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81" r:id="rId2"/>
    <p:sldId id="382" r:id="rId3"/>
    <p:sldId id="267" r:id="rId4"/>
    <p:sldId id="445" r:id="rId5"/>
    <p:sldId id="383" r:id="rId6"/>
    <p:sldId id="446" r:id="rId7"/>
    <p:sldId id="447" r:id="rId8"/>
    <p:sldId id="448" r:id="rId9"/>
    <p:sldId id="384" r:id="rId10"/>
    <p:sldId id="449" r:id="rId11"/>
    <p:sldId id="385" r:id="rId12"/>
    <p:sldId id="386" r:id="rId13"/>
    <p:sldId id="387" r:id="rId14"/>
    <p:sldId id="452" r:id="rId15"/>
    <p:sldId id="453" r:id="rId16"/>
    <p:sldId id="389" r:id="rId17"/>
    <p:sldId id="451" r:id="rId18"/>
    <p:sldId id="454" r:id="rId19"/>
    <p:sldId id="455" r:id="rId20"/>
    <p:sldId id="450" r:id="rId21"/>
    <p:sldId id="456" r:id="rId22"/>
    <p:sldId id="390" r:id="rId23"/>
    <p:sldId id="391" r:id="rId24"/>
    <p:sldId id="392" r:id="rId25"/>
    <p:sldId id="394" r:id="rId26"/>
    <p:sldId id="393" r:id="rId27"/>
    <p:sldId id="395" r:id="rId28"/>
    <p:sldId id="396" r:id="rId29"/>
    <p:sldId id="397" r:id="rId30"/>
    <p:sldId id="398" r:id="rId31"/>
    <p:sldId id="399" r:id="rId32"/>
    <p:sldId id="400" r:id="rId33"/>
    <p:sldId id="401" r:id="rId34"/>
    <p:sldId id="402" r:id="rId35"/>
    <p:sldId id="403" r:id="rId36"/>
    <p:sldId id="404" r:id="rId37"/>
    <p:sldId id="368" r:id="rId38"/>
    <p:sldId id="369" r:id="rId39"/>
    <p:sldId id="370" r:id="rId40"/>
    <p:sldId id="371" r:id="rId41"/>
    <p:sldId id="372" r:id="rId42"/>
    <p:sldId id="373" r:id="rId43"/>
    <p:sldId id="374" r:id="rId44"/>
    <p:sldId id="375" r:id="rId45"/>
    <p:sldId id="444" r:id="rId46"/>
    <p:sldId id="376" r:id="rId47"/>
    <p:sldId id="405" r:id="rId48"/>
    <p:sldId id="406" r:id="rId49"/>
    <p:sldId id="407" r:id="rId50"/>
    <p:sldId id="408" r:id="rId51"/>
    <p:sldId id="409" r:id="rId52"/>
    <p:sldId id="410" r:id="rId53"/>
    <p:sldId id="411" r:id="rId54"/>
    <p:sldId id="412" r:id="rId55"/>
    <p:sldId id="413" r:id="rId56"/>
    <p:sldId id="414" r:id="rId57"/>
    <p:sldId id="415" r:id="rId58"/>
    <p:sldId id="416" r:id="rId59"/>
    <p:sldId id="418" r:id="rId60"/>
    <p:sldId id="417" r:id="rId61"/>
    <p:sldId id="419" r:id="rId62"/>
    <p:sldId id="420" r:id="rId63"/>
    <p:sldId id="421" r:id="rId64"/>
    <p:sldId id="422" r:id="rId65"/>
    <p:sldId id="424" r:id="rId66"/>
    <p:sldId id="425" r:id="rId67"/>
    <p:sldId id="423" r:id="rId68"/>
    <p:sldId id="426" r:id="rId69"/>
    <p:sldId id="427" r:id="rId70"/>
    <p:sldId id="428" r:id="rId71"/>
    <p:sldId id="429" r:id="rId72"/>
    <p:sldId id="430" r:id="rId73"/>
    <p:sldId id="431" r:id="rId74"/>
    <p:sldId id="432" r:id="rId75"/>
    <p:sldId id="433" r:id="rId76"/>
    <p:sldId id="434" r:id="rId77"/>
    <p:sldId id="435" r:id="rId78"/>
    <p:sldId id="436" r:id="rId79"/>
    <p:sldId id="437" r:id="rId80"/>
    <p:sldId id="438" r:id="rId81"/>
    <p:sldId id="439" r:id="rId82"/>
    <p:sldId id="440" r:id="rId83"/>
    <p:sldId id="441" r:id="rId84"/>
    <p:sldId id="442" r:id="rId85"/>
    <p:sldId id="443" r:id="rId86"/>
    <p:sldId id="377" r:id="rId87"/>
    <p:sldId id="378"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E1D"/>
    <a:srgbClr val="CA2F1D"/>
    <a:srgbClr val="B01912"/>
    <a:srgbClr val="AA1811"/>
    <a:srgbClr val="011760"/>
    <a:srgbClr val="922624"/>
    <a:srgbClr val="6A1916"/>
    <a:srgbClr val="6B1A15"/>
    <a:srgbClr val="96272D"/>
    <a:srgbClr val="972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56" autoAdjust="0"/>
    <p:restoredTop sz="94660"/>
  </p:normalViewPr>
  <p:slideViewPr>
    <p:cSldViewPr snapToGrid="0">
      <p:cViewPr varScale="1">
        <p:scale>
          <a:sx n="100" d="100"/>
          <a:sy n="100" d="100"/>
        </p:scale>
        <p:origin x="76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5F1C218A-9119-864D-80C9-A94AD96AE9D2}" type="datetimeFigureOut">
              <a:rPr lang="fr-FR" smtClean="0"/>
              <a:t>15/04/2023</a:t>
            </a:fld>
            <a:endParaRPr lang="fr-FR"/>
          </a:p>
        </p:txBody>
      </p:sp>
      <p:sp>
        <p:nvSpPr>
          <p:cNvPr id="4" name="Espace réservé de l'image des diapositives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3D78D102-386B-3244-88CD-EBFABAF700CF}" type="slidenum">
              <a:rPr lang="fr-FR" smtClean="0"/>
              <a:t>‹N°›</a:t>
            </a:fld>
            <a:endParaRPr lang="fr-FR"/>
          </a:p>
        </p:txBody>
      </p:sp>
    </p:spTree>
    <p:extLst>
      <p:ext uri="{BB962C8B-B14F-4D97-AF65-F5344CB8AC3E}">
        <p14:creationId xmlns:p14="http://schemas.microsoft.com/office/powerpoint/2010/main" val="909506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37</a:t>
            </a:fld>
            <a:endParaRPr lang="fr-FR"/>
          </a:p>
        </p:txBody>
      </p:sp>
    </p:spTree>
    <p:extLst>
      <p:ext uri="{BB962C8B-B14F-4D97-AF65-F5344CB8AC3E}">
        <p14:creationId xmlns:p14="http://schemas.microsoft.com/office/powerpoint/2010/main" val="2310629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46</a:t>
            </a:fld>
            <a:endParaRPr lang="fr-FR"/>
          </a:p>
        </p:txBody>
      </p:sp>
    </p:spTree>
    <p:extLst>
      <p:ext uri="{BB962C8B-B14F-4D97-AF65-F5344CB8AC3E}">
        <p14:creationId xmlns:p14="http://schemas.microsoft.com/office/powerpoint/2010/main" val="90764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47</a:t>
            </a:fld>
            <a:endParaRPr lang="fr-FR"/>
          </a:p>
        </p:txBody>
      </p:sp>
    </p:spTree>
    <p:extLst>
      <p:ext uri="{BB962C8B-B14F-4D97-AF65-F5344CB8AC3E}">
        <p14:creationId xmlns:p14="http://schemas.microsoft.com/office/powerpoint/2010/main" val="218014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48</a:t>
            </a:fld>
            <a:endParaRPr lang="fr-FR"/>
          </a:p>
        </p:txBody>
      </p:sp>
    </p:spTree>
    <p:extLst>
      <p:ext uri="{BB962C8B-B14F-4D97-AF65-F5344CB8AC3E}">
        <p14:creationId xmlns:p14="http://schemas.microsoft.com/office/powerpoint/2010/main" val="4083640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49</a:t>
            </a:fld>
            <a:endParaRPr lang="fr-FR"/>
          </a:p>
        </p:txBody>
      </p:sp>
    </p:spTree>
    <p:extLst>
      <p:ext uri="{BB962C8B-B14F-4D97-AF65-F5344CB8AC3E}">
        <p14:creationId xmlns:p14="http://schemas.microsoft.com/office/powerpoint/2010/main" val="917922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50</a:t>
            </a:fld>
            <a:endParaRPr lang="fr-FR"/>
          </a:p>
        </p:txBody>
      </p:sp>
    </p:spTree>
    <p:extLst>
      <p:ext uri="{BB962C8B-B14F-4D97-AF65-F5344CB8AC3E}">
        <p14:creationId xmlns:p14="http://schemas.microsoft.com/office/powerpoint/2010/main" val="417576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51</a:t>
            </a:fld>
            <a:endParaRPr lang="fr-FR"/>
          </a:p>
        </p:txBody>
      </p:sp>
    </p:spTree>
    <p:extLst>
      <p:ext uri="{BB962C8B-B14F-4D97-AF65-F5344CB8AC3E}">
        <p14:creationId xmlns:p14="http://schemas.microsoft.com/office/powerpoint/2010/main" val="1538876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52</a:t>
            </a:fld>
            <a:endParaRPr lang="fr-FR"/>
          </a:p>
        </p:txBody>
      </p:sp>
    </p:spTree>
    <p:extLst>
      <p:ext uri="{BB962C8B-B14F-4D97-AF65-F5344CB8AC3E}">
        <p14:creationId xmlns:p14="http://schemas.microsoft.com/office/powerpoint/2010/main" val="251578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53</a:t>
            </a:fld>
            <a:endParaRPr lang="fr-FR"/>
          </a:p>
        </p:txBody>
      </p:sp>
    </p:spTree>
    <p:extLst>
      <p:ext uri="{BB962C8B-B14F-4D97-AF65-F5344CB8AC3E}">
        <p14:creationId xmlns:p14="http://schemas.microsoft.com/office/powerpoint/2010/main" val="181849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54</a:t>
            </a:fld>
            <a:endParaRPr lang="fr-FR"/>
          </a:p>
        </p:txBody>
      </p:sp>
    </p:spTree>
    <p:extLst>
      <p:ext uri="{BB962C8B-B14F-4D97-AF65-F5344CB8AC3E}">
        <p14:creationId xmlns:p14="http://schemas.microsoft.com/office/powerpoint/2010/main" val="424099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55</a:t>
            </a:fld>
            <a:endParaRPr lang="fr-FR"/>
          </a:p>
        </p:txBody>
      </p:sp>
    </p:spTree>
    <p:extLst>
      <p:ext uri="{BB962C8B-B14F-4D97-AF65-F5344CB8AC3E}">
        <p14:creationId xmlns:p14="http://schemas.microsoft.com/office/powerpoint/2010/main" val="275135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38</a:t>
            </a:fld>
            <a:endParaRPr lang="fr-FR"/>
          </a:p>
        </p:txBody>
      </p:sp>
    </p:spTree>
    <p:extLst>
      <p:ext uri="{BB962C8B-B14F-4D97-AF65-F5344CB8AC3E}">
        <p14:creationId xmlns:p14="http://schemas.microsoft.com/office/powerpoint/2010/main" val="2831083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56</a:t>
            </a:fld>
            <a:endParaRPr lang="fr-FR"/>
          </a:p>
        </p:txBody>
      </p:sp>
    </p:spTree>
    <p:extLst>
      <p:ext uri="{BB962C8B-B14F-4D97-AF65-F5344CB8AC3E}">
        <p14:creationId xmlns:p14="http://schemas.microsoft.com/office/powerpoint/2010/main" val="257001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57</a:t>
            </a:fld>
            <a:endParaRPr lang="fr-FR"/>
          </a:p>
        </p:txBody>
      </p:sp>
    </p:spTree>
    <p:extLst>
      <p:ext uri="{BB962C8B-B14F-4D97-AF65-F5344CB8AC3E}">
        <p14:creationId xmlns:p14="http://schemas.microsoft.com/office/powerpoint/2010/main" val="1789168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58</a:t>
            </a:fld>
            <a:endParaRPr lang="fr-FR"/>
          </a:p>
        </p:txBody>
      </p:sp>
    </p:spTree>
    <p:extLst>
      <p:ext uri="{BB962C8B-B14F-4D97-AF65-F5344CB8AC3E}">
        <p14:creationId xmlns:p14="http://schemas.microsoft.com/office/powerpoint/2010/main" val="156612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59</a:t>
            </a:fld>
            <a:endParaRPr lang="fr-FR"/>
          </a:p>
        </p:txBody>
      </p:sp>
    </p:spTree>
    <p:extLst>
      <p:ext uri="{BB962C8B-B14F-4D97-AF65-F5344CB8AC3E}">
        <p14:creationId xmlns:p14="http://schemas.microsoft.com/office/powerpoint/2010/main" val="171103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60</a:t>
            </a:fld>
            <a:endParaRPr lang="fr-FR"/>
          </a:p>
        </p:txBody>
      </p:sp>
    </p:spTree>
    <p:extLst>
      <p:ext uri="{BB962C8B-B14F-4D97-AF65-F5344CB8AC3E}">
        <p14:creationId xmlns:p14="http://schemas.microsoft.com/office/powerpoint/2010/main" val="1046880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61</a:t>
            </a:fld>
            <a:endParaRPr lang="fr-FR"/>
          </a:p>
        </p:txBody>
      </p:sp>
    </p:spTree>
    <p:extLst>
      <p:ext uri="{BB962C8B-B14F-4D97-AF65-F5344CB8AC3E}">
        <p14:creationId xmlns:p14="http://schemas.microsoft.com/office/powerpoint/2010/main" val="1218727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62</a:t>
            </a:fld>
            <a:endParaRPr lang="fr-FR"/>
          </a:p>
        </p:txBody>
      </p:sp>
    </p:spTree>
    <p:extLst>
      <p:ext uri="{BB962C8B-B14F-4D97-AF65-F5344CB8AC3E}">
        <p14:creationId xmlns:p14="http://schemas.microsoft.com/office/powerpoint/2010/main" val="1465503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63</a:t>
            </a:fld>
            <a:endParaRPr lang="fr-FR"/>
          </a:p>
        </p:txBody>
      </p:sp>
    </p:spTree>
    <p:extLst>
      <p:ext uri="{BB962C8B-B14F-4D97-AF65-F5344CB8AC3E}">
        <p14:creationId xmlns:p14="http://schemas.microsoft.com/office/powerpoint/2010/main" val="2428323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64</a:t>
            </a:fld>
            <a:endParaRPr lang="fr-FR"/>
          </a:p>
        </p:txBody>
      </p:sp>
    </p:spTree>
    <p:extLst>
      <p:ext uri="{BB962C8B-B14F-4D97-AF65-F5344CB8AC3E}">
        <p14:creationId xmlns:p14="http://schemas.microsoft.com/office/powerpoint/2010/main" val="2788657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65</a:t>
            </a:fld>
            <a:endParaRPr lang="fr-FR"/>
          </a:p>
        </p:txBody>
      </p:sp>
    </p:spTree>
    <p:extLst>
      <p:ext uri="{BB962C8B-B14F-4D97-AF65-F5344CB8AC3E}">
        <p14:creationId xmlns:p14="http://schemas.microsoft.com/office/powerpoint/2010/main" val="277075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39</a:t>
            </a:fld>
            <a:endParaRPr lang="fr-FR"/>
          </a:p>
        </p:txBody>
      </p:sp>
    </p:spTree>
    <p:extLst>
      <p:ext uri="{BB962C8B-B14F-4D97-AF65-F5344CB8AC3E}">
        <p14:creationId xmlns:p14="http://schemas.microsoft.com/office/powerpoint/2010/main" val="1751732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66</a:t>
            </a:fld>
            <a:endParaRPr lang="fr-FR"/>
          </a:p>
        </p:txBody>
      </p:sp>
    </p:spTree>
    <p:extLst>
      <p:ext uri="{BB962C8B-B14F-4D97-AF65-F5344CB8AC3E}">
        <p14:creationId xmlns:p14="http://schemas.microsoft.com/office/powerpoint/2010/main" val="3593198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67</a:t>
            </a:fld>
            <a:endParaRPr lang="fr-FR"/>
          </a:p>
        </p:txBody>
      </p:sp>
    </p:spTree>
    <p:extLst>
      <p:ext uri="{BB962C8B-B14F-4D97-AF65-F5344CB8AC3E}">
        <p14:creationId xmlns:p14="http://schemas.microsoft.com/office/powerpoint/2010/main" val="4074353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68</a:t>
            </a:fld>
            <a:endParaRPr lang="fr-FR"/>
          </a:p>
        </p:txBody>
      </p:sp>
    </p:spTree>
    <p:extLst>
      <p:ext uri="{BB962C8B-B14F-4D97-AF65-F5344CB8AC3E}">
        <p14:creationId xmlns:p14="http://schemas.microsoft.com/office/powerpoint/2010/main" val="671937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69</a:t>
            </a:fld>
            <a:endParaRPr lang="fr-FR"/>
          </a:p>
        </p:txBody>
      </p:sp>
    </p:spTree>
    <p:extLst>
      <p:ext uri="{BB962C8B-B14F-4D97-AF65-F5344CB8AC3E}">
        <p14:creationId xmlns:p14="http://schemas.microsoft.com/office/powerpoint/2010/main" val="505128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70</a:t>
            </a:fld>
            <a:endParaRPr lang="fr-FR"/>
          </a:p>
        </p:txBody>
      </p:sp>
    </p:spTree>
    <p:extLst>
      <p:ext uri="{BB962C8B-B14F-4D97-AF65-F5344CB8AC3E}">
        <p14:creationId xmlns:p14="http://schemas.microsoft.com/office/powerpoint/2010/main" val="424561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71</a:t>
            </a:fld>
            <a:endParaRPr lang="fr-FR"/>
          </a:p>
        </p:txBody>
      </p:sp>
    </p:spTree>
    <p:extLst>
      <p:ext uri="{BB962C8B-B14F-4D97-AF65-F5344CB8AC3E}">
        <p14:creationId xmlns:p14="http://schemas.microsoft.com/office/powerpoint/2010/main" val="3794436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72</a:t>
            </a:fld>
            <a:endParaRPr lang="fr-FR"/>
          </a:p>
        </p:txBody>
      </p:sp>
    </p:spTree>
    <p:extLst>
      <p:ext uri="{BB962C8B-B14F-4D97-AF65-F5344CB8AC3E}">
        <p14:creationId xmlns:p14="http://schemas.microsoft.com/office/powerpoint/2010/main" val="751174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73</a:t>
            </a:fld>
            <a:endParaRPr lang="fr-FR"/>
          </a:p>
        </p:txBody>
      </p:sp>
    </p:spTree>
    <p:extLst>
      <p:ext uri="{BB962C8B-B14F-4D97-AF65-F5344CB8AC3E}">
        <p14:creationId xmlns:p14="http://schemas.microsoft.com/office/powerpoint/2010/main" val="107352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74</a:t>
            </a:fld>
            <a:endParaRPr lang="fr-FR"/>
          </a:p>
        </p:txBody>
      </p:sp>
    </p:spTree>
    <p:extLst>
      <p:ext uri="{BB962C8B-B14F-4D97-AF65-F5344CB8AC3E}">
        <p14:creationId xmlns:p14="http://schemas.microsoft.com/office/powerpoint/2010/main" val="3206157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75</a:t>
            </a:fld>
            <a:endParaRPr lang="fr-FR"/>
          </a:p>
        </p:txBody>
      </p:sp>
    </p:spTree>
    <p:extLst>
      <p:ext uri="{BB962C8B-B14F-4D97-AF65-F5344CB8AC3E}">
        <p14:creationId xmlns:p14="http://schemas.microsoft.com/office/powerpoint/2010/main" val="150161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40</a:t>
            </a:fld>
            <a:endParaRPr lang="fr-FR"/>
          </a:p>
        </p:txBody>
      </p:sp>
    </p:spTree>
    <p:extLst>
      <p:ext uri="{BB962C8B-B14F-4D97-AF65-F5344CB8AC3E}">
        <p14:creationId xmlns:p14="http://schemas.microsoft.com/office/powerpoint/2010/main" val="570045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76</a:t>
            </a:fld>
            <a:endParaRPr lang="fr-FR"/>
          </a:p>
        </p:txBody>
      </p:sp>
    </p:spTree>
    <p:extLst>
      <p:ext uri="{BB962C8B-B14F-4D97-AF65-F5344CB8AC3E}">
        <p14:creationId xmlns:p14="http://schemas.microsoft.com/office/powerpoint/2010/main" val="1983220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77</a:t>
            </a:fld>
            <a:endParaRPr lang="fr-FR"/>
          </a:p>
        </p:txBody>
      </p:sp>
    </p:spTree>
    <p:extLst>
      <p:ext uri="{BB962C8B-B14F-4D97-AF65-F5344CB8AC3E}">
        <p14:creationId xmlns:p14="http://schemas.microsoft.com/office/powerpoint/2010/main" val="4128483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78</a:t>
            </a:fld>
            <a:endParaRPr lang="fr-FR"/>
          </a:p>
        </p:txBody>
      </p:sp>
    </p:spTree>
    <p:extLst>
      <p:ext uri="{BB962C8B-B14F-4D97-AF65-F5344CB8AC3E}">
        <p14:creationId xmlns:p14="http://schemas.microsoft.com/office/powerpoint/2010/main" val="414899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79</a:t>
            </a:fld>
            <a:endParaRPr lang="fr-FR"/>
          </a:p>
        </p:txBody>
      </p:sp>
    </p:spTree>
    <p:extLst>
      <p:ext uri="{BB962C8B-B14F-4D97-AF65-F5344CB8AC3E}">
        <p14:creationId xmlns:p14="http://schemas.microsoft.com/office/powerpoint/2010/main" val="3115798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80</a:t>
            </a:fld>
            <a:endParaRPr lang="fr-FR"/>
          </a:p>
        </p:txBody>
      </p:sp>
    </p:spTree>
    <p:extLst>
      <p:ext uri="{BB962C8B-B14F-4D97-AF65-F5344CB8AC3E}">
        <p14:creationId xmlns:p14="http://schemas.microsoft.com/office/powerpoint/2010/main" val="302650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81</a:t>
            </a:fld>
            <a:endParaRPr lang="fr-FR"/>
          </a:p>
        </p:txBody>
      </p:sp>
    </p:spTree>
    <p:extLst>
      <p:ext uri="{BB962C8B-B14F-4D97-AF65-F5344CB8AC3E}">
        <p14:creationId xmlns:p14="http://schemas.microsoft.com/office/powerpoint/2010/main" val="2541915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82</a:t>
            </a:fld>
            <a:endParaRPr lang="fr-FR"/>
          </a:p>
        </p:txBody>
      </p:sp>
    </p:spTree>
    <p:extLst>
      <p:ext uri="{BB962C8B-B14F-4D97-AF65-F5344CB8AC3E}">
        <p14:creationId xmlns:p14="http://schemas.microsoft.com/office/powerpoint/2010/main" val="1712875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83</a:t>
            </a:fld>
            <a:endParaRPr lang="fr-FR"/>
          </a:p>
        </p:txBody>
      </p:sp>
    </p:spTree>
    <p:extLst>
      <p:ext uri="{BB962C8B-B14F-4D97-AF65-F5344CB8AC3E}">
        <p14:creationId xmlns:p14="http://schemas.microsoft.com/office/powerpoint/2010/main" val="1384972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84</a:t>
            </a:fld>
            <a:endParaRPr lang="fr-FR"/>
          </a:p>
        </p:txBody>
      </p:sp>
    </p:spTree>
    <p:extLst>
      <p:ext uri="{BB962C8B-B14F-4D97-AF65-F5344CB8AC3E}">
        <p14:creationId xmlns:p14="http://schemas.microsoft.com/office/powerpoint/2010/main" val="1505941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85</a:t>
            </a:fld>
            <a:endParaRPr lang="fr-FR"/>
          </a:p>
        </p:txBody>
      </p:sp>
    </p:spTree>
    <p:extLst>
      <p:ext uri="{BB962C8B-B14F-4D97-AF65-F5344CB8AC3E}">
        <p14:creationId xmlns:p14="http://schemas.microsoft.com/office/powerpoint/2010/main" val="12830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41</a:t>
            </a:fld>
            <a:endParaRPr lang="fr-FR"/>
          </a:p>
        </p:txBody>
      </p:sp>
    </p:spTree>
    <p:extLst>
      <p:ext uri="{BB962C8B-B14F-4D97-AF65-F5344CB8AC3E}">
        <p14:creationId xmlns:p14="http://schemas.microsoft.com/office/powerpoint/2010/main" val="201508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86</a:t>
            </a:fld>
            <a:endParaRPr lang="fr-FR"/>
          </a:p>
        </p:txBody>
      </p:sp>
    </p:spTree>
    <p:extLst>
      <p:ext uri="{BB962C8B-B14F-4D97-AF65-F5344CB8AC3E}">
        <p14:creationId xmlns:p14="http://schemas.microsoft.com/office/powerpoint/2010/main" val="4184539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87</a:t>
            </a:fld>
            <a:endParaRPr lang="fr-FR"/>
          </a:p>
        </p:txBody>
      </p:sp>
    </p:spTree>
    <p:extLst>
      <p:ext uri="{BB962C8B-B14F-4D97-AF65-F5344CB8AC3E}">
        <p14:creationId xmlns:p14="http://schemas.microsoft.com/office/powerpoint/2010/main" val="259234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42</a:t>
            </a:fld>
            <a:endParaRPr lang="fr-FR"/>
          </a:p>
        </p:txBody>
      </p:sp>
    </p:spTree>
    <p:extLst>
      <p:ext uri="{BB962C8B-B14F-4D97-AF65-F5344CB8AC3E}">
        <p14:creationId xmlns:p14="http://schemas.microsoft.com/office/powerpoint/2010/main" val="379924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43</a:t>
            </a:fld>
            <a:endParaRPr lang="fr-FR"/>
          </a:p>
        </p:txBody>
      </p:sp>
    </p:spTree>
    <p:extLst>
      <p:ext uri="{BB962C8B-B14F-4D97-AF65-F5344CB8AC3E}">
        <p14:creationId xmlns:p14="http://schemas.microsoft.com/office/powerpoint/2010/main" val="188960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44</a:t>
            </a:fld>
            <a:endParaRPr lang="fr-FR"/>
          </a:p>
        </p:txBody>
      </p:sp>
    </p:spTree>
    <p:extLst>
      <p:ext uri="{BB962C8B-B14F-4D97-AF65-F5344CB8AC3E}">
        <p14:creationId xmlns:p14="http://schemas.microsoft.com/office/powerpoint/2010/main" val="380695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8D102-386B-3244-88CD-EBFABAF700CF}" type="slidenum">
              <a:rPr lang="fr-FR" smtClean="0"/>
              <a:t>45</a:t>
            </a:fld>
            <a:endParaRPr lang="fr-FR"/>
          </a:p>
        </p:txBody>
      </p:sp>
    </p:spTree>
    <p:extLst>
      <p:ext uri="{BB962C8B-B14F-4D97-AF65-F5344CB8AC3E}">
        <p14:creationId xmlns:p14="http://schemas.microsoft.com/office/powerpoint/2010/main" val="76280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184518-ED6F-414D-B7A5-15136DA6446E}" type="datetime1">
              <a:rPr lang="fr-MA" smtClean="0"/>
              <a:t>15/04/2023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08597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AA53-7C47-5747-96A5-0F1CB8CABA64}" type="datetime1">
              <a:rPr lang="fr-MA" smtClean="0"/>
              <a:t>15/04/2023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500714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6750A-E47A-4F43-B2E8-5D6C56506386}" type="datetime1">
              <a:rPr lang="fr-MA" smtClean="0"/>
              <a:t>15/04/2023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2111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64BBB-34D6-FD4C-9590-1C381AC9A102}" type="datetime1">
              <a:rPr lang="fr-MA" smtClean="0"/>
              <a:t>15/04/2023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18088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96CFA5-BB8D-0C4D-BAB1-997F96152219}" type="datetime1">
              <a:rPr lang="fr-MA" smtClean="0"/>
              <a:t>15/04/2023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11958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480F50-A1FB-2144-AD6B-7F535538C0CF}" type="datetime1">
              <a:rPr lang="fr-MA" smtClean="0"/>
              <a:t>15/04/2023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518510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4B73F2-A1AE-5B4F-91DF-E26E79423E38}" type="datetime1">
              <a:rPr lang="fr-MA" smtClean="0"/>
              <a:t>15/04/2023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299886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EF0DC6-7747-C142-B88F-5E3AED5CEE5F}" type="datetime1">
              <a:rPr lang="fr-MA" smtClean="0"/>
              <a:t>15/04/2023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9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6B394-33CD-8449-AD7C-58BDC97D41C6}" type="datetime1">
              <a:rPr lang="fr-MA" smtClean="0"/>
              <a:t>15/04/2023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40590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C10DFB-4E36-D84A-8743-DB8A90BF106E}" type="datetime1">
              <a:rPr lang="fr-MA" smtClean="0"/>
              <a:t>15/04/2023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314903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BF5F057-FF75-3847-9E83-B48153A84E12}" type="datetime1">
              <a:rPr lang="fr-MA" smtClean="0"/>
              <a:t>15/04/2023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5F30-F5BB-45A0-A756-346F67DA10C3}" type="slidenum">
              <a:rPr lang="en-US" smtClean="0"/>
              <a:t>‹N°›</a:t>
            </a:fld>
            <a:endParaRPr lang="en-US"/>
          </a:p>
        </p:txBody>
      </p:sp>
    </p:spTree>
    <p:extLst>
      <p:ext uri="{BB962C8B-B14F-4D97-AF65-F5344CB8AC3E}">
        <p14:creationId xmlns:p14="http://schemas.microsoft.com/office/powerpoint/2010/main" val="155012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B9183F-6D18-964C-8CB4-B208CB9971D8}" type="datetime1">
              <a:rPr lang="fr-MA" smtClean="0"/>
              <a:t>15/04/2023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85F30-F5BB-45A0-A756-346F67DA10C3}" type="slidenum">
              <a:rPr lang="en-US" smtClean="0"/>
              <a:t>‹N°›</a:t>
            </a:fld>
            <a:endParaRPr lang="en-US"/>
          </a:p>
        </p:txBody>
      </p:sp>
    </p:spTree>
    <p:extLst>
      <p:ext uri="{BB962C8B-B14F-4D97-AF65-F5344CB8AC3E}">
        <p14:creationId xmlns:p14="http://schemas.microsoft.com/office/powerpoint/2010/main" val="1865025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hyperlink" Target="http://www.sybase.com/linux" TargetMode="External"/><Relationship Id="rId3" Type="http://schemas.openxmlformats.org/officeDocument/2006/relationships/hyperlink" Target="http://www.postgresql.org/" TargetMode="External"/><Relationship Id="rId7" Type="http://schemas.openxmlformats.org/officeDocument/2006/relationships/hyperlink" Target="http://www.microsoft.com/sq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306.ibm.com/software/data/db2/" TargetMode="External"/><Relationship Id="rId5" Type="http://schemas.openxmlformats.org/officeDocument/2006/relationships/hyperlink" Target="http://www.oracle.com/" TargetMode="External"/><Relationship Id="rId4" Type="http://schemas.openxmlformats.org/officeDocument/2006/relationships/hyperlink" Target="http://www.mysql.or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grpSp>
        <p:nvGrpSpPr>
          <p:cNvPr id="20" name="Group 19"/>
          <p:cNvGrpSpPr/>
          <p:nvPr/>
        </p:nvGrpSpPr>
        <p:grpSpPr>
          <a:xfrm>
            <a:off x="11379635" y="-12301"/>
            <a:ext cx="828494" cy="2145902"/>
            <a:chOff x="10899278" y="-12302"/>
            <a:chExt cx="1308851" cy="3390085"/>
          </a:xfrm>
        </p:grpSpPr>
        <p:sp>
          <p:nvSpPr>
            <p:cNvPr id="21"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bject 2">
            <a:extLst>
              <a:ext uri="{FF2B5EF4-FFF2-40B4-BE49-F238E27FC236}">
                <a16:creationId xmlns:a16="http://schemas.microsoft.com/office/drawing/2014/main" id="{E404B63A-E49C-48D4-8223-F9C69CDC9309}"/>
              </a:ext>
            </a:extLst>
          </p:cNvPr>
          <p:cNvSpPr/>
          <p:nvPr/>
        </p:nvSpPr>
        <p:spPr>
          <a:xfrm>
            <a:off x="1469707" y="2643961"/>
            <a:ext cx="9252585" cy="1524000"/>
          </a:xfrm>
          <a:custGeom>
            <a:avLst/>
            <a:gdLst/>
            <a:ahLst/>
            <a:cxnLst/>
            <a:rect l="l" t="t" r="r" b="b"/>
            <a:pathLst>
              <a:path w="9252585" h="1524000">
                <a:moveTo>
                  <a:pt x="196151" y="12700"/>
                </a:moveTo>
                <a:lnTo>
                  <a:pt x="166878" y="12700"/>
                </a:lnTo>
                <a:lnTo>
                  <a:pt x="142836" y="25400"/>
                </a:lnTo>
                <a:lnTo>
                  <a:pt x="120281" y="38100"/>
                </a:lnTo>
                <a:lnTo>
                  <a:pt x="99225" y="63500"/>
                </a:lnTo>
                <a:lnTo>
                  <a:pt x="79717" y="76200"/>
                </a:lnTo>
                <a:lnTo>
                  <a:pt x="62064" y="101600"/>
                </a:lnTo>
                <a:lnTo>
                  <a:pt x="46342" y="114300"/>
                </a:lnTo>
                <a:lnTo>
                  <a:pt x="32588" y="139700"/>
                </a:lnTo>
                <a:lnTo>
                  <a:pt x="12153" y="190500"/>
                </a:lnTo>
                <a:lnTo>
                  <a:pt x="3098" y="228600"/>
                </a:lnTo>
                <a:lnTo>
                  <a:pt x="0" y="266700"/>
                </a:lnTo>
                <a:lnTo>
                  <a:pt x="12" y="1257300"/>
                </a:lnTo>
                <a:lnTo>
                  <a:pt x="3314" y="1295400"/>
                </a:lnTo>
                <a:lnTo>
                  <a:pt x="12814" y="1333500"/>
                </a:lnTo>
                <a:lnTo>
                  <a:pt x="33959" y="1384300"/>
                </a:lnTo>
                <a:lnTo>
                  <a:pt x="63804" y="1435100"/>
                </a:lnTo>
                <a:lnTo>
                  <a:pt x="81762" y="1447800"/>
                </a:lnTo>
                <a:lnTo>
                  <a:pt x="101320" y="1473200"/>
                </a:lnTo>
                <a:lnTo>
                  <a:pt x="122554" y="1485900"/>
                </a:lnTo>
                <a:lnTo>
                  <a:pt x="145351" y="1498600"/>
                </a:lnTo>
                <a:lnTo>
                  <a:pt x="169506" y="1511300"/>
                </a:lnTo>
                <a:lnTo>
                  <a:pt x="194195" y="1524000"/>
                </a:lnTo>
                <a:lnTo>
                  <a:pt x="262305" y="1524000"/>
                </a:lnTo>
                <a:lnTo>
                  <a:pt x="248894" y="1511300"/>
                </a:lnTo>
                <a:lnTo>
                  <a:pt x="197370" y="1511300"/>
                </a:lnTo>
                <a:lnTo>
                  <a:pt x="173481" y="1498600"/>
                </a:lnTo>
                <a:lnTo>
                  <a:pt x="128587" y="1473200"/>
                </a:lnTo>
                <a:lnTo>
                  <a:pt x="89522" y="1447800"/>
                </a:lnTo>
                <a:lnTo>
                  <a:pt x="57150" y="1397000"/>
                </a:lnTo>
                <a:lnTo>
                  <a:pt x="43840" y="1384300"/>
                </a:lnTo>
                <a:lnTo>
                  <a:pt x="23685" y="1333500"/>
                </a:lnTo>
                <a:lnTo>
                  <a:pt x="14719" y="1295400"/>
                </a:lnTo>
                <a:lnTo>
                  <a:pt x="11582" y="1257300"/>
                </a:lnTo>
                <a:lnTo>
                  <a:pt x="11582" y="266700"/>
                </a:lnTo>
                <a:lnTo>
                  <a:pt x="14592" y="228600"/>
                </a:lnTo>
                <a:lnTo>
                  <a:pt x="23291" y="190500"/>
                </a:lnTo>
                <a:lnTo>
                  <a:pt x="43027" y="139700"/>
                </a:lnTo>
                <a:lnTo>
                  <a:pt x="56222" y="127000"/>
                </a:lnTo>
                <a:lnTo>
                  <a:pt x="71335" y="101600"/>
                </a:lnTo>
                <a:lnTo>
                  <a:pt x="88290" y="88900"/>
                </a:lnTo>
                <a:lnTo>
                  <a:pt x="107010" y="63500"/>
                </a:lnTo>
                <a:lnTo>
                  <a:pt x="127228" y="50800"/>
                </a:lnTo>
                <a:lnTo>
                  <a:pt x="148869" y="38100"/>
                </a:lnTo>
                <a:lnTo>
                  <a:pt x="171907" y="25400"/>
                </a:lnTo>
                <a:lnTo>
                  <a:pt x="196151" y="12700"/>
                </a:lnTo>
                <a:close/>
              </a:path>
              <a:path w="9252585" h="1524000">
                <a:moveTo>
                  <a:pt x="9060180" y="1511300"/>
                </a:moveTo>
                <a:lnTo>
                  <a:pt x="9004300" y="1511300"/>
                </a:lnTo>
                <a:lnTo>
                  <a:pt x="8990965" y="1524000"/>
                </a:lnTo>
                <a:lnTo>
                  <a:pt x="9046337" y="1524000"/>
                </a:lnTo>
                <a:lnTo>
                  <a:pt x="9060180" y="1511300"/>
                </a:lnTo>
                <a:close/>
              </a:path>
              <a:path w="9252585" h="1524000">
                <a:moveTo>
                  <a:pt x="9015476" y="1498600"/>
                </a:moveTo>
                <a:lnTo>
                  <a:pt x="237083" y="1498600"/>
                </a:lnTo>
                <a:lnTo>
                  <a:pt x="249783" y="1511300"/>
                </a:lnTo>
                <a:lnTo>
                  <a:pt x="9002776" y="1511300"/>
                </a:lnTo>
                <a:lnTo>
                  <a:pt x="9015476" y="1498600"/>
                </a:lnTo>
                <a:close/>
              </a:path>
              <a:path w="9252585" h="1524000">
                <a:moveTo>
                  <a:pt x="9058148" y="0"/>
                </a:moveTo>
                <a:lnTo>
                  <a:pt x="8989949" y="0"/>
                </a:lnTo>
                <a:lnTo>
                  <a:pt x="9003411" y="12700"/>
                </a:lnTo>
                <a:lnTo>
                  <a:pt x="9054973" y="12700"/>
                </a:lnTo>
                <a:lnTo>
                  <a:pt x="9078722" y="25400"/>
                </a:lnTo>
                <a:lnTo>
                  <a:pt x="9123680" y="50800"/>
                </a:lnTo>
                <a:lnTo>
                  <a:pt x="9162796" y="76200"/>
                </a:lnTo>
                <a:lnTo>
                  <a:pt x="9195054" y="127000"/>
                </a:lnTo>
                <a:lnTo>
                  <a:pt x="9208389" y="139700"/>
                </a:lnTo>
                <a:lnTo>
                  <a:pt x="9228455" y="190500"/>
                </a:lnTo>
                <a:lnTo>
                  <a:pt x="9237472" y="228600"/>
                </a:lnTo>
                <a:lnTo>
                  <a:pt x="9240647" y="266700"/>
                </a:lnTo>
                <a:lnTo>
                  <a:pt x="9240647" y="1257300"/>
                </a:lnTo>
                <a:lnTo>
                  <a:pt x="9237599" y="1295400"/>
                </a:lnTo>
                <a:lnTo>
                  <a:pt x="9228963" y="1333500"/>
                </a:lnTo>
                <a:lnTo>
                  <a:pt x="9209151" y="1384300"/>
                </a:lnTo>
                <a:lnTo>
                  <a:pt x="9195943" y="1397000"/>
                </a:lnTo>
                <a:lnTo>
                  <a:pt x="9180830" y="1422400"/>
                </a:lnTo>
                <a:lnTo>
                  <a:pt x="9164066" y="1435100"/>
                </a:lnTo>
                <a:lnTo>
                  <a:pt x="9145270" y="1460500"/>
                </a:lnTo>
                <a:lnTo>
                  <a:pt x="9125077" y="1473200"/>
                </a:lnTo>
                <a:lnTo>
                  <a:pt x="9103487" y="1485900"/>
                </a:lnTo>
                <a:lnTo>
                  <a:pt x="9080373" y="1498600"/>
                </a:lnTo>
                <a:lnTo>
                  <a:pt x="9056116" y="1511300"/>
                </a:lnTo>
                <a:lnTo>
                  <a:pt x="9085453" y="1511300"/>
                </a:lnTo>
                <a:lnTo>
                  <a:pt x="9109456" y="1498600"/>
                </a:lnTo>
                <a:lnTo>
                  <a:pt x="9132062" y="1485900"/>
                </a:lnTo>
                <a:lnTo>
                  <a:pt x="9153017" y="1460500"/>
                </a:lnTo>
                <a:lnTo>
                  <a:pt x="9172575" y="1447800"/>
                </a:lnTo>
                <a:lnTo>
                  <a:pt x="9205849" y="1409700"/>
                </a:lnTo>
                <a:lnTo>
                  <a:pt x="9231122" y="1358900"/>
                </a:lnTo>
                <a:lnTo>
                  <a:pt x="9243822" y="1320800"/>
                </a:lnTo>
                <a:lnTo>
                  <a:pt x="9250934" y="1282700"/>
                </a:lnTo>
                <a:lnTo>
                  <a:pt x="9252204" y="1257300"/>
                </a:lnTo>
                <a:lnTo>
                  <a:pt x="9252204" y="266700"/>
                </a:lnTo>
                <a:lnTo>
                  <a:pt x="9248902" y="228600"/>
                </a:lnTo>
                <a:lnTo>
                  <a:pt x="9239377" y="190500"/>
                </a:lnTo>
                <a:lnTo>
                  <a:pt x="9218295" y="139700"/>
                </a:lnTo>
                <a:lnTo>
                  <a:pt x="9188450" y="88900"/>
                </a:lnTo>
                <a:lnTo>
                  <a:pt x="9170543" y="76200"/>
                </a:lnTo>
                <a:lnTo>
                  <a:pt x="9150985" y="50800"/>
                </a:lnTo>
                <a:lnTo>
                  <a:pt x="9129776" y="38100"/>
                </a:lnTo>
                <a:lnTo>
                  <a:pt x="9106916" y="25400"/>
                </a:lnTo>
                <a:lnTo>
                  <a:pt x="9082786" y="12700"/>
                </a:lnTo>
                <a:lnTo>
                  <a:pt x="9058148" y="0"/>
                </a:lnTo>
                <a:close/>
              </a:path>
              <a:path w="9252585" h="1524000">
                <a:moveTo>
                  <a:pt x="9051798" y="25400"/>
                </a:moveTo>
                <a:lnTo>
                  <a:pt x="200126" y="25400"/>
                </a:lnTo>
                <a:lnTo>
                  <a:pt x="176936" y="38100"/>
                </a:lnTo>
                <a:lnTo>
                  <a:pt x="134162" y="63500"/>
                </a:lnTo>
                <a:lnTo>
                  <a:pt x="96862" y="88900"/>
                </a:lnTo>
                <a:lnTo>
                  <a:pt x="80606" y="114300"/>
                </a:lnTo>
                <a:lnTo>
                  <a:pt x="66116" y="127000"/>
                </a:lnTo>
                <a:lnTo>
                  <a:pt x="53454" y="152400"/>
                </a:lnTo>
                <a:lnTo>
                  <a:pt x="42849" y="177800"/>
                </a:lnTo>
                <a:lnTo>
                  <a:pt x="34429" y="190500"/>
                </a:lnTo>
                <a:lnTo>
                  <a:pt x="26073" y="228600"/>
                </a:lnTo>
                <a:lnTo>
                  <a:pt x="23164" y="266700"/>
                </a:lnTo>
                <a:lnTo>
                  <a:pt x="23164" y="1257300"/>
                </a:lnTo>
                <a:lnTo>
                  <a:pt x="26111" y="1295400"/>
                </a:lnTo>
                <a:lnTo>
                  <a:pt x="34569" y="1333500"/>
                </a:lnTo>
                <a:lnTo>
                  <a:pt x="53733" y="1371600"/>
                </a:lnTo>
                <a:lnTo>
                  <a:pt x="66421" y="1397000"/>
                </a:lnTo>
                <a:lnTo>
                  <a:pt x="80962" y="1409700"/>
                </a:lnTo>
                <a:lnTo>
                  <a:pt x="97281" y="1435100"/>
                </a:lnTo>
                <a:lnTo>
                  <a:pt x="115214" y="1447800"/>
                </a:lnTo>
                <a:lnTo>
                  <a:pt x="134620" y="1460500"/>
                </a:lnTo>
                <a:lnTo>
                  <a:pt x="155409" y="1473200"/>
                </a:lnTo>
                <a:lnTo>
                  <a:pt x="177457" y="1485900"/>
                </a:lnTo>
                <a:lnTo>
                  <a:pt x="200533" y="1498600"/>
                </a:lnTo>
                <a:lnTo>
                  <a:pt x="9052179" y="1498600"/>
                </a:lnTo>
                <a:lnTo>
                  <a:pt x="9075420" y="1485900"/>
                </a:lnTo>
                <a:lnTo>
                  <a:pt x="9097391" y="1473200"/>
                </a:lnTo>
                <a:lnTo>
                  <a:pt x="230898" y="1473200"/>
                </a:lnTo>
                <a:lnTo>
                  <a:pt x="220167" y="1460500"/>
                </a:lnTo>
                <a:lnTo>
                  <a:pt x="189395" y="1460500"/>
                </a:lnTo>
                <a:lnTo>
                  <a:pt x="170497" y="1447800"/>
                </a:lnTo>
                <a:lnTo>
                  <a:pt x="136042" y="1422400"/>
                </a:lnTo>
                <a:lnTo>
                  <a:pt x="106692" y="1397000"/>
                </a:lnTo>
                <a:lnTo>
                  <a:pt x="94234" y="1371600"/>
                </a:lnTo>
                <a:lnTo>
                  <a:pt x="83388" y="1358900"/>
                </a:lnTo>
                <a:lnTo>
                  <a:pt x="74371" y="1333500"/>
                </a:lnTo>
                <a:lnTo>
                  <a:pt x="67195" y="1320800"/>
                </a:lnTo>
                <a:lnTo>
                  <a:pt x="64515" y="1308100"/>
                </a:lnTo>
                <a:lnTo>
                  <a:pt x="62255" y="1295400"/>
                </a:lnTo>
                <a:lnTo>
                  <a:pt x="60312" y="1282700"/>
                </a:lnTo>
                <a:lnTo>
                  <a:pt x="58902" y="1282700"/>
                </a:lnTo>
                <a:lnTo>
                  <a:pt x="58115" y="1270000"/>
                </a:lnTo>
                <a:lnTo>
                  <a:pt x="57899" y="1257300"/>
                </a:lnTo>
                <a:lnTo>
                  <a:pt x="57911" y="266700"/>
                </a:lnTo>
                <a:lnTo>
                  <a:pt x="58191" y="254000"/>
                </a:lnTo>
                <a:lnTo>
                  <a:pt x="59067" y="241300"/>
                </a:lnTo>
                <a:lnTo>
                  <a:pt x="60528" y="241300"/>
                </a:lnTo>
                <a:lnTo>
                  <a:pt x="62496" y="228600"/>
                </a:lnTo>
                <a:lnTo>
                  <a:pt x="75488" y="177800"/>
                </a:lnTo>
                <a:lnTo>
                  <a:pt x="95770" y="152400"/>
                </a:lnTo>
                <a:lnTo>
                  <a:pt x="108432" y="127000"/>
                </a:lnTo>
                <a:lnTo>
                  <a:pt x="138137" y="101600"/>
                </a:lnTo>
                <a:lnTo>
                  <a:pt x="173012" y="76200"/>
                </a:lnTo>
                <a:lnTo>
                  <a:pt x="192023" y="63500"/>
                </a:lnTo>
                <a:lnTo>
                  <a:pt x="221767" y="63500"/>
                </a:lnTo>
                <a:lnTo>
                  <a:pt x="232067" y="50800"/>
                </a:lnTo>
                <a:lnTo>
                  <a:pt x="9096883" y="50800"/>
                </a:lnTo>
                <a:lnTo>
                  <a:pt x="9074785" y="38100"/>
                </a:lnTo>
                <a:lnTo>
                  <a:pt x="9051798" y="25400"/>
                </a:lnTo>
                <a:close/>
              </a:path>
              <a:path w="9252585" h="1524000">
                <a:moveTo>
                  <a:pt x="9096883" y="50800"/>
                </a:moveTo>
                <a:lnTo>
                  <a:pt x="9021445" y="50800"/>
                </a:lnTo>
                <a:lnTo>
                  <a:pt x="9032113" y="63500"/>
                </a:lnTo>
                <a:lnTo>
                  <a:pt x="9062720" y="63500"/>
                </a:lnTo>
                <a:lnTo>
                  <a:pt x="9081897" y="76200"/>
                </a:lnTo>
                <a:lnTo>
                  <a:pt x="9116314" y="101600"/>
                </a:lnTo>
                <a:lnTo>
                  <a:pt x="9145524" y="127000"/>
                </a:lnTo>
                <a:lnTo>
                  <a:pt x="9157970" y="152400"/>
                </a:lnTo>
                <a:lnTo>
                  <a:pt x="9168765" y="165100"/>
                </a:lnTo>
                <a:lnTo>
                  <a:pt x="9177782" y="190500"/>
                </a:lnTo>
                <a:lnTo>
                  <a:pt x="9185021" y="203200"/>
                </a:lnTo>
                <a:lnTo>
                  <a:pt x="9187688" y="215900"/>
                </a:lnTo>
                <a:lnTo>
                  <a:pt x="9189974" y="228600"/>
                </a:lnTo>
                <a:lnTo>
                  <a:pt x="9191879" y="241300"/>
                </a:lnTo>
                <a:lnTo>
                  <a:pt x="9193276" y="254000"/>
                </a:lnTo>
                <a:lnTo>
                  <a:pt x="9194038" y="254000"/>
                </a:lnTo>
                <a:lnTo>
                  <a:pt x="9194292" y="266700"/>
                </a:lnTo>
                <a:lnTo>
                  <a:pt x="9194292" y="1257300"/>
                </a:lnTo>
                <a:lnTo>
                  <a:pt x="9194038" y="1270000"/>
                </a:lnTo>
                <a:lnTo>
                  <a:pt x="9193149" y="1282700"/>
                </a:lnTo>
                <a:lnTo>
                  <a:pt x="9191625" y="1282700"/>
                </a:lnTo>
                <a:lnTo>
                  <a:pt x="9189720" y="1295400"/>
                </a:lnTo>
                <a:lnTo>
                  <a:pt x="9176766" y="1346200"/>
                </a:lnTo>
                <a:lnTo>
                  <a:pt x="9156446" y="1371600"/>
                </a:lnTo>
                <a:lnTo>
                  <a:pt x="9143746" y="1397000"/>
                </a:lnTo>
                <a:lnTo>
                  <a:pt x="9114155" y="1422400"/>
                </a:lnTo>
                <a:lnTo>
                  <a:pt x="9079230" y="1447800"/>
                </a:lnTo>
                <a:lnTo>
                  <a:pt x="9060307" y="1460500"/>
                </a:lnTo>
                <a:lnTo>
                  <a:pt x="9030589" y="1460500"/>
                </a:lnTo>
                <a:lnTo>
                  <a:pt x="9020175" y="1473200"/>
                </a:lnTo>
                <a:lnTo>
                  <a:pt x="9097391" y="1473200"/>
                </a:lnTo>
                <a:lnTo>
                  <a:pt x="9118092" y="1460500"/>
                </a:lnTo>
                <a:lnTo>
                  <a:pt x="9137523" y="1447800"/>
                </a:lnTo>
                <a:lnTo>
                  <a:pt x="9155430" y="1435100"/>
                </a:lnTo>
                <a:lnTo>
                  <a:pt x="9171559" y="1409700"/>
                </a:lnTo>
                <a:lnTo>
                  <a:pt x="9186037" y="1397000"/>
                </a:lnTo>
                <a:lnTo>
                  <a:pt x="9198737" y="1371600"/>
                </a:lnTo>
                <a:lnTo>
                  <a:pt x="9209405" y="1358900"/>
                </a:lnTo>
                <a:lnTo>
                  <a:pt x="9217787" y="1333500"/>
                </a:lnTo>
                <a:lnTo>
                  <a:pt x="9226169" y="1295400"/>
                </a:lnTo>
                <a:lnTo>
                  <a:pt x="9229090" y="1257300"/>
                </a:lnTo>
                <a:lnTo>
                  <a:pt x="9229090" y="266700"/>
                </a:lnTo>
                <a:lnTo>
                  <a:pt x="9226042" y="228600"/>
                </a:lnTo>
                <a:lnTo>
                  <a:pt x="9217660" y="190500"/>
                </a:lnTo>
                <a:lnTo>
                  <a:pt x="9198483" y="152400"/>
                </a:lnTo>
                <a:lnTo>
                  <a:pt x="9185783" y="127000"/>
                </a:lnTo>
                <a:lnTo>
                  <a:pt x="9171305" y="114300"/>
                </a:lnTo>
                <a:lnTo>
                  <a:pt x="9154922" y="88900"/>
                </a:lnTo>
                <a:lnTo>
                  <a:pt x="9137142" y="76200"/>
                </a:lnTo>
                <a:lnTo>
                  <a:pt x="9117711" y="63500"/>
                </a:lnTo>
                <a:lnTo>
                  <a:pt x="9096883" y="50800"/>
                </a:lnTo>
                <a:close/>
              </a:path>
              <a:path w="9252585" h="1524000">
                <a:moveTo>
                  <a:pt x="9002522" y="12700"/>
                </a:moveTo>
                <a:lnTo>
                  <a:pt x="249466" y="12700"/>
                </a:lnTo>
                <a:lnTo>
                  <a:pt x="236804" y="25400"/>
                </a:lnTo>
                <a:lnTo>
                  <a:pt x="9015222" y="25400"/>
                </a:lnTo>
                <a:lnTo>
                  <a:pt x="9002522" y="12700"/>
                </a:lnTo>
                <a:close/>
              </a:path>
              <a:path w="9252585" h="1524000">
                <a:moveTo>
                  <a:pt x="261378" y="0"/>
                </a:moveTo>
                <a:lnTo>
                  <a:pt x="205905" y="0"/>
                </a:lnTo>
                <a:lnTo>
                  <a:pt x="192176" y="12700"/>
                </a:lnTo>
                <a:lnTo>
                  <a:pt x="247967" y="12700"/>
                </a:lnTo>
                <a:lnTo>
                  <a:pt x="261378"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7" name="object 7">
            <a:extLst>
              <a:ext uri="{FF2B5EF4-FFF2-40B4-BE49-F238E27FC236}">
                <a16:creationId xmlns:a16="http://schemas.microsoft.com/office/drawing/2014/main" id="{E483874A-575E-571E-980B-580DB2725C87}"/>
              </a:ext>
            </a:extLst>
          </p:cNvPr>
          <p:cNvGrpSpPr/>
          <p:nvPr/>
        </p:nvGrpSpPr>
        <p:grpSpPr>
          <a:xfrm>
            <a:off x="1930037" y="1136726"/>
            <a:ext cx="1559560" cy="1507490"/>
            <a:chOff x="906780" y="906780"/>
            <a:chExt cx="1559560" cy="1507490"/>
          </a:xfrm>
        </p:grpSpPr>
        <p:pic>
          <p:nvPicPr>
            <p:cNvPr id="28" name="object 8">
              <a:extLst>
                <a:ext uri="{FF2B5EF4-FFF2-40B4-BE49-F238E27FC236}">
                  <a16:creationId xmlns:a16="http://schemas.microsoft.com/office/drawing/2014/main" id="{0B01465D-BF22-4BAF-4D16-7BC8274E4385}"/>
                </a:ext>
              </a:extLst>
            </p:cNvPr>
            <p:cNvPicPr/>
            <p:nvPr/>
          </p:nvPicPr>
          <p:blipFill>
            <a:blip r:embed="rId3" cstate="print"/>
            <a:stretch>
              <a:fillRect/>
            </a:stretch>
          </p:blipFill>
          <p:spPr>
            <a:xfrm>
              <a:off x="1277112" y="1684020"/>
              <a:ext cx="432815" cy="729995"/>
            </a:xfrm>
            <a:prstGeom prst="rect">
              <a:avLst/>
            </a:prstGeom>
          </p:spPr>
        </p:pic>
        <p:pic>
          <p:nvPicPr>
            <p:cNvPr id="31" name="object 9">
              <a:extLst>
                <a:ext uri="{FF2B5EF4-FFF2-40B4-BE49-F238E27FC236}">
                  <a16:creationId xmlns:a16="http://schemas.microsoft.com/office/drawing/2014/main" id="{CB3BC97B-BCED-87D0-A5AA-38A0F55A8220}"/>
                </a:ext>
              </a:extLst>
            </p:cNvPr>
            <p:cNvPicPr/>
            <p:nvPr/>
          </p:nvPicPr>
          <p:blipFill>
            <a:blip r:embed="rId4" cstate="print"/>
            <a:stretch>
              <a:fillRect/>
            </a:stretch>
          </p:blipFill>
          <p:spPr>
            <a:xfrm>
              <a:off x="1060704" y="969264"/>
              <a:ext cx="1223772" cy="530351"/>
            </a:xfrm>
            <a:prstGeom prst="rect">
              <a:avLst/>
            </a:prstGeom>
          </p:spPr>
        </p:pic>
        <p:pic>
          <p:nvPicPr>
            <p:cNvPr id="32" name="object 10">
              <a:extLst>
                <a:ext uri="{FF2B5EF4-FFF2-40B4-BE49-F238E27FC236}">
                  <a16:creationId xmlns:a16="http://schemas.microsoft.com/office/drawing/2014/main" id="{A622F6B3-906F-34A1-A593-B2B14B0B2D8B}"/>
                </a:ext>
              </a:extLst>
            </p:cNvPr>
            <p:cNvPicPr/>
            <p:nvPr/>
          </p:nvPicPr>
          <p:blipFill>
            <a:blip r:embed="rId5" cstate="print"/>
            <a:stretch>
              <a:fillRect/>
            </a:stretch>
          </p:blipFill>
          <p:spPr>
            <a:xfrm>
              <a:off x="906780" y="906780"/>
              <a:ext cx="1559052" cy="789432"/>
            </a:xfrm>
            <a:prstGeom prst="rect">
              <a:avLst/>
            </a:prstGeom>
          </p:spPr>
        </p:pic>
      </p:grpSp>
      <p:sp>
        <p:nvSpPr>
          <p:cNvPr id="33" name="object 11">
            <a:extLst>
              <a:ext uri="{FF2B5EF4-FFF2-40B4-BE49-F238E27FC236}">
                <a16:creationId xmlns:a16="http://schemas.microsoft.com/office/drawing/2014/main" id="{D4F45C70-E057-F255-31E9-428E30F310FA}"/>
              </a:ext>
            </a:extLst>
          </p:cNvPr>
          <p:cNvSpPr txBox="1">
            <a:spLocks/>
          </p:cNvSpPr>
          <p:nvPr/>
        </p:nvSpPr>
        <p:spPr>
          <a:xfrm>
            <a:off x="2138926" y="1222145"/>
            <a:ext cx="1117600" cy="452120"/>
          </a:xfrm>
          <a:prstGeom prst="rect">
            <a:avLst/>
          </a:prstGeom>
        </p:spPr>
        <p:txBody>
          <a:bodyPr vert="horz" wrap="square" lIns="0" tIns="12065" rIns="0" bIns="0" rtlCol="0">
            <a:spAutoFit/>
          </a:bodyPr>
          <a:lstStyle>
            <a:lvl1pPr>
              <a:defRPr sz="2800" b="1" i="1">
                <a:solidFill>
                  <a:schemeClr val="bg1"/>
                </a:solidFill>
                <a:latin typeface="Calibri"/>
                <a:ea typeface="+mj-ea"/>
                <a:cs typeface="Calibri"/>
              </a:defRPr>
            </a:lvl1pPr>
          </a:lstStyle>
          <a:p>
            <a:pPr marL="12700">
              <a:spcBef>
                <a:spcPts val="95"/>
              </a:spcBef>
            </a:pPr>
            <a:r>
              <a:rPr lang="fr-MA" i="0" kern="0" spc="-10" dirty="0">
                <a:solidFill>
                  <a:srgbClr val="000000"/>
                </a:solidFill>
                <a:latin typeface="Mongolian Baiti"/>
                <a:cs typeface="Mongolian Baiti"/>
              </a:rPr>
              <a:t>Matière</a:t>
            </a:r>
          </a:p>
        </p:txBody>
      </p:sp>
      <p:sp>
        <p:nvSpPr>
          <p:cNvPr id="34" name="object 15">
            <a:extLst>
              <a:ext uri="{FF2B5EF4-FFF2-40B4-BE49-F238E27FC236}">
                <a16:creationId xmlns:a16="http://schemas.microsoft.com/office/drawing/2014/main" id="{B561C5BF-712E-BAF8-114A-06472DFECFC9}"/>
              </a:ext>
            </a:extLst>
          </p:cNvPr>
          <p:cNvSpPr txBox="1"/>
          <p:nvPr/>
        </p:nvSpPr>
        <p:spPr>
          <a:xfrm>
            <a:off x="2410732" y="3036089"/>
            <a:ext cx="6490970" cy="513715"/>
          </a:xfrm>
          <a:prstGeom prst="rect">
            <a:avLst/>
          </a:prstGeom>
        </p:spPr>
        <p:txBody>
          <a:bodyPr vert="horz" wrap="square" lIns="0" tIns="13335" rIns="0" bIns="0" rtlCol="0">
            <a:spAutoFit/>
          </a:bodyPr>
          <a:lstStyle/>
          <a:p>
            <a:pPr marL="12700" algn="ctr">
              <a:spcBef>
                <a:spcPts val="105"/>
              </a:spcBef>
            </a:pPr>
            <a:r>
              <a:rPr lang="fr-FR" sz="3200" b="1" kern="0" spc="-105" dirty="0">
                <a:solidFill>
                  <a:sysClr val="windowText" lastClr="000000"/>
                </a:solidFill>
                <a:latin typeface="Arial"/>
                <a:cs typeface="Arial"/>
              </a:rPr>
              <a:t>Introduction aux bases de données</a:t>
            </a:r>
            <a:endParaRPr sz="3200" kern="0" dirty="0">
              <a:solidFill>
                <a:sysClr val="windowText" lastClr="000000"/>
              </a:solidFill>
              <a:latin typeface="Arial"/>
              <a:cs typeface="Arial"/>
            </a:endParaRPr>
          </a:p>
        </p:txBody>
      </p:sp>
      <p:sp>
        <p:nvSpPr>
          <p:cNvPr id="35" name="object 16">
            <a:extLst>
              <a:ext uri="{FF2B5EF4-FFF2-40B4-BE49-F238E27FC236}">
                <a16:creationId xmlns:a16="http://schemas.microsoft.com/office/drawing/2014/main" id="{590BA1AF-A679-2EBF-BED4-95D56343DB48}"/>
              </a:ext>
            </a:extLst>
          </p:cNvPr>
          <p:cNvSpPr txBox="1"/>
          <p:nvPr/>
        </p:nvSpPr>
        <p:spPr>
          <a:xfrm>
            <a:off x="8310517" y="4379470"/>
            <a:ext cx="3362779" cy="609782"/>
          </a:xfrm>
          <a:prstGeom prst="rect">
            <a:avLst/>
          </a:prstGeom>
        </p:spPr>
        <p:txBody>
          <a:bodyPr vert="horz" wrap="square" lIns="0" tIns="12065" rIns="0" bIns="0" rtlCol="0">
            <a:spAutoFit/>
          </a:bodyPr>
          <a:lstStyle/>
          <a:p>
            <a:pPr marL="12700">
              <a:spcBef>
                <a:spcPts val="95"/>
              </a:spcBef>
            </a:pPr>
            <a:r>
              <a:rPr sz="1900" b="1" kern="0" dirty="0">
                <a:solidFill>
                  <a:sysClr val="windowText" lastClr="000000"/>
                </a:solidFill>
                <a:latin typeface="Arial"/>
                <a:cs typeface="Arial"/>
              </a:rPr>
              <a:t>Animée</a:t>
            </a:r>
            <a:r>
              <a:rPr sz="1900" b="1" kern="0" spc="-10" dirty="0">
                <a:solidFill>
                  <a:sysClr val="windowText" lastClr="000000"/>
                </a:solidFill>
                <a:latin typeface="Arial"/>
                <a:cs typeface="Arial"/>
              </a:rPr>
              <a:t> </a:t>
            </a:r>
            <a:r>
              <a:rPr sz="1900" b="1" kern="0" dirty="0">
                <a:solidFill>
                  <a:sysClr val="windowText" lastClr="000000"/>
                </a:solidFill>
                <a:latin typeface="Arial"/>
                <a:cs typeface="Arial"/>
              </a:rPr>
              <a:t>par</a:t>
            </a:r>
            <a:r>
              <a:rPr sz="1900" b="1" kern="0" spc="-40" dirty="0">
                <a:solidFill>
                  <a:sysClr val="windowText" lastClr="000000"/>
                </a:solidFill>
                <a:latin typeface="Arial"/>
                <a:cs typeface="Arial"/>
              </a:rPr>
              <a:t> </a:t>
            </a:r>
            <a:r>
              <a:rPr sz="1900" b="1" kern="0" dirty="0">
                <a:solidFill>
                  <a:sysClr val="windowText" lastClr="000000"/>
                </a:solidFill>
                <a:latin typeface="Arial"/>
                <a:cs typeface="Arial"/>
              </a:rPr>
              <a:t>:</a:t>
            </a:r>
            <a:r>
              <a:rPr sz="1900" b="1" kern="0" spc="-25" dirty="0">
                <a:solidFill>
                  <a:sysClr val="windowText" lastClr="000000"/>
                </a:solidFill>
                <a:latin typeface="Arial"/>
                <a:cs typeface="Arial"/>
              </a:rPr>
              <a:t> </a:t>
            </a:r>
            <a:r>
              <a:rPr lang="fr-FR" sz="1900" b="1" kern="0" spc="-20" dirty="0">
                <a:solidFill>
                  <a:sysClr val="windowText" lastClr="000000"/>
                </a:solidFill>
                <a:latin typeface="Arial"/>
                <a:cs typeface="Arial"/>
              </a:rPr>
              <a:t>M. Arsène </a:t>
            </a:r>
          </a:p>
          <a:p>
            <a:pPr marL="12700">
              <a:spcBef>
                <a:spcPts val="95"/>
              </a:spcBef>
            </a:pPr>
            <a:r>
              <a:rPr lang="fr-FR" sz="1900" b="1" kern="0" spc="-20" dirty="0">
                <a:solidFill>
                  <a:sysClr val="windowText" lastClr="000000"/>
                </a:solidFill>
                <a:latin typeface="Arial"/>
                <a:cs typeface="Arial"/>
              </a:rPr>
              <a:t>	         COULIBALY</a:t>
            </a:r>
            <a:endParaRPr sz="1900" kern="0" dirty="0">
              <a:solidFill>
                <a:sysClr val="windowText" lastClr="000000"/>
              </a:solidFill>
              <a:latin typeface="Arial"/>
              <a:cs typeface="Arial"/>
            </a:endParaRPr>
          </a:p>
        </p:txBody>
      </p:sp>
      <p:sp>
        <p:nvSpPr>
          <p:cNvPr id="36" name="object 17">
            <a:extLst>
              <a:ext uri="{FF2B5EF4-FFF2-40B4-BE49-F238E27FC236}">
                <a16:creationId xmlns:a16="http://schemas.microsoft.com/office/drawing/2014/main" id="{BC3D6777-AD4A-69CC-F282-9CDF867D639D}"/>
              </a:ext>
            </a:extLst>
          </p:cNvPr>
          <p:cNvSpPr txBox="1"/>
          <p:nvPr/>
        </p:nvSpPr>
        <p:spPr>
          <a:xfrm>
            <a:off x="6554106" y="818006"/>
            <a:ext cx="4168185" cy="367408"/>
          </a:xfrm>
          <a:prstGeom prst="rect">
            <a:avLst/>
          </a:prstGeom>
        </p:spPr>
        <p:txBody>
          <a:bodyPr vert="horz" wrap="square" lIns="0" tIns="13335" rIns="0" bIns="0" rtlCol="0">
            <a:spAutoFit/>
          </a:bodyPr>
          <a:lstStyle/>
          <a:p>
            <a:pPr marL="12700">
              <a:spcBef>
                <a:spcPts val="105"/>
              </a:spcBef>
            </a:pPr>
            <a:r>
              <a:rPr sz="2300" b="1" kern="0" dirty="0">
                <a:solidFill>
                  <a:srgbClr val="C00000"/>
                </a:solidFill>
                <a:latin typeface="Arial"/>
                <a:cs typeface="Arial"/>
              </a:rPr>
              <a:t>Niveau</a:t>
            </a:r>
            <a:r>
              <a:rPr sz="2300" b="1" kern="0" spc="-50" dirty="0">
                <a:solidFill>
                  <a:srgbClr val="C00000"/>
                </a:solidFill>
                <a:latin typeface="Arial"/>
                <a:cs typeface="Arial"/>
              </a:rPr>
              <a:t> </a:t>
            </a:r>
            <a:r>
              <a:rPr sz="2300" b="1" kern="0" dirty="0">
                <a:solidFill>
                  <a:srgbClr val="C00000"/>
                </a:solidFill>
                <a:latin typeface="Arial"/>
                <a:cs typeface="Arial"/>
              </a:rPr>
              <a:t>&amp;</a:t>
            </a:r>
            <a:r>
              <a:rPr sz="2300" b="1" kern="0" spc="-5" dirty="0">
                <a:solidFill>
                  <a:srgbClr val="C00000"/>
                </a:solidFill>
                <a:latin typeface="Arial"/>
                <a:cs typeface="Arial"/>
              </a:rPr>
              <a:t> </a:t>
            </a:r>
            <a:r>
              <a:rPr sz="2300" b="1" kern="0" dirty="0" err="1">
                <a:solidFill>
                  <a:srgbClr val="C00000"/>
                </a:solidFill>
                <a:latin typeface="Arial"/>
                <a:cs typeface="Arial"/>
              </a:rPr>
              <a:t>Filière</a:t>
            </a:r>
            <a:r>
              <a:rPr sz="2300" b="1" kern="0" spc="-15" dirty="0">
                <a:solidFill>
                  <a:srgbClr val="C00000"/>
                </a:solidFill>
                <a:latin typeface="Arial"/>
                <a:cs typeface="Arial"/>
              </a:rPr>
              <a:t> </a:t>
            </a:r>
            <a:r>
              <a:rPr sz="2300" b="1" kern="0" dirty="0">
                <a:solidFill>
                  <a:srgbClr val="C00000"/>
                </a:solidFill>
                <a:latin typeface="Arial"/>
                <a:cs typeface="Arial"/>
              </a:rPr>
              <a:t>:</a:t>
            </a:r>
            <a:endParaRPr sz="2300" kern="0" dirty="0">
              <a:solidFill>
                <a:sysClr val="windowText" lastClr="000000"/>
              </a:solidFill>
              <a:latin typeface="Arial"/>
              <a:cs typeface="Arial"/>
            </a:endParaRPr>
          </a:p>
        </p:txBody>
      </p:sp>
      <p:cxnSp>
        <p:nvCxnSpPr>
          <p:cNvPr id="41" name="Connecteur droit 40">
            <a:extLst>
              <a:ext uri="{FF2B5EF4-FFF2-40B4-BE49-F238E27FC236}">
                <a16:creationId xmlns:a16="http://schemas.microsoft.com/office/drawing/2014/main" id="{9B85C4AF-8945-1CB2-9FD9-8F8DB76D3A2D}"/>
              </a:ext>
            </a:extLst>
          </p:cNvPr>
          <p:cNvCxnSpPr/>
          <p:nvPr/>
        </p:nvCxnSpPr>
        <p:spPr>
          <a:xfrm>
            <a:off x="-12000" y="6439356"/>
            <a:ext cx="12204000" cy="0"/>
          </a:xfrm>
          <a:prstGeom prst="line">
            <a:avLst/>
          </a:prstGeom>
          <a:ln w="38100">
            <a:solidFill>
              <a:schemeClr val="dk1">
                <a:alpha val="52000"/>
              </a:schemeClr>
            </a:solidFill>
          </a:ln>
        </p:spPr>
        <p:style>
          <a:lnRef idx="1">
            <a:schemeClr val="dk1"/>
          </a:lnRef>
          <a:fillRef idx="0">
            <a:schemeClr val="dk1"/>
          </a:fillRef>
          <a:effectRef idx="0">
            <a:schemeClr val="dk1"/>
          </a:effectRef>
          <a:fontRef idx="minor">
            <a:schemeClr val="tx1"/>
          </a:fontRef>
        </p:style>
      </p:cxnSp>
      <p:sp>
        <p:nvSpPr>
          <p:cNvPr id="42" name="ZoneTexte 41">
            <a:extLst>
              <a:ext uri="{FF2B5EF4-FFF2-40B4-BE49-F238E27FC236}">
                <a16:creationId xmlns:a16="http://schemas.microsoft.com/office/drawing/2014/main" id="{A496E1A0-CD3F-F614-F15B-DDDBDDE7538B}"/>
              </a:ext>
            </a:extLst>
          </p:cNvPr>
          <p:cNvSpPr txBox="1"/>
          <p:nvPr/>
        </p:nvSpPr>
        <p:spPr>
          <a:xfrm>
            <a:off x="4927764" y="6488668"/>
            <a:ext cx="3252685" cy="369332"/>
          </a:xfrm>
          <a:prstGeom prst="rect">
            <a:avLst/>
          </a:prstGeom>
          <a:noFill/>
        </p:spPr>
        <p:txBody>
          <a:bodyPr wrap="none" rtlCol="0">
            <a:spAutoFit/>
          </a:bodyPr>
          <a:lstStyle/>
          <a:p>
            <a:r>
              <a:rPr lang="fr-FR" sz="1800" b="1" dirty="0"/>
              <a:t>Année Universitaire : 2022-2023</a:t>
            </a:r>
          </a:p>
        </p:txBody>
      </p:sp>
      <p:pic>
        <p:nvPicPr>
          <p:cNvPr id="3" name="Image 2">
            <a:extLst>
              <a:ext uri="{FF2B5EF4-FFF2-40B4-BE49-F238E27FC236}">
                <a16:creationId xmlns:a16="http://schemas.microsoft.com/office/drawing/2014/main" id="{2E037F77-0BD0-6DF3-2052-01982D83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2416" y="4157766"/>
            <a:ext cx="1815093" cy="1815093"/>
          </a:xfrm>
          <a:prstGeom prst="rect">
            <a:avLst/>
          </a:prstGeom>
        </p:spPr>
      </p:pic>
      <p:sp>
        <p:nvSpPr>
          <p:cNvPr id="4" name="Espace réservé du numéro de diapositive 3">
            <a:extLst>
              <a:ext uri="{FF2B5EF4-FFF2-40B4-BE49-F238E27FC236}">
                <a16:creationId xmlns:a16="http://schemas.microsoft.com/office/drawing/2014/main" id="{2C3F48DC-D567-4DBB-72B4-25DDCD6BD52F}"/>
              </a:ext>
            </a:extLst>
          </p:cNvPr>
          <p:cNvSpPr>
            <a:spLocks noGrp="1"/>
          </p:cNvSpPr>
          <p:nvPr>
            <p:ph type="sldNum" sz="quarter" idx="12"/>
          </p:nvPr>
        </p:nvSpPr>
        <p:spPr/>
        <p:txBody>
          <a:bodyPr/>
          <a:lstStyle/>
          <a:p>
            <a:fld id="{14385F30-F5BB-45A0-A756-346F67DA10C3}" type="slidenum">
              <a:rPr lang="en-US" smtClean="0"/>
              <a:t>1</a:t>
            </a:fld>
            <a:endParaRPr lang="en-US"/>
          </a:p>
        </p:txBody>
      </p:sp>
    </p:spTree>
    <p:extLst>
      <p:ext uri="{BB962C8B-B14F-4D97-AF65-F5344CB8AC3E}">
        <p14:creationId xmlns:p14="http://schemas.microsoft.com/office/powerpoint/2010/main" val="52436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4" name="object 3">
            <a:extLst>
              <a:ext uri="{FF2B5EF4-FFF2-40B4-BE49-F238E27FC236}">
                <a16:creationId xmlns:a16="http://schemas.microsoft.com/office/drawing/2014/main" id="{BD2FBE0A-C6D1-207F-05CD-709901BEEB73}"/>
              </a:ext>
            </a:extLst>
          </p:cNvPr>
          <p:cNvSpPr txBox="1"/>
          <p:nvPr/>
        </p:nvSpPr>
        <p:spPr>
          <a:xfrm>
            <a:off x="1975091" y="1722898"/>
            <a:ext cx="8019415" cy="4455795"/>
          </a:xfrm>
          <a:prstGeom prst="rect">
            <a:avLst/>
          </a:prstGeom>
        </p:spPr>
        <p:txBody>
          <a:bodyPr vert="horz" wrap="square" lIns="0" tIns="84455" rIns="0" bIns="0" rtlCol="0">
            <a:spAutoFit/>
          </a:bodyPr>
          <a:lstStyle/>
          <a:p>
            <a:pPr marL="285115" marR="5080" indent="-273050">
              <a:lnSpc>
                <a:spcPts val="2790"/>
              </a:lnSpc>
              <a:spcBef>
                <a:spcPts val="665"/>
              </a:spcBef>
              <a:buClr>
                <a:srgbClr val="4F81BC"/>
              </a:buClr>
              <a:buSzPct val="83928"/>
              <a:buFont typeface="Segoe UI Symbol"/>
              <a:buChar char="⚫"/>
              <a:tabLst>
                <a:tab pos="285750" algn="l"/>
              </a:tabLst>
            </a:pPr>
            <a:r>
              <a:rPr sz="2800" dirty="0">
                <a:latin typeface="Calibri"/>
                <a:cs typeface="Calibri"/>
              </a:rPr>
              <a:t>Une</a:t>
            </a:r>
            <a:r>
              <a:rPr sz="2800" spc="-100" dirty="0">
                <a:latin typeface="Calibri"/>
                <a:cs typeface="Calibri"/>
              </a:rPr>
              <a:t> </a:t>
            </a:r>
            <a:r>
              <a:rPr sz="2800" dirty="0">
                <a:latin typeface="Calibri"/>
                <a:cs typeface="Calibri"/>
              </a:rPr>
              <a:t>BD</a:t>
            </a:r>
            <a:r>
              <a:rPr sz="2800" spc="-100" dirty="0">
                <a:latin typeface="Calibri"/>
                <a:cs typeface="Calibri"/>
              </a:rPr>
              <a:t> </a:t>
            </a:r>
            <a:r>
              <a:rPr sz="2800" spc="-10" dirty="0">
                <a:latin typeface="Calibri"/>
                <a:cs typeface="Calibri"/>
              </a:rPr>
              <a:t>relationnelle</a:t>
            </a:r>
            <a:r>
              <a:rPr sz="2800" spc="-110" dirty="0">
                <a:latin typeface="Calibri"/>
                <a:cs typeface="Calibri"/>
              </a:rPr>
              <a:t> </a:t>
            </a:r>
            <a:r>
              <a:rPr sz="2800" dirty="0">
                <a:latin typeface="Calibri"/>
                <a:cs typeface="Calibri"/>
              </a:rPr>
              <a:t>est</a:t>
            </a:r>
            <a:r>
              <a:rPr sz="2800" spc="-95" dirty="0">
                <a:latin typeface="Calibri"/>
                <a:cs typeface="Calibri"/>
              </a:rPr>
              <a:t> </a:t>
            </a:r>
            <a:r>
              <a:rPr sz="2800" dirty="0">
                <a:latin typeface="Calibri"/>
                <a:cs typeface="Calibri"/>
              </a:rPr>
              <a:t>composée</a:t>
            </a:r>
            <a:r>
              <a:rPr sz="2800" spc="-85" dirty="0">
                <a:latin typeface="Calibri"/>
                <a:cs typeface="Calibri"/>
              </a:rPr>
              <a:t> </a:t>
            </a:r>
            <a:r>
              <a:rPr sz="2800" dirty="0">
                <a:latin typeface="Calibri"/>
                <a:cs typeface="Calibri"/>
              </a:rPr>
              <a:t>d’un</a:t>
            </a:r>
            <a:r>
              <a:rPr sz="2800" spc="-85" dirty="0">
                <a:latin typeface="Calibri"/>
                <a:cs typeface="Calibri"/>
              </a:rPr>
              <a:t> </a:t>
            </a:r>
            <a:r>
              <a:rPr sz="2800" dirty="0">
                <a:latin typeface="Calibri"/>
                <a:cs typeface="Calibri"/>
              </a:rPr>
              <a:t>ensemble</a:t>
            </a:r>
            <a:r>
              <a:rPr sz="2800" spc="-90" dirty="0">
                <a:latin typeface="Calibri"/>
                <a:cs typeface="Calibri"/>
              </a:rPr>
              <a:t> </a:t>
            </a:r>
            <a:r>
              <a:rPr sz="2800" spc="-25" dirty="0">
                <a:latin typeface="Calibri"/>
                <a:cs typeface="Calibri"/>
              </a:rPr>
              <a:t>de </a:t>
            </a:r>
            <a:r>
              <a:rPr sz="2800" dirty="0">
                <a:solidFill>
                  <a:srgbClr val="FF9900"/>
                </a:solidFill>
                <a:latin typeface="Calibri"/>
                <a:cs typeface="Calibri"/>
              </a:rPr>
              <a:t>tables</a:t>
            </a:r>
            <a:r>
              <a:rPr sz="2800" spc="-75" dirty="0">
                <a:solidFill>
                  <a:srgbClr val="FF9900"/>
                </a:solidFill>
                <a:latin typeface="Calibri"/>
                <a:cs typeface="Calibri"/>
              </a:rPr>
              <a:t> </a:t>
            </a:r>
            <a:r>
              <a:rPr sz="2800" dirty="0">
                <a:latin typeface="Calibri"/>
                <a:cs typeface="Calibri"/>
              </a:rPr>
              <a:t>(ou</a:t>
            </a:r>
            <a:r>
              <a:rPr sz="2800" spc="-70" dirty="0">
                <a:latin typeface="Calibri"/>
                <a:cs typeface="Calibri"/>
              </a:rPr>
              <a:t> </a:t>
            </a:r>
            <a:r>
              <a:rPr sz="2800" spc="-10" dirty="0">
                <a:latin typeface="Calibri"/>
                <a:cs typeface="Calibri"/>
              </a:rPr>
              <a:t>relations).</a:t>
            </a:r>
            <a:endParaRPr sz="2800" dirty="0">
              <a:latin typeface="Calibri"/>
              <a:cs typeface="Calibri"/>
            </a:endParaRPr>
          </a:p>
          <a:p>
            <a:pPr>
              <a:lnSpc>
                <a:spcPct val="100000"/>
              </a:lnSpc>
              <a:buClr>
                <a:srgbClr val="4F81BC"/>
              </a:buClr>
              <a:buFont typeface="Segoe UI Symbol"/>
              <a:buChar char="⚫"/>
            </a:pPr>
            <a:endParaRPr sz="2800" dirty="0">
              <a:latin typeface="Calibri"/>
              <a:cs typeface="Calibri"/>
            </a:endParaRPr>
          </a:p>
          <a:p>
            <a:pPr marL="285115" indent="-273050">
              <a:lnSpc>
                <a:spcPts val="3325"/>
              </a:lnSpc>
              <a:buClr>
                <a:srgbClr val="4F81BC"/>
              </a:buClr>
              <a:buSzPct val="83928"/>
              <a:buFont typeface="Segoe UI Symbol"/>
              <a:buChar char="⚫"/>
              <a:tabLst>
                <a:tab pos="285750" algn="l"/>
              </a:tabLst>
            </a:pPr>
            <a:r>
              <a:rPr sz="2800" dirty="0">
                <a:latin typeface="Calibri"/>
                <a:cs typeface="Calibri"/>
              </a:rPr>
              <a:t>Une</a:t>
            </a:r>
            <a:r>
              <a:rPr sz="2800" spc="-80" dirty="0">
                <a:latin typeface="Calibri"/>
                <a:cs typeface="Calibri"/>
              </a:rPr>
              <a:t> </a:t>
            </a:r>
            <a:r>
              <a:rPr sz="2800" dirty="0">
                <a:latin typeface="Calibri"/>
                <a:cs typeface="Calibri"/>
              </a:rPr>
              <a:t>table</a:t>
            </a:r>
            <a:r>
              <a:rPr sz="2800" spc="-80" dirty="0">
                <a:latin typeface="Calibri"/>
                <a:cs typeface="Calibri"/>
              </a:rPr>
              <a:t> </a:t>
            </a:r>
            <a:r>
              <a:rPr sz="2800" dirty="0">
                <a:latin typeface="Calibri"/>
                <a:cs typeface="Calibri"/>
              </a:rPr>
              <a:t>est</a:t>
            </a:r>
            <a:r>
              <a:rPr sz="2800" spc="-70" dirty="0">
                <a:latin typeface="Calibri"/>
                <a:cs typeface="Calibri"/>
              </a:rPr>
              <a:t> </a:t>
            </a:r>
            <a:r>
              <a:rPr sz="2800" spc="-10" dirty="0">
                <a:latin typeface="Calibri"/>
                <a:cs typeface="Calibri"/>
              </a:rPr>
              <a:t>composée</a:t>
            </a:r>
            <a:r>
              <a:rPr sz="2800" spc="-80" dirty="0">
                <a:latin typeface="Calibri"/>
                <a:cs typeface="Calibri"/>
              </a:rPr>
              <a:t> </a:t>
            </a:r>
            <a:r>
              <a:rPr sz="2800" spc="-25" dirty="0">
                <a:latin typeface="Calibri"/>
                <a:cs typeface="Calibri"/>
              </a:rPr>
              <a:t>de</a:t>
            </a:r>
            <a:endParaRPr sz="2800" dirty="0">
              <a:latin typeface="Calibri"/>
              <a:cs typeface="Calibri"/>
            </a:endParaRPr>
          </a:p>
          <a:p>
            <a:pPr marL="561340" lvl="1" indent="-229235">
              <a:lnSpc>
                <a:spcPts val="2800"/>
              </a:lnSpc>
              <a:buClr>
                <a:srgbClr val="C0504D"/>
              </a:buClr>
              <a:buSzPct val="85416"/>
              <a:buFont typeface="Segoe UI Symbol"/>
              <a:buChar char="⚫"/>
              <a:tabLst>
                <a:tab pos="561340" algn="l"/>
              </a:tabLst>
            </a:pPr>
            <a:r>
              <a:rPr sz="2400" dirty="0">
                <a:latin typeface="Calibri"/>
                <a:cs typeface="Calibri"/>
              </a:rPr>
              <a:t>Lignes</a:t>
            </a:r>
            <a:r>
              <a:rPr sz="2400" spc="-45" dirty="0">
                <a:latin typeface="Calibri"/>
                <a:cs typeface="Calibri"/>
              </a:rPr>
              <a:t> </a:t>
            </a:r>
            <a:r>
              <a:rPr sz="2400" spc="-20" dirty="0">
                <a:latin typeface="Calibri"/>
                <a:cs typeface="Calibri"/>
              </a:rPr>
              <a:t>qu’on</a:t>
            </a:r>
            <a:r>
              <a:rPr sz="2400" spc="-50" dirty="0">
                <a:latin typeface="Calibri"/>
                <a:cs typeface="Calibri"/>
              </a:rPr>
              <a:t> </a:t>
            </a:r>
            <a:r>
              <a:rPr sz="2400" dirty="0">
                <a:latin typeface="Calibri"/>
                <a:cs typeface="Calibri"/>
              </a:rPr>
              <a:t>appelle</a:t>
            </a:r>
            <a:r>
              <a:rPr sz="2400" spc="-35" dirty="0">
                <a:latin typeface="Calibri"/>
                <a:cs typeface="Calibri"/>
              </a:rPr>
              <a:t> </a:t>
            </a:r>
            <a:r>
              <a:rPr sz="2400" dirty="0">
                <a:solidFill>
                  <a:srgbClr val="FF9900"/>
                </a:solidFill>
                <a:latin typeface="Calibri"/>
                <a:cs typeface="Calibri"/>
              </a:rPr>
              <a:t>enregistrements</a:t>
            </a:r>
            <a:r>
              <a:rPr sz="2400" spc="-75" dirty="0">
                <a:solidFill>
                  <a:srgbClr val="FF9900"/>
                </a:solidFill>
                <a:latin typeface="Calibri"/>
                <a:cs typeface="Calibri"/>
              </a:rPr>
              <a:t> </a:t>
            </a:r>
            <a:r>
              <a:rPr sz="2400" dirty="0">
                <a:latin typeface="Calibri"/>
                <a:cs typeface="Calibri"/>
              </a:rPr>
              <a:t>(ou</a:t>
            </a:r>
            <a:r>
              <a:rPr sz="2400" spc="-40" dirty="0">
                <a:latin typeface="Calibri"/>
                <a:cs typeface="Calibri"/>
              </a:rPr>
              <a:t> </a:t>
            </a:r>
            <a:r>
              <a:rPr sz="2400" spc="-10" dirty="0">
                <a:latin typeface="Calibri"/>
                <a:cs typeface="Calibri"/>
              </a:rPr>
              <a:t>tuples)</a:t>
            </a:r>
            <a:endParaRPr sz="2400" dirty="0">
              <a:latin typeface="Calibri"/>
              <a:cs typeface="Calibri"/>
            </a:endParaRPr>
          </a:p>
          <a:p>
            <a:pPr marL="561340" lvl="1" indent="-229235">
              <a:lnSpc>
                <a:spcPts val="2830"/>
              </a:lnSpc>
              <a:buClr>
                <a:srgbClr val="C0504D"/>
              </a:buClr>
              <a:buSzPct val="85416"/>
              <a:buFont typeface="Segoe UI Symbol"/>
              <a:buChar char="⚫"/>
              <a:tabLst>
                <a:tab pos="561340" algn="l"/>
              </a:tabLst>
            </a:pPr>
            <a:r>
              <a:rPr sz="2400" dirty="0">
                <a:latin typeface="Calibri"/>
                <a:cs typeface="Calibri"/>
              </a:rPr>
              <a:t>Colonnes</a:t>
            </a:r>
            <a:r>
              <a:rPr sz="2400" spc="-30" dirty="0">
                <a:latin typeface="Calibri"/>
                <a:cs typeface="Calibri"/>
              </a:rPr>
              <a:t> </a:t>
            </a:r>
            <a:r>
              <a:rPr sz="2400" spc="-10" dirty="0">
                <a:latin typeface="Calibri"/>
                <a:cs typeface="Calibri"/>
              </a:rPr>
              <a:t>représentant </a:t>
            </a:r>
            <a:r>
              <a:rPr sz="2400" dirty="0">
                <a:latin typeface="Calibri"/>
                <a:cs typeface="Calibri"/>
              </a:rPr>
              <a:t>chacune</a:t>
            </a:r>
            <a:r>
              <a:rPr sz="2400" spc="-15" dirty="0">
                <a:latin typeface="Calibri"/>
                <a:cs typeface="Calibri"/>
              </a:rPr>
              <a:t> </a:t>
            </a:r>
            <a:r>
              <a:rPr sz="2400" dirty="0">
                <a:solidFill>
                  <a:srgbClr val="FF9900"/>
                </a:solidFill>
                <a:latin typeface="Calibri"/>
                <a:cs typeface="Calibri"/>
              </a:rPr>
              <a:t>un</a:t>
            </a:r>
            <a:r>
              <a:rPr sz="2400" spc="-20" dirty="0">
                <a:solidFill>
                  <a:srgbClr val="FF9900"/>
                </a:solidFill>
                <a:latin typeface="Calibri"/>
                <a:cs typeface="Calibri"/>
              </a:rPr>
              <a:t> </a:t>
            </a:r>
            <a:r>
              <a:rPr sz="2400" dirty="0">
                <a:solidFill>
                  <a:srgbClr val="FF9900"/>
                </a:solidFill>
                <a:latin typeface="Calibri"/>
                <a:cs typeface="Calibri"/>
              </a:rPr>
              <a:t>champ</a:t>
            </a:r>
            <a:r>
              <a:rPr sz="2400" spc="-20" dirty="0">
                <a:solidFill>
                  <a:srgbClr val="FF9900"/>
                </a:solidFill>
                <a:latin typeface="Calibri"/>
                <a:cs typeface="Calibri"/>
              </a:rPr>
              <a:t> </a:t>
            </a:r>
            <a:r>
              <a:rPr sz="2400" dirty="0">
                <a:latin typeface="Calibri"/>
                <a:cs typeface="Calibri"/>
              </a:rPr>
              <a:t>(ou</a:t>
            </a:r>
            <a:r>
              <a:rPr sz="2400" spc="-30" dirty="0">
                <a:latin typeface="Calibri"/>
                <a:cs typeface="Calibri"/>
              </a:rPr>
              <a:t> </a:t>
            </a:r>
            <a:r>
              <a:rPr sz="2400" dirty="0">
                <a:latin typeface="Calibri"/>
                <a:cs typeface="Calibri"/>
              </a:rPr>
              <a:t>un</a:t>
            </a:r>
            <a:r>
              <a:rPr sz="2400" spc="-5" dirty="0">
                <a:latin typeface="Calibri"/>
                <a:cs typeface="Calibri"/>
              </a:rPr>
              <a:t> </a:t>
            </a:r>
            <a:r>
              <a:rPr sz="2400" spc="-10" dirty="0">
                <a:latin typeface="Calibri"/>
                <a:cs typeface="Calibri"/>
              </a:rPr>
              <a:t>attribut).</a:t>
            </a:r>
            <a:endParaRPr sz="2400" dirty="0">
              <a:latin typeface="Calibri"/>
              <a:cs typeface="Calibri"/>
            </a:endParaRPr>
          </a:p>
          <a:p>
            <a:pPr lvl="1">
              <a:lnSpc>
                <a:spcPct val="100000"/>
              </a:lnSpc>
              <a:spcBef>
                <a:spcPts val="45"/>
              </a:spcBef>
              <a:buClr>
                <a:srgbClr val="C0504D"/>
              </a:buClr>
              <a:buFont typeface="Segoe UI Symbol"/>
              <a:buChar char="⚫"/>
            </a:pPr>
            <a:endParaRPr sz="2750" dirty="0">
              <a:latin typeface="Calibri"/>
              <a:cs typeface="Calibri"/>
            </a:endParaRPr>
          </a:p>
          <a:p>
            <a:pPr marL="285115" indent="-273050">
              <a:lnSpc>
                <a:spcPct val="100000"/>
              </a:lnSpc>
              <a:buClr>
                <a:srgbClr val="4F81BC"/>
              </a:buClr>
              <a:buSzPct val="83928"/>
              <a:buFont typeface="Segoe UI Symbol"/>
              <a:buChar char="⚫"/>
              <a:tabLst>
                <a:tab pos="285750" algn="l"/>
              </a:tabLst>
            </a:pPr>
            <a:r>
              <a:rPr sz="2800" dirty="0">
                <a:latin typeface="Calibri"/>
                <a:cs typeface="Calibri"/>
              </a:rPr>
              <a:t>Chaque</a:t>
            </a:r>
            <a:r>
              <a:rPr sz="2800" spc="-55" dirty="0">
                <a:latin typeface="Calibri"/>
                <a:cs typeface="Calibri"/>
              </a:rPr>
              <a:t> </a:t>
            </a:r>
            <a:r>
              <a:rPr sz="2800" dirty="0">
                <a:latin typeface="Calibri"/>
                <a:cs typeface="Calibri"/>
              </a:rPr>
              <a:t>table</a:t>
            </a:r>
            <a:r>
              <a:rPr sz="2800" spc="-70" dirty="0">
                <a:latin typeface="Calibri"/>
                <a:cs typeface="Calibri"/>
              </a:rPr>
              <a:t> </a:t>
            </a:r>
            <a:r>
              <a:rPr sz="2800" dirty="0">
                <a:latin typeface="Calibri"/>
                <a:cs typeface="Calibri"/>
              </a:rPr>
              <a:t>a</a:t>
            </a:r>
            <a:r>
              <a:rPr sz="2800" spc="-60" dirty="0">
                <a:latin typeface="Calibri"/>
                <a:cs typeface="Calibri"/>
              </a:rPr>
              <a:t> </a:t>
            </a:r>
            <a:r>
              <a:rPr sz="2800" dirty="0">
                <a:latin typeface="Calibri"/>
                <a:cs typeface="Calibri"/>
              </a:rPr>
              <a:t>un</a:t>
            </a:r>
            <a:r>
              <a:rPr sz="2800" spc="-60" dirty="0">
                <a:latin typeface="Calibri"/>
                <a:cs typeface="Calibri"/>
              </a:rPr>
              <a:t> </a:t>
            </a:r>
            <a:r>
              <a:rPr sz="2800" spc="-20" dirty="0">
                <a:latin typeface="Calibri"/>
                <a:cs typeface="Calibri"/>
              </a:rPr>
              <a:t>nom.</a:t>
            </a:r>
            <a:endParaRPr sz="2800" dirty="0">
              <a:latin typeface="Calibri"/>
              <a:cs typeface="Calibri"/>
            </a:endParaRPr>
          </a:p>
          <a:p>
            <a:pPr>
              <a:lnSpc>
                <a:spcPct val="100000"/>
              </a:lnSpc>
              <a:spcBef>
                <a:spcPts val="5"/>
              </a:spcBef>
              <a:buClr>
                <a:srgbClr val="4F81BC"/>
              </a:buClr>
              <a:buFont typeface="Segoe UI Symbol"/>
              <a:buChar char="⚫"/>
            </a:pPr>
            <a:endParaRPr sz="2800" dirty="0">
              <a:latin typeface="Calibri"/>
              <a:cs typeface="Calibri"/>
            </a:endParaRPr>
          </a:p>
          <a:p>
            <a:pPr marL="285115" indent="-273050">
              <a:lnSpc>
                <a:spcPts val="3325"/>
              </a:lnSpc>
              <a:buClr>
                <a:srgbClr val="4F81BC"/>
              </a:buClr>
              <a:buSzPct val="83928"/>
              <a:buFont typeface="Segoe UI Symbol"/>
              <a:buChar char="⚫"/>
              <a:tabLst>
                <a:tab pos="285750" algn="l"/>
              </a:tabLst>
            </a:pPr>
            <a:r>
              <a:rPr sz="2800" dirty="0">
                <a:latin typeface="Calibri"/>
                <a:cs typeface="Calibri"/>
              </a:rPr>
              <a:t>Chaque</a:t>
            </a:r>
            <a:r>
              <a:rPr sz="2800" spc="-30" dirty="0">
                <a:latin typeface="Calibri"/>
                <a:cs typeface="Calibri"/>
              </a:rPr>
              <a:t> </a:t>
            </a:r>
            <a:r>
              <a:rPr sz="2800" dirty="0">
                <a:latin typeface="Calibri"/>
                <a:cs typeface="Calibri"/>
              </a:rPr>
              <a:t>champ</a:t>
            </a:r>
            <a:r>
              <a:rPr sz="2800" spc="-35" dirty="0">
                <a:latin typeface="Calibri"/>
                <a:cs typeface="Calibri"/>
              </a:rPr>
              <a:t> </a:t>
            </a:r>
            <a:r>
              <a:rPr sz="2800" dirty="0">
                <a:latin typeface="Calibri"/>
                <a:cs typeface="Calibri"/>
              </a:rPr>
              <a:t>a</a:t>
            </a:r>
            <a:r>
              <a:rPr sz="2800" spc="-60" dirty="0">
                <a:latin typeface="Calibri"/>
                <a:cs typeface="Calibri"/>
              </a:rPr>
              <a:t> </a:t>
            </a:r>
            <a:r>
              <a:rPr sz="2800" dirty="0">
                <a:latin typeface="Calibri"/>
                <a:cs typeface="Calibri"/>
              </a:rPr>
              <a:t>un</a:t>
            </a:r>
            <a:r>
              <a:rPr sz="2800" spc="-45" dirty="0">
                <a:latin typeface="Calibri"/>
                <a:cs typeface="Calibri"/>
              </a:rPr>
              <a:t> </a:t>
            </a:r>
            <a:r>
              <a:rPr sz="2800" dirty="0">
                <a:latin typeface="Calibri"/>
                <a:cs typeface="Calibri"/>
              </a:rPr>
              <a:t>nom</a:t>
            </a:r>
            <a:r>
              <a:rPr sz="2800" spc="-35" dirty="0">
                <a:latin typeface="Calibri"/>
                <a:cs typeface="Calibri"/>
              </a:rPr>
              <a:t> </a:t>
            </a:r>
            <a:r>
              <a:rPr sz="2800" dirty="0">
                <a:latin typeface="Calibri"/>
                <a:cs typeface="Calibri"/>
              </a:rPr>
              <a:t>et</a:t>
            </a:r>
            <a:r>
              <a:rPr sz="2800" spc="-60" dirty="0">
                <a:latin typeface="Calibri"/>
                <a:cs typeface="Calibri"/>
              </a:rPr>
              <a:t> </a:t>
            </a:r>
            <a:r>
              <a:rPr sz="2800" dirty="0">
                <a:latin typeface="Calibri"/>
                <a:cs typeface="Calibri"/>
              </a:rPr>
              <a:t>un</a:t>
            </a:r>
            <a:r>
              <a:rPr sz="2800" spc="-45" dirty="0">
                <a:latin typeface="Calibri"/>
                <a:cs typeface="Calibri"/>
              </a:rPr>
              <a:t> </a:t>
            </a:r>
            <a:r>
              <a:rPr sz="2800" spc="-20" dirty="0">
                <a:latin typeface="Calibri"/>
                <a:cs typeface="Calibri"/>
              </a:rPr>
              <a:t>type</a:t>
            </a:r>
            <a:endParaRPr sz="2800" dirty="0">
              <a:latin typeface="Calibri"/>
              <a:cs typeface="Calibri"/>
            </a:endParaRPr>
          </a:p>
          <a:p>
            <a:pPr marL="561340" lvl="1" indent="-229235">
              <a:lnSpc>
                <a:spcPts val="2845"/>
              </a:lnSpc>
              <a:buClr>
                <a:srgbClr val="C0504D"/>
              </a:buClr>
              <a:buSzPct val="85416"/>
              <a:buFont typeface="Segoe UI Symbol"/>
              <a:buChar char="⚫"/>
              <a:tabLst>
                <a:tab pos="561340" algn="l"/>
              </a:tabLst>
            </a:pPr>
            <a:r>
              <a:rPr sz="2400" spc="-30" dirty="0">
                <a:latin typeface="Calibri"/>
                <a:cs typeface="Calibri"/>
              </a:rPr>
              <a:t>Texte,</a:t>
            </a:r>
            <a:r>
              <a:rPr sz="2400" spc="-65" dirty="0">
                <a:latin typeface="Calibri"/>
                <a:cs typeface="Calibri"/>
              </a:rPr>
              <a:t> </a:t>
            </a:r>
            <a:r>
              <a:rPr sz="2400" dirty="0">
                <a:latin typeface="Calibri"/>
                <a:cs typeface="Calibri"/>
              </a:rPr>
              <a:t>numérique,</a:t>
            </a:r>
            <a:r>
              <a:rPr sz="2400" spc="-50" dirty="0">
                <a:latin typeface="Calibri"/>
                <a:cs typeface="Calibri"/>
              </a:rPr>
              <a:t> </a:t>
            </a:r>
            <a:r>
              <a:rPr sz="2400" dirty="0">
                <a:latin typeface="Calibri"/>
                <a:cs typeface="Calibri"/>
              </a:rPr>
              <a:t>date,</a:t>
            </a:r>
            <a:r>
              <a:rPr sz="2400" spc="-50" dirty="0">
                <a:latin typeface="Calibri"/>
                <a:cs typeface="Calibri"/>
              </a:rPr>
              <a:t> …</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CA422DC4-9235-25E9-E5DC-31E49BBB4C81}"/>
              </a:ext>
            </a:extLst>
          </p:cNvPr>
          <p:cNvSpPr>
            <a:spLocks noGrp="1"/>
          </p:cNvSpPr>
          <p:nvPr>
            <p:ph type="sldNum" sz="quarter" idx="12"/>
          </p:nvPr>
        </p:nvSpPr>
        <p:spPr/>
        <p:txBody>
          <a:bodyPr/>
          <a:lstStyle/>
          <a:p>
            <a:fld id="{14385F30-F5BB-45A0-A756-346F67DA10C3}" type="slidenum">
              <a:rPr lang="en-US" smtClean="0"/>
              <a:t>10</a:t>
            </a:fld>
            <a:endParaRPr lang="en-US"/>
          </a:p>
        </p:txBody>
      </p:sp>
    </p:spTree>
    <p:extLst>
      <p:ext uri="{BB962C8B-B14F-4D97-AF65-F5344CB8AC3E}">
        <p14:creationId xmlns:p14="http://schemas.microsoft.com/office/powerpoint/2010/main" val="131059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3920072" y="1106118"/>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grpSp>
        <p:nvGrpSpPr>
          <p:cNvPr id="5" name="object 3">
            <a:extLst>
              <a:ext uri="{FF2B5EF4-FFF2-40B4-BE49-F238E27FC236}">
                <a16:creationId xmlns:a16="http://schemas.microsoft.com/office/drawing/2014/main" id="{594F3963-DE4F-9625-6065-E28267766D27}"/>
              </a:ext>
            </a:extLst>
          </p:cNvPr>
          <p:cNvGrpSpPr/>
          <p:nvPr/>
        </p:nvGrpSpPr>
        <p:grpSpPr>
          <a:xfrm>
            <a:off x="2255420" y="3009130"/>
            <a:ext cx="6120130" cy="3081655"/>
            <a:chOff x="2513012" y="1887537"/>
            <a:chExt cx="6120130" cy="3081655"/>
          </a:xfrm>
        </p:grpSpPr>
        <p:sp>
          <p:nvSpPr>
            <p:cNvPr id="6" name="object 4">
              <a:extLst>
                <a:ext uri="{FF2B5EF4-FFF2-40B4-BE49-F238E27FC236}">
                  <a16:creationId xmlns:a16="http://schemas.microsoft.com/office/drawing/2014/main" id="{9268E64E-1734-55AA-DD37-FCA8113A053D}"/>
                </a:ext>
              </a:extLst>
            </p:cNvPr>
            <p:cNvSpPr/>
            <p:nvPr/>
          </p:nvSpPr>
          <p:spPr>
            <a:xfrm>
              <a:off x="2527300" y="1901825"/>
              <a:ext cx="6091555" cy="3053080"/>
            </a:xfrm>
            <a:custGeom>
              <a:avLst/>
              <a:gdLst/>
              <a:ahLst/>
              <a:cxnLst/>
              <a:rect l="l" t="t" r="r" b="b"/>
              <a:pathLst>
                <a:path w="6091555" h="3053079">
                  <a:moveTo>
                    <a:pt x="2201926" y="0"/>
                  </a:moveTo>
                  <a:lnTo>
                    <a:pt x="2201926" y="3052699"/>
                  </a:lnTo>
                </a:path>
                <a:path w="6091555" h="3053079">
                  <a:moveTo>
                    <a:pt x="4708525" y="0"/>
                  </a:moveTo>
                  <a:lnTo>
                    <a:pt x="4708525" y="3052699"/>
                  </a:lnTo>
                </a:path>
                <a:path w="6091555" h="3053079">
                  <a:moveTo>
                    <a:pt x="0" y="662051"/>
                  </a:moveTo>
                  <a:lnTo>
                    <a:pt x="6091174" y="662051"/>
                  </a:lnTo>
                </a:path>
                <a:path w="6091555" h="3053079">
                  <a:moveTo>
                    <a:pt x="0" y="1309751"/>
                  </a:moveTo>
                  <a:lnTo>
                    <a:pt x="6091174" y="1309751"/>
                  </a:lnTo>
                </a:path>
                <a:path w="6091555" h="3053079">
                  <a:moveTo>
                    <a:pt x="0" y="1957324"/>
                  </a:moveTo>
                  <a:lnTo>
                    <a:pt x="6091174" y="1957324"/>
                  </a:lnTo>
                </a:path>
                <a:path w="6091555" h="3053079">
                  <a:moveTo>
                    <a:pt x="0" y="2533650"/>
                  </a:moveTo>
                  <a:lnTo>
                    <a:pt x="6091174" y="2533650"/>
                  </a:lnTo>
                </a:path>
              </a:pathLst>
            </a:custGeom>
            <a:ln w="12700">
              <a:solidFill>
                <a:srgbClr val="000000"/>
              </a:solidFill>
            </a:ln>
          </p:spPr>
          <p:txBody>
            <a:bodyPr wrap="square" lIns="0" tIns="0" rIns="0" bIns="0" rtlCol="0"/>
            <a:lstStyle/>
            <a:p>
              <a:endParaRPr/>
            </a:p>
          </p:txBody>
        </p:sp>
        <p:sp>
          <p:nvSpPr>
            <p:cNvPr id="7" name="object 5">
              <a:extLst>
                <a:ext uri="{FF2B5EF4-FFF2-40B4-BE49-F238E27FC236}">
                  <a16:creationId xmlns:a16="http://schemas.microsoft.com/office/drawing/2014/main" id="{74D478B1-C100-BF8D-DA64-353CC54DA018}"/>
                </a:ext>
              </a:extLst>
            </p:cNvPr>
            <p:cNvSpPr/>
            <p:nvPr/>
          </p:nvSpPr>
          <p:spPr>
            <a:xfrm>
              <a:off x="2527300" y="1901825"/>
              <a:ext cx="6091555" cy="3053080"/>
            </a:xfrm>
            <a:custGeom>
              <a:avLst/>
              <a:gdLst/>
              <a:ahLst/>
              <a:cxnLst/>
              <a:rect l="l" t="t" r="r" b="b"/>
              <a:pathLst>
                <a:path w="6091555" h="3053079">
                  <a:moveTo>
                    <a:pt x="14350" y="0"/>
                  </a:moveTo>
                  <a:lnTo>
                    <a:pt x="14350" y="3052699"/>
                  </a:lnTo>
                </a:path>
                <a:path w="6091555" h="3053079">
                  <a:moveTo>
                    <a:pt x="6076950" y="0"/>
                  </a:moveTo>
                  <a:lnTo>
                    <a:pt x="6076950" y="3052699"/>
                  </a:lnTo>
                </a:path>
                <a:path w="6091555" h="3053079">
                  <a:moveTo>
                    <a:pt x="0" y="14350"/>
                  </a:moveTo>
                  <a:lnTo>
                    <a:pt x="6091174" y="14350"/>
                  </a:lnTo>
                </a:path>
                <a:path w="6091555" h="3053079">
                  <a:moveTo>
                    <a:pt x="0" y="3038475"/>
                  </a:moveTo>
                  <a:lnTo>
                    <a:pt x="6091174" y="3038475"/>
                  </a:lnTo>
                </a:path>
              </a:pathLst>
            </a:custGeom>
            <a:ln w="28575">
              <a:solidFill>
                <a:srgbClr val="000000"/>
              </a:solidFill>
            </a:ln>
          </p:spPr>
          <p:txBody>
            <a:bodyPr wrap="square" lIns="0" tIns="0" rIns="0" bIns="0" rtlCol="0"/>
            <a:lstStyle/>
            <a:p>
              <a:endParaRPr/>
            </a:p>
          </p:txBody>
        </p:sp>
      </p:grpSp>
      <p:graphicFrame>
        <p:nvGraphicFramePr>
          <p:cNvPr id="8" name="object 6">
            <a:extLst>
              <a:ext uri="{FF2B5EF4-FFF2-40B4-BE49-F238E27FC236}">
                <a16:creationId xmlns:a16="http://schemas.microsoft.com/office/drawing/2014/main" id="{27E05EE0-DEA9-BB66-429A-5BDA9D81AE29}"/>
              </a:ext>
            </a:extLst>
          </p:cNvPr>
          <p:cNvGraphicFramePr>
            <a:graphicFrameLocks noGrp="1"/>
          </p:cNvGraphicFramePr>
          <p:nvPr>
            <p:extLst>
              <p:ext uri="{D42A27DB-BD31-4B8C-83A1-F6EECF244321}">
                <p14:modId xmlns:p14="http://schemas.microsoft.com/office/powerpoint/2010/main" val="2929995690"/>
              </p:ext>
            </p:extLst>
          </p:nvPr>
        </p:nvGraphicFramePr>
        <p:xfrm>
          <a:off x="2364102" y="3175185"/>
          <a:ext cx="5998209" cy="2873375"/>
        </p:xfrm>
        <a:graphic>
          <a:graphicData uri="http://schemas.openxmlformats.org/drawingml/2006/table">
            <a:tbl>
              <a:tblPr firstRow="1" bandRow="1">
                <a:tableStyleId>{2D5ABB26-0587-4C30-8999-92F81FD0307C}</a:tableStyleId>
              </a:tblPr>
              <a:tblGrid>
                <a:gridCol w="2125345">
                  <a:extLst>
                    <a:ext uri="{9D8B030D-6E8A-4147-A177-3AD203B41FA5}">
                      <a16:colId xmlns:a16="http://schemas.microsoft.com/office/drawing/2014/main" val="20000"/>
                    </a:ext>
                  </a:extLst>
                </a:gridCol>
                <a:gridCol w="2506345">
                  <a:extLst>
                    <a:ext uri="{9D8B030D-6E8A-4147-A177-3AD203B41FA5}">
                      <a16:colId xmlns:a16="http://schemas.microsoft.com/office/drawing/2014/main" val="20001"/>
                    </a:ext>
                  </a:extLst>
                </a:gridCol>
                <a:gridCol w="1366519">
                  <a:extLst>
                    <a:ext uri="{9D8B030D-6E8A-4147-A177-3AD203B41FA5}">
                      <a16:colId xmlns:a16="http://schemas.microsoft.com/office/drawing/2014/main" val="20002"/>
                    </a:ext>
                  </a:extLst>
                </a:gridCol>
              </a:tblGrid>
              <a:tr h="494030">
                <a:tc>
                  <a:txBody>
                    <a:bodyPr/>
                    <a:lstStyle/>
                    <a:p>
                      <a:pPr marL="31750">
                        <a:lnSpc>
                          <a:spcPts val="2655"/>
                        </a:lnSpc>
                      </a:pPr>
                      <a:r>
                        <a:rPr sz="2000" b="1" spc="-10" dirty="0">
                          <a:latin typeface="Arial"/>
                          <a:cs typeface="Arial"/>
                        </a:rPr>
                        <a:t>N°Commande</a:t>
                      </a:r>
                      <a:endParaRPr sz="2000">
                        <a:latin typeface="Arial"/>
                        <a:cs typeface="Arial"/>
                      </a:endParaRPr>
                    </a:p>
                  </a:txBody>
                  <a:tcPr marL="0" marR="0" marT="0" marB="0"/>
                </a:tc>
                <a:tc>
                  <a:txBody>
                    <a:bodyPr/>
                    <a:lstStyle/>
                    <a:p>
                      <a:pPr marL="93345">
                        <a:lnSpc>
                          <a:spcPts val="2655"/>
                        </a:lnSpc>
                      </a:pPr>
                      <a:r>
                        <a:rPr sz="2000" b="1" spc="-10" dirty="0">
                          <a:latin typeface="Arial"/>
                          <a:cs typeface="Arial"/>
                        </a:rPr>
                        <a:t>DateCommande</a:t>
                      </a:r>
                      <a:endParaRPr sz="2000" dirty="0">
                        <a:latin typeface="Arial"/>
                        <a:cs typeface="Arial"/>
                      </a:endParaRPr>
                    </a:p>
                  </a:txBody>
                  <a:tcPr marL="0" marR="0" marT="0" marB="0"/>
                </a:tc>
                <a:tc>
                  <a:txBody>
                    <a:bodyPr/>
                    <a:lstStyle/>
                    <a:p>
                      <a:pPr marL="93980">
                        <a:lnSpc>
                          <a:spcPts val="2655"/>
                        </a:lnSpc>
                      </a:pPr>
                      <a:r>
                        <a:rPr sz="2000" b="1" spc="-10" dirty="0">
                          <a:latin typeface="Arial"/>
                          <a:cs typeface="Arial"/>
                        </a:rPr>
                        <a:t>Montant</a:t>
                      </a:r>
                      <a:endParaRPr sz="2000">
                        <a:latin typeface="Arial"/>
                        <a:cs typeface="Arial"/>
                      </a:endParaRPr>
                    </a:p>
                  </a:txBody>
                  <a:tcPr marL="0" marR="0" marT="0" marB="0"/>
                </a:tc>
                <a:extLst>
                  <a:ext uri="{0D108BD9-81ED-4DB2-BD59-A6C34878D82A}">
                    <a16:rowId xmlns:a16="http://schemas.microsoft.com/office/drawing/2014/main" val="10000"/>
                  </a:ext>
                </a:extLst>
              </a:tr>
              <a:tr h="651510">
                <a:tc>
                  <a:txBody>
                    <a:bodyPr/>
                    <a:lstStyle/>
                    <a:p>
                      <a:pPr marL="31750">
                        <a:lnSpc>
                          <a:spcPct val="100000"/>
                        </a:lnSpc>
                        <a:spcBef>
                          <a:spcPts val="980"/>
                        </a:spcBef>
                      </a:pPr>
                      <a:r>
                        <a:rPr sz="2000" spc="-25" dirty="0">
                          <a:latin typeface="Arial"/>
                          <a:cs typeface="Arial"/>
                        </a:rPr>
                        <a:t>27</a:t>
                      </a:r>
                      <a:endParaRPr sz="2000">
                        <a:latin typeface="Arial"/>
                        <a:cs typeface="Arial"/>
                      </a:endParaRPr>
                    </a:p>
                  </a:txBody>
                  <a:tcPr marL="0" marR="0" marT="124460" marB="0">
                    <a:lnB w="12700">
                      <a:solidFill>
                        <a:srgbClr val="000000"/>
                      </a:solidFill>
                      <a:prstDash val="solid"/>
                    </a:lnB>
                  </a:tcPr>
                </a:tc>
                <a:tc>
                  <a:txBody>
                    <a:bodyPr/>
                    <a:lstStyle/>
                    <a:p>
                      <a:pPr marL="93345">
                        <a:lnSpc>
                          <a:spcPct val="100000"/>
                        </a:lnSpc>
                        <a:spcBef>
                          <a:spcPts val="980"/>
                        </a:spcBef>
                      </a:pPr>
                      <a:r>
                        <a:rPr sz="2000" spc="-10" dirty="0">
                          <a:latin typeface="Arial"/>
                          <a:cs typeface="Arial"/>
                        </a:rPr>
                        <a:t>13/2/2007</a:t>
                      </a:r>
                      <a:endParaRPr sz="2000">
                        <a:latin typeface="Arial"/>
                        <a:cs typeface="Arial"/>
                      </a:endParaRPr>
                    </a:p>
                  </a:txBody>
                  <a:tcPr marL="0" marR="0" marT="124460" marB="0">
                    <a:lnB w="12700">
                      <a:solidFill>
                        <a:srgbClr val="000000"/>
                      </a:solidFill>
                      <a:prstDash val="solid"/>
                    </a:lnB>
                  </a:tcPr>
                </a:tc>
                <a:tc>
                  <a:txBody>
                    <a:bodyPr/>
                    <a:lstStyle/>
                    <a:p>
                      <a:pPr marL="93980">
                        <a:lnSpc>
                          <a:spcPct val="100000"/>
                        </a:lnSpc>
                        <a:spcBef>
                          <a:spcPts val="980"/>
                        </a:spcBef>
                      </a:pPr>
                      <a:r>
                        <a:rPr sz="2000" spc="-25" dirty="0">
                          <a:latin typeface="Arial"/>
                          <a:cs typeface="Arial"/>
                        </a:rPr>
                        <a:t>120</a:t>
                      </a:r>
                      <a:endParaRPr sz="2000">
                        <a:latin typeface="Arial"/>
                        <a:cs typeface="Arial"/>
                      </a:endParaRPr>
                    </a:p>
                  </a:txBody>
                  <a:tcPr marL="0" marR="0" marT="124460" marB="0">
                    <a:lnB w="12700">
                      <a:solidFill>
                        <a:srgbClr val="000000"/>
                      </a:solidFill>
                      <a:prstDash val="solid"/>
                    </a:lnB>
                  </a:tcPr>
                </a:tc>
                <a:extLst>
                  <a:ext uri="{0D108BD9-81ED-4DB2-BD59-A6C34878D82A}">
                    <a16:rowId xmlns:a16="http://schemas.microsoft.com/office/drawing/2014/main" val="10001"/>
                  </a:ext>
                </a:extLst>
              </a:tr>
              <a:tr h="647065">
                <a:tc>
                  <a:txBody>
                    <a:bodyPr/>
                    <a:lstStyle/>
                    <a:p>
                      <a:pPr marL="31750">
                        <a:lnSpc>
                          <a:spcPct val="100000"/>
                        </a:lnSpc>
                        <a:spcBef>
                          <a:spcPts val="950"/>
                        </a:spcBef>
                      </a:pPr>
                      <a:r>
                        <a:rPr sz="2000" spc="-25" dirty="0">
                          <a:latin typeface="Arial"/>
                          <a:cs typeface="Arial"/>
                        </a:rPr>
                        <a:t>65</a:t>
                      </a:r>
                      <a:endParaRPr sz="2000">
                        <a:latin typeface="Arial"/>
                        <a:cs typeface="Arial"/>
                      </a:endParaRPr>
                    </a:p>
                  </a:txBody>
                  <a:tcPr marL="0" marR="0" marT="120650" marB="0">
                    <a:lnT w="12700">
                      <a:solidFill>
                        <a:srgbClr val="000000"/>
                      </a:solidFill>
                      <a:prstDash val="solid"/>
                    </a:lnT>
                    <a:lnB w="12700">
                      <a:solidFill>
                        <a:srgbClr val="000000"/>
                      </a:solidFill>
                      <a:prstDash val="solid"/>
                    </a:lnB>
                  </a:tcPr>
                </a:tc>
                <a:tc>
                  <a:txBody>
                    <a:bodyPr/>
                    <a:lstStyle/>
                    <a:p>
                      <a:pPr marL="93345">
                        <a:lnSpc>
                          <a:spcPct val="100000"/>
                        </a:lnSpc>
                        <a:spcBef>
                          <a:spcPts val="950"/>
                        </a:spcBef>
                      </a:pPr>
                      <a:r>
                        <a:rPr sz="2000" spc="-10" dirty="0">
                          <a:latin typeface="Arial"/>
                          <a:cs typeface="Arial"/>
                        </a:rPr>
                        <a:t>12/1/2008</a:t>
                      </a:r>
                      <a:endParaRPr sz="2000">
                        <a:latin typeface="Arial"/>
                        <a:cs typeface="Arial"/>
                      </a:endParaRPr>
                    </a:p>
                  </a:txBody>
                  <a:tcPr marL="0" marR="0" marT="120650" marB="0">
                    <a:lnT w="12700">
                      <a:solidFill>
                        <a:srgbClr val="000000"/>
                      </a:solidFill>
                      <a:prstDash val="solid"/>
                    </a:lnT>
                    <a:lnB w="12700">
                      <a:solidFill>
                        <a:srgbClr val="000000"/>
                      </a:solidFill>
                      <a:prstDash val="solid"/>
                    </a:lnB>
                  </a:tcPr>
                </a:tc>
                <a:tc>
                  <a:txBody>
                    <a:bodyPr/>
                    <a:lstStyle/>
                    <a:p>
                      <a:pPr marL="93980">
                        <a:lnSpc>
                          <a:spcPct val="100000"/>
                        </a:lnSpc>
                        <a:spcBef>
                          <a:spcPts val="950"/>
                        </a:spcBef>
                      </a:pPr>
                      <a:r>
                        <a:rPr sz="2000" spc="-25" dirty="0">
                          <a:latin typeface="Arial"/>
                          <a:cs typeface="Arial"/>
                        </a:rPr>
                        <a:t>34</a:t>
                      </a:r>
                      <a:endParaRPr sz="2000">
                        <a:latin typeface="Arial"/>
                        <a:cs typeface="Arial"/>
                      </a:endParaRPr>
                    </a:p>
                  </a:txBody>
                  <a:tcPr marL="0" marR="0" marT="120650"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5945">
                <a:tc>
                  <a:txBody>
                    <a:bodyPr/>
                    <a:lstStyle/>
                    <a:p>
                      <a:pPr marL="31750">
                        <a:lnSpc>
                          <a:spcPct val="100000"/>
                        </a:lnSpc>
                        <a:spcBef>
                          <a:spcPts val="675"/>
                        </a:spcBef>
                      </a:pPr>
                      <a:r>
                        <a:rPr sz="2000" dirty="0">
                          <a:latin typeface="Arial"/>
                          <a:cs typeface="Arial"/>
                        </a:rPr>
                        <a:t>2</a:t>
                      </a:r>
                      <a:endParaRPr sz="2000">
                        <a:latin typeface="Arial"/>
                        <a:cs typeface="Arial"/>
                      </a:endParaRPr>
                    </a:p>
                  </a:txBody>
                  <a:tcPr marL="0" marR="0" marT="85725" marB="0">
                    <a:lnT w="12700">
                      <a:solidFill>
                        <a:srgbClr val="000000"/>
                      </a:solidFill>
                      <a:prstDash val="solid"/>
                    </a:lnT>
                    <a:lnB w="12700">
                      <a:solidFill>
                        <a:srgbClr val="000000"/>
                      </a:solidFill>
                      <a:prstDash val="solid"/>
                    </a:lnB>
                  </a:tcPr>
                </a:tc>
                <a:tc>
                  <a:txBody>
                    <a:bodyPr/>
                    <a:lstStyle/>
                    <a:p>
                      <a:pPr marL="93345">
                        <a:lnSpc>
                          <a:spcPct val="100000"/>
                        </a:lnSpc>
                        <a:spcBef>
                          <a:spcPts val="675"/>
                        </a:spcBef>
                      </a:pPr>
                      <a:r>
                        <a:rPr sz="2000" spc="-10" dirty="0">
                          <a:latin typeface="Arial"/>
                          <a:cs typeface="Arial"/>
                        </a:rPr>
                        <a:t>10/06/2006</a:t>
                      </a:r>
                      <a:endParaRPr sz="2000">
                        <a:latin typeface="Arial"/>
                        <a:cs typeface="Arial"/>
                      </a:endParaRPr>
                    </a:p>
                  </a:txBody>
                  <a:tcPr marL="0" marR="0" marT="85725" marB="0">
                    <a:lnT w="12700">
                      <a:solidFill>
                        <a:srgbClr val="000000"/>
                      </a:solidFill>
                      <a:prstDash val="solid"/>
                    </a:lnT>
                    <a:lnB w="12700">
                      <a:solidFill>
                        <a:srgbClr val="000000"/>
                      </a:solidFill>
                      <a:prstDash val="solid"/>
                    </a:lnB>
                  </a:tcPr>
                </a:tc>
                <a:tc>
                  <a:txBody>
                    <a:bodyPr/>
                    <a:lstStyle/>
                    <a:p>
                      <a:pPr marL="93980">
                        <a:lnSpc>
                          <a:spcPct val="100000"/>
                        </a:lnSpc>
                        <a:spcBef>
                          <a:spcPts val="675"/>
                        </a:spcBef>
                      </a:pPr>
                      <a:r>
                        <a:rPr sz="2000" spc="-25" dirty="0">
                          <a:latin typeface="Arial"/>
                          <a:cs typeface="Arial"/>
                        </a:rPr>
                        <a:t>27</a:t>
                      </a:r>
                      <a:endParaRPr sz="2000">
                        <a:latin typeface="Arial"/>
                        <a:cs typeface="Arial"/>
                      </a:endParaRPr>
                    </a:p>
                  </a:txBody>
                  <a:tcPr marL="0" marR="0" marT="85725" marB="0">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04825">
                <a:tc>
                  <a:txBody>
                    <a:bodyPr/>
                    <a:lstStyle/>
                    <a:p>
                      <a:pPr marL="31750">
                        <a:lnSpc>
                          <a:spcPct val="100000"/>
                        </a:lnSpc>
                        <a:spcBef>
                          <a:spcPts val="390"/>
                        </a:spcBef>
                      </a:pPr>
                      <a:r>
                        <a:rPr sz="2000" spc="-25" dirty="0">
                          <a:latin typeface="Arial"/>
                          <a:cs typeface="Arial"/>
                        </a:rPr>
                        <a:t>34</a:t>
                      </a:r>
                      <a:endParaRPr sz="2000" dirty="0">
                        <a:latin typeface="Arial"/>
                        <a:cs typeface="Arial"/>
                      </a:endParaRPr>
                    </a:p>
                  </a:txBody>
                  <a:tcPr marL="0" marR="0" marT="49530" marB="0">
                    <a:lnT w="12700">
                      <a:solidFill>
                        <a:srgbClr val="000000"/>
                      </a:solidFill>
                      <a:prstDash val="solid"/>
                    </a:lnT>
                    <a:lnB w="28575">
                      <a:solidFill>
                        <a:srgbClr val="000000"/>
                      </a:solidFill>
                      <a:prstDash val="solid"/>
                    </a:lnB>
                  </a:tcPr>
                </a:tc>
                <a:tc>
                  <a:txBody>
                    <a:bodyPr/>
                    <a:lstStyle/>
                    <a:p>
                      <a:pPr marL="93345">
                        <a:lnSpc>
                          <a:spcPct val="100000"/>
                        </a:lnSpc>
                        <a:spcBef>
                          <a:spcPts val="390"/>
                        </a:spcBef>
                      </a:pPr>
                      <a:r>
                        <a:rPr sz="2000" spc="-10" dirty="0">
                          <a:latin typeface="Arial"/>
                          <a:cs typeface="Arial"/>
                        </a:rPr>
                        <a:t>14/12/2007</a:t>
                      </a:r>
                      <a:endParaRPr sz="2000">
                        <a:latin typeface="Arial"/>
                        <a:cs typeface="Arial"/>
                      </a:endParaRPr>
                    </a:p>
                  </a:txBody>
                  <a:tcPr marL="0" marR="0" marT="49530" marB="0">
                    <a:lnT w="12700">
                      <a:solidFill>
                        <a:srgbClr val="000000"/>
                      </a:solidFill>
                      <a:prstDash val="solid"/>
                    </a:lnT>
                    <a:lnB w="28575">
                      <a:solidFill>
                        <a:srgbClr val="000000"/>
                      </a:solidFill>
                      <a:prstDash val="solid"/>
                    </a:lnB>
                  </a:tcPr>
                </a:tc>
                <a:tc>
                  <a:txBody>
                    <a:bodyPr/>
                    <a:lstStyle/>
                    <a:p>
                      <a:pPr marL="93980">
                        <a:lnSpc>
                          <a:spcPct val="100000"/>
                        </a:lnSpc>
                        <a:spcBef>
                          <a:spcPts val="390"/>
                        </a:spcBef>
                      </a:pPr>
                      <a:r>
                        <a:rPr sz="2000" spc="-20" dirty="0">
                          <a:latin typeface="Arial"/>
                          <a:cs typeface="Arial"/>
                        </a:rPr>
                        <a:t>1500</a:t>
                      </a:r>
                      <a:endParaRPr sz="2000" dirty="0">
                        <a:latin typeface="Arial"/>
                        <a:cs typeface="Arial"/>
                      </a:endParaRPr>
                    </a:p>
                  </a:txBody>
                  <a:tcPr marL="0" marR="0" marT="49530" marB="0">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bl>
          </a:graphicData>
        </a:graphic>
      </p:graphicFrame>
      <p:sp>
        <p:nvSpPr>
          <p:cNvPr id="9" name="object 7">
            <a:extLst>
              <a:ext uri="{FF2B5EF4-FFF2-40B4-BE49-F238E27FC236}">
                <a16:creationId xmlns:a16="http://schemas.microsoft.com/office/drawing/2014/main" id="{BC8470E6-2E0D-3A25-A8C7-3EA04B192E0B}"/>
              </a:ext>
            </a:extLst>
          </p:cNvPr>
          <p:cNvSpPr txBox="1"/>
          <p:nvPr/>
        </p:nvSpPr>
        <p:spPr>
          <a:xfrm>
            <a:off x="322618" y="3073893"/>
            <a:ext cx="167322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MS PGothic"/>
                <a:cs typeface="MS PGothic"/>
              </a:rPr>
              <a:t>Commande</a:t>
            </a:r>
            <a:endParaRPr sz="2800" dirty="0">
              <a:latin typeface="MS PGothic"/>
              <a:cs typeface="MS PGothic"/>
            </a:endParaRPr>
          </a:p>
        </p:txBody>
      </p:sp>
      <p:grpSp>
        <p:nvGrpSpPr>
          <p:cNvPr id="10" name="object 8">
            <a:extLst>
              <a:ext uri="{FF2B5EF4-FFF2-40B4-BE49-F238E27FC236}">
                <a16:creationId xmlns:a16="http://schemas.microsoft.com/office/drawing/2014/main" id="{5173B5A5-8D56-DC14-720F-8F3022013229}"/>
              </a:ext>
            </a:extLst>
          </p:cNvPr>
          <p:cNvGrpSpPr/>
          <p:nvPr/>
        </p:nvGrpSpPr>
        <p:grpSpPr>
          <a:xfrm>
            <a:off x="33461" y="2962924"/>
            <a:ext cx="2286635" cy="741045"/>
            <a:chOff x="271081" y="1839277"/>
            <a:chExt cx="2286635" cy="741045"/>
          </a:xfrm>
        </p:grpSpPr>
        <p:sp>
          <p:nvSpPr>
            <p:cNvPr id="11" name="object 9">
              <a:extLst>
                <a:ext uri="{FF2B5EF4-FFF2-40B4-BE49-F238E27FC236}">
                  <a16:creationId xmlns:a16="http://schemas.microsoft.com/office/drawing/2014/main" id="{44C9DB22-3029-545F-3F28-313ABA13B5C4}"/>
                </a:ext>
              </a:extLst>
            </p:cNvPr>
            <p:cNvSpPr/>
            <p:nvPr/>
          </p:nvSpPr>
          <p:spPr>
            <a:xfrm>
              <a:off x="275843" y="1844039"/>
              <a:ext cx="70485" cy="71755"/>
            </a:xfrm>
            <a:custGeom>
              <a:avLst/>
              <a:gdLst/>
              <a:ahLst/>
              <a:cxnLst/>
              <a:rect l="l" t="t" r="r" b="b"/>
              <a:pathLst>
                <a:path w="70485" h="71755">
                  <a:moveTo>
                    <a:pt x="70104" y="0"/>
                  </a:moveTo>
                  <a:lnTo>
                    <a:pt x="0" y="0"/>
                  </a:lnTo>
                  <a:lnTo>
                    <a:pt x="0" y="71627"/>
                  </a:lnTo>
                  <a:lnTo>
                    <a:pt x="70104" y="71627"/>
                  </a:lnTo>
                  <a:lnTo>
                    <a:pt x="70104" y="0"/>
                  </a:lnTo>
                  <a:close/>
                </a:path>
              </a:pathLst>
            </a:custGeom>
            <a:solidFill>
              <a:srgbClr val="00B8FF"/>
            </a:solidFill>
          </p:spPr>
          <p:txBody>
            <a:bodyPr wrap="square" lIns="0" tIns="0" rIns="0" bIns="0" rtlCol="0"/>
            <a:lstStyle/>
            <a:p>
              <a:endParaRPr/>
            </a:p>
          </p:txBody>
        </p:sp>
        <p:sp>
          <p:nvSpPr>
            <p:cNvPr id="12" name="object 10">
              <a:extLst>
                <a:ext uri="{FF2B5EF4-FFF2-40B4-BE49-F238E27FC236}">
                  <a16:creationId xmlns:a16="http://schemas.microsoft.com/office/drawing/2014/main" id="{19134288-42AD-E740-8D66-E55C76EEDBDF}"/>
                </a:ext>
              </a:extLst>
            </p:cNvPr>
            <p:cNvSpPr/>
            <p:nvPr/>
          </p:nvSpPr>
          <p:spPr>
            <a:xfrm>
              <a:off x="275843" y="1844039"/>
              <a:ext cx="70485" cy="71755"/>
            </a:xfrm>
            <a:custGeom>
              <a:avLst/>
              <a:gdLst/>
              <a:ahLst/>
              <a:cxnLst/>
              <a:rect l="l" t="t" r="r" b="b"/>
              <a:pathLst>
                <a:path w="70485" h="71755">
                  <a:moveTo>
                    <a:pt x="0" y="71627"/>
                  </a:moveTo>
                  <a:lnTo>
                    <a:pt x="70104" y="71627"/>
                  </a:lnTo>
                  <a:lnTo>
                    <a:pt x="70104" y="0"/>
                  </a:lnTo>
                  <a:lnTo>
                    <a:pt x="0" y="0"/>
                  </a:lnTo>
                  <a:lnTo>
                    <a:pt x="0" y="71627"/>
                  </a:lnTo>
                  <a:close/>
                </a:path>
              </a:pathLst>
            </a:custGeom>
            <a:ln w="9144">
              <a:solidFill>
                <a:srgbClr val="000000"/>
              </a:solidFill>
            </a:ln>
          </p:spPr>
          <p:txBody>
            <a:bodyPr wrap="square" lIns="0" tIns="0" rIns="0" bIns="0" rtlCol="0"/>
            <a:lstStyle/>
            <a:p>
              <a:endParaRPr/>
            </a:p>
          </p:txBody>
        </p:sp>
        <p:sp>
          <p:nvSpPr>
            <p:cNvPr id="15" name="object 11">
              <a:extLst>
                <a:ext uri="{FF2B5EF4-FFF2-40B4-BE49-F238E27FC236}">
                  <a16:creationId xmlns:a16="http://schemas.microsoft.com/office/drawing/2014/main" id="{5C6DAE0D-7ADC-D886-0D11-A5B9733AC905}"/>
                </a:ext>
              </a:extLst>
            </p:cNvPr>
            <p:cNvSpPr/>
            <p:nvPr/>
          </p:nvSpPr>
          <p:spPr>
            <a:xfrm>
              <a:off x="346709" y="1916429"/>
              <a:ext cx="2196465" cy="649605"/>
            </a:xfrm>
            <a:custGeom>
              <a:avLst/>
              <a:gdLst/>
              <a:ahLst/>
              <a:cxnLst/>
              <a:rect l="l" t="t" r="r" b="b"/>
              <a:pathLst>
                <a:path w="2196465" h="649605">
                  <a:moveTo>
                    <a:pt x="0" y="649224"/>
                  </a:moveTo>
                  <a:lnTo>
                    <a:pt x="2196084" y="649224"/>
                  </a:lnTo>
                  <a:lnTo>
                    <a:pt x="2196084" y="0"/>
                  </a:lnTo>
                  <a:lnTo>
                    <a:pt x="0" y="0"/>
                  </a:lnTo>
                  <a:lnTo>
                    <a:pt x="0" y="649224"/>
                  </a:lnTo>
                  <a:close/>
                </a:path>
              </a:pathLst>
            </a:custGeom>
            <a:ln w="28956">
              <a:solidFill>
                <a:srgbClr val="000000"/>
              </a:solidFill>
            </a:ln>
          </p:spPr>
          <p:txBody>
            <a:bodyPr wrap="square" lIns="0" tIns="0" rIns="0" bIns="0" rtlCol="0"/>
            <a:lstStyle/>
            <a:p>
              <a:endParaRPr/>
            </a:p>
          </p:txBody>
        </p:sp>
      </p:grpSp>
      <p:sp>
        <p:nvSpPr>
          <p:cNvPr id="16" name="object 12">
            <a:extLst>
              <a:ext uri="{FF2B5EF4-FFF2-40B4-BE49-F238E27FC236}">
                <a16:creationId xmlns:a16="http://schemas.microsoft.com/office/drawing/2014/main" id="{D6BC6AA3-6E27-D7E7-928F-62F91B36FCB0}"/>
              </a:ext>
            </a:extLst>
          </p:cNvPr>
          <p:cNvSpPr txBox="1"/>
          <p:nvPr/>
        </p:nvSpPr>
        <p:spPr>
          <a:xfrm>
            <a:off x="942971" y="2101547"/>
            <a:ext cx="196278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990000"/>
                </a:solidFill>
                <a:latin typeface="Times New Roman"/>
                <a:cs typeface="Times New Roman"/>
              </a:rPr>
              <a:t>Nom</a:t>
            </a:r>
            <a:r>
              <a:rPr sz="2400" spc="-45" dirty="0">
                <a:solidFill>
                  <a:srgbClr val="990000"/>
                </a:solidFill>
                <a:latin typeface="Times New Roman"/>
                <a:cs typeface="Times New Roman"/>
              </a:rPr>
              <a:t> </a:t>
            </a:r>
            <a:r>
              <a:rPr sz="2400" dirty="0">
                <a:solidFill>
                  <a:srgbClr val="990000"/>
                </a:solidFill>
                <a:latin typeface="Times New Roman"/>
                <a:cs typeface="Times New Roman"/>
              </a:rPr>
              <a:t>de</a:t>
            </a:r>
            <a:r>
              <a:rPr sz="2400" spc="-35" dirty="0">
                <a:solidFill>
                  <a:srgbClr val="990000"/>
                </a:solidFill>
                <a:latin typeface="Times New Roman"/>
                <a:cs typeface="Times New Roman"/>
              </a:rPr>
              <a:t> </a:t>
            </a:r>
            <a:r>
              <a:rPr sz="2400" dirty="0">
                <a:solidFill>
                  <a:srgbClr val="990000"/>
                </a:solidFill>
                <a:latin typeface="Times New Roman"/>
                <a:cs typeface="Times New Roman"/>
              </a:rPr>
              <a:t>la</a:t>
            </a:r>
            <a:r>
              <a:rPr sz="2400" spc="-55" dirty="0">
                <a:solidFill>
                  <a:srgbClr val="990000"/>
                </a:solidFill>
                <a:latin typeface="Times New Roman"/>
                <a:cs typeface="Times New Roman"/>
              </a:rPr>
              <a:t> </a:t>
            </a:r>
            <a:r>
              <a:rPr sz="2400" spc="-10" dirty="0">
                <a:solidFill>
                  <a:srgbClr val="990000"/>
                </a:solidFill>
                <a:latin typeface="Times New Roman"/>
                <a:cs typeface="Times New Roman"/>
              </a:rPr>
              <a:t>table</a:t>
            </a:r>
            <a:endParaRPr sz="2400" dirty="0">
              <a:latin typeface="Times New Roman"/>
              <a:cs typeface="Times New Roman"/>
            </a:endParaRPr>
          </a:p>
        </p:txBody>
      </p:sp>
      <p:grpSp>
        <p:nvGrpSpPr>
          <p:cNvPr id="18" name="object 13">
            <a:extLst>
              <a:ext uri="{FF2B5EF4-FFF2-40B4-BE49-F238E27FC236}">
                <a16:creationId xmlns:a16="http://schemas.microsoft.com/office/drawing/2014/main" id="{A847C3BF-62A9-B04E-505C-BEADA6390601}"/>
              </a:ext>
            </a:extLst>
          </p:cNvPr>
          <p:cNvGrpSpPr/>
          <p:nvPr/>
        </p:nvGrpSpPr>
        <p:grpSpPr>
          <a:xfrm>
            <a:off x="1296285" y="2455241"/>
            <a:ext cx="7070725" cy="3630929"/>
            <a:chOff x="1533905" y="1331594"/>
            <a:chExt cx="7070725" cy="3630929"/>
          </a:xfrm>
        </p:grpSpPr>
        <p:sp>
          <p:nvSpPr>
            <p:cNvPr id="20" name="object 14">
              <a:extLst>
                <a:ext uri="{FF2B5EF4-FFF2-40B4-BE49-F238E27FC236}">
                  <a16:creationId xmlns:a16="http://schemas.microsoft.com/office/drawing/2014/main" id="{1B94610B-B723-42E7-8CAA-F2B6C1A7F316}"/>
                </a:ext>
              </a:extLst>
            </p:cNvPr>
            <p:cNvSpPr/>
            <p:nvPr/>
          </p:nvSpPr>
          <p:spPr>
            <a:xfrm>
              <a:off x="1533905" y="1331594"/>
              <a:ext cx="586740" cy="584835"/>
            </a:xfrm>
            <a:custGeom>
              <a:avLst/>
              <a:gdLst/>
              <a:ahLst/>
              <a:cxnLst/>
              <a:rect l="l" t="t" r="r" b="b"/>
              <a:pathLst>
                <a:path w="586739" h="584835">
                  <a:moveTo>
                    <a:pt x="30860" y="492759"/>
                  </a:moveTo>
                  <a:lnTo>
                    <a:pt x="0" y="584834"/>
                  </a:lnTo>
                  <a:lnTo>
                    <a:pt x="92201" y="554227"/>
                  </a:lnTo>
                  <a:lnTo>
                    <a:pt x="81936" y="543940"/>
                  </a:lnTo>
                  <a:lnTo>
                    <a:pt x="61468" y="543940"/>
                  </a:lnTo>
                  <a:lnTo>
                    <a:pt x="41021" y="523493"/>
                  </a:lnTo>
                  <a:lnTo>
                    <a:pt x="51299" y="513240"/>
                  </a:lnTo>
                  <a:lnTo>
                    <a:pt x="30860" y="492759"/>
                  </a:lnTo>
                  <a:close/>
                </a:path>
                <a:path w="586739" h="584835">
                  <a:moveTo>
                    <a:pt x="51299" y="513240"/>
                  </a:moveTo>
                  <a:lnTo>
                    <a:pt x="41021" y="523493"/>
                  </a:lnTo>
                  <a:lnTo>
                    <a:pt x="61468" y="543940"/>
                  </a:lnTo>
                  <a:lnTo>
                    <a:pt x="71727" y="533711"/>
                  </a:lnTo>
                  <a:lnTo>
                    <a:pt x="51299" y="513240"/>
                  </a:lnTo>
                  <a:close/>
                </a:path>
                <a:path w="586739" h="584835">
                  <a:moveTo>
                    <a:pt x="71727" y="533711"/>
                  </a:moveTo>
                  <a:lnTo>
                    <a:pt x="61468" y="543940"/>
                  </a:lnTo>
                  <a:lnTo>
                    <a:pt x="81936" y="543940"/>
                  </a:lnTo>
                  <a:lnTo>
                    <a:pt x="71727" y="533711"/>
                  </a:lnTo>
                  <a:close/>
                </a:path>
                <a:path w="586739" h="584835">
                  <a:moveTo>
                    <a:pt x="565785" y="0"/>
                  </a:moveTo>
                  <a:lnTo>
                    <a:pt x="51299" y="513240"/>
                  </a:lnTo>
                  <a:lnTo>
                    <a:pt x="71727" y="533711"/>
                  </a:lnTo>
                  <a:lnTo>
                    <a:pt x="586358" y="20574"/>
                  </a:lnTo>
                  <a:lnTo>
                    <a:pt x="565785" y="0"/>
                  </a:lnTo>
                  <a:close/>
                </a:path>
              </a:pathLst>
            </a:custGeom>
            <a:solidFill>
              <a:srgbClr val="990000"/>
            </a:solidFill>
          </p:spPr>
          <p:txBody>
            <a:bodyPr wrap="square" lIns="0" tIns="0" rIns="0" bIns="0" rtlCol="0"/>
            <a:lstStyle/>
            <a:p>
              <a:endParaRPr/>
            </a:p>
          </p:txBody>
        </p:sp>
        <p:sp>
          <p:nvSpPr>
            <p:cNvPr id="21" name="object 15">
              <a:extLst>
                <a:ext uri="{FF2B5EF4-FFF2-40B4-BE49-F238E27FC236}">
                  <a16:creationId xmlns:a16="http://schemas.microsoft.com/office/drawing/2014/main" id="{A5CC659E-26DA-DCEF-4FE8-7849F85032E8}"/>
                </a:ext>
              </a:extLst>
            </p:cNvPr>
            <p:cNvSpPr/>
            <p:nvPr/>
          </p:nvSpPr>
          <p:spPr>
            <a:xfrm>
              <a:off x="2542794" y="1413509"/>
              <a:ext cx="6047740" cy="361315"/>
            </a:xfrm>
            <a:custGeom>
              <a:avLst/>
              <a:gdLst/>
              <a:ahLst/>
              <a:cxnLst/>
              <a:rect l="l" t="t" r="r" b="b"/>
              <a:pathLst>
                <a:path w="6047740" h="361314">
                  <a:moveTo>
                    <a:pt x="0" y="361188"/>
                  </a:moveTo>
                  <a:lnTo>
                    <a:pt x="26182" y="317803"/>
                  </a:lnTo>
                  <a:lnTo>
                    <a:pt x="70798" y="290911"/>
                  </a:lnTo>
                  <a:lnTo>
                    <a:pt x="134978" y="266078"/>
                  </a:lnTo>
                  <a:lnTo>
                    <a:pt x="173825" y="254550"/>
                  </a:lnTo>
                  <a:lnTo>
                    <a:pt x="216867" y="243677"/>
                  </a:lnTo>
                  <a:lnTo>
                    <a:pt x="263874" y="233505"/>
                  </a:lnTo>
                  <a:lnTo>
                    <a:pt x="314612" y="224081"/>
                  </a:lnTo>
                  <a:lnTo>
                    <a:pt x="368850" y="215450"/>
                  </a:lnTo>
                  <a:lnTo>
                    <a:pt x="426357" y="207661"/>
                  </a:lnTo>
                  <a:lnTo>
                    <a:pt x="486899" y="200759"/>
                  </a:lnTo>
                  <a:lnTo>
                    <a:pt x="550247" y="194792"/>
                  </a:lnTo>
                  <a:lnTo>
                    <a:pt x="616167" y="189805"/>
                  </a:lnTo>
                  <a:lnTo>
                    <a:pt x="684428" y="185845"/>
                  </a:lnTo>
                  <a:lnTo>
                    <a:pt x="754798" y="182958"/>
                  </a:lnTo>
                  <a:lnTo>
                    <a:pt x="827045" y="181192"/>
                  </a:lnTo>
                  <a:lnTo>
                    <a:pt x="900938" y="180593"/>
                  </a:lnTo>
                  <a:lnTo>
                    <a:pt x="2092452" y="180593"/>
                  </a:lnTo>
                  <a:lnTo>
                    <a:pt x="2166344" y="179995"/>
                  </a:lnTo>
                  <a:lnTo>
                    <a:pt x="2238591" y="178229"/>
                  </a:lnTo>
                  <a:lnTo>
                    <a:pt x="2308961" y="175342"/>
                  </a:lnTo>
                  <a:lnTo>
                    <a:pt x="2377222" y="171382"/>
                  </a:lnTo>
                  <a:lnTo>
                    <a:pt x="2443142" y="166395"/>
                  </a:lnTo>
                  <a:lnTo>
                    <a:pt x="2506490" y="160428"/>
                  </a:lnTo>
                  <a:lnTo>
                    <a:pt x="2567032" y="153526"/>
                  </a:lnTo>
                  <a:lnTo>
                    <a:pt x="2624539" y="145737"/>
                  </a:lnTo>
                  <a:lnTo>
                    <a:pt x="2678777" y="137106"/>
                  </a:lnTo>
                  <a:lnTo>
                    <a:pt x="2729515" y="127682"/>
                  </a:lnTo>
                  <a:lnTo>
                    <a:pt x="2776522" y="117510"/>
                  </a:lnTo>
                  <a:lnTo>
                    <a:pt x="2819564" y="106637"/>
                  </a:lnTo>
                  <a:lnTo>
                    <a:pt x="2858411" y="95109"/>
                  </a:lnTo>
                  <a:lnTo>
                    <a:pt x="2922591" y="70276"/>
                  </a:lnTo>
                  <a:lnTo>
                    <a:pt x="2967207" y="43384"/>
                  </a:lnTo>
                  <a:lnTo>
                    <a:pt x="2993390" y="0"/>
                  </a:lnTo>
                  <a:lnTo>
                    <a:pt x="2996376" y="14805"/>
                  </a:lnTo>
                  <a:lnTo>
                    <a:pt x="3039319" y="57064"/>
                  </a:lnTo>
                  <a:lnTo>
                    <a:pt x="3093948" y="82973"/>
                  </a:lnTo>
                  <a:lnTo>
                    <a:pt x="3167215" y="106637"/>
                  </a:lnTo>
                  <a:lnTo>
                    <a:pt x="3210257" y="117510"/>
                  </a:lnTo>
                  <a:lnTo>
                    <a:pt x="3257264" y="127682"/>
                  </a:lnTo>
                  <a:lnTo>
                    <a:pt x="3308002" y="137106"/>
                  </a:lnTo>
                  <a:lnTo>
                    <a:pt x="3362240" y="145737"/>
                  </a:lnTo>
                  <a:lnTo>
                    <a:pt x="3419747" y="153526"/>
                  </a:lnTo>
                  <a:lnTo>
                    <a:pt x="3480289" y="160428"/>
                  </a:lnTo>
                  <a:lnTo>
                    <a:pt x="3543637" y="166395"/>
                  </a:lnTo>
                  <a:lnTo>
                    <a:pt x="3609557" y="171382"/>
                  </a:lnTo>
                  <a:lnTo>
                    <a:pt x="3677818" y="175342"/>
                  </a:lnTo>
                  <a:lnTo>
                    <a:pt x="3748188" y="178229"/>
                  </a:lnTo>
                  <a:lnTo>
                    <a:pt x="3820435" y="179995"/>
                  </a:lnTo>
                  <a:lnTo>
                    <a:pt x="3894328" y="180593"/>
                  </a:lnTo>
                  <a:lnTo>
                    <a:pt x="5146294" y="180593"/>
                  </a:lnTo>
                  <a:lnTo>
                    <a:pt x="5220186" y="181192"/>
                  </a:lnTo>
                  <a:lnTo>
                    <a:pt x="5292433" y="182958"/>
                  </a:lnTo>
                  <a:lnTo>
                    <a:pt x="5362803" y="185845"/>
                  </a:lnTo>
                  <a:lnTo>
                    <a:pt x="5431064" y="189805"/>
                  </a:lnTo>
                  <a:lnTo>
                    <a:pt x="5496984" y="194792"/>
                  </a:lnTo>
                  <a:lnTo>
                    <a:pt x="5560332" y="200759"/>
                  </a:lnTo>
                  <a:lnTo>
                    <a:pt x="5620874" y="207661"/>
                  </a:lnTo>
                  <a:lnTo>
                    <a:pt x="5678381" y="215450"/>
                  </a:lnTo>
                  <a:lnTo>
                    <a:pt x="5732619" y="224081"/>
                  </a:lnTo>
                  <a:lnTo>
                    <a:pt x="5783357" y="233505"/>
                  </a:lnTo>
                  <a:lnTo>
                    <a:pt x="5830364" y="243677"/>
                  </a:lnTo>
                  <a:lnTo>
                    <a:pt x="5873406" y="254550"/>
                  </a:lnTo>
                  <a:lnTo>
                    <a:pt x="5912253" y="266078"/>
                  </a:lnTo>
                  <a:lnTo>
                    <a:pt x="5976433" y="290911"/>
                  </a:lnTo>
                  <a:lnTo>
                    <a:pt x="6021049" y="317803"/>
                  </a:lnTo>
                  <a:lnTo>
                    <a:pt x="6044245" y="346382"/>
                  </a:lnTo>
                  <a:lnTo>
                    <a:pt x="6047232" y="361188"/>
                  </a:lnTo>
                </a:path>
              </a:pathLst>
            </a:custGeom>
            <a:ln w="28955">
              <a:solidFill>
                <a:srgbClr val="008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86FDD0D-DA0E-9E5F-71E8-545764FAB26C}"/>
                </a:ext>
              </a:extLst>
            </p:cNvPr>
            <p:cNvSpPr/>
            <p:nvPr/>
          </p:nvSpPr>
          <p:spPr>
            <a:xfrm>
              <a:off x="1966722" y="2565653"/>
              <a:ext cx="504825" cy="2377440"/>
            </a:xfrm>
            <a:custGeom>
              <a:avLst/>
              <a:gdLst/>
              <a:ahLst/>
              <a:cxnLst/>
              <a:rect l="l" t="t" r="r" b="b"/>
              <a:pathLst>
                <a:path w="504825" h="2377440">
                  <a:moveTo>
                    <a:pt x="504444" y="2377440"/>
                  </a:moveTo>
                  <a:lnTo>
                    <a:pt x="453606" y="2373417"/>
                  </a:lnTo>
                  <a:lnTo>
                    <a:pt x="406259" y="2361882"/>
                  </a:lnTo>
                  <a:lnTo>
                    <a:pt x="363415" y="2343632"/>
                  </a:lnTo>
                  <a:lnTo>
                    <a:pt x="326088" y="2319464"/>
                  </a:lnTo>
                  <a:lnTo>
                    <a:pt x="295292" y="2290177"/>
                  </a:lnTo>
                  <a:lnTo>
                    <a:pt x="272039" y="2256567"/>
                  </a:lnTo>
                  <a:lnTo>
                    <a:pt x="257345" y="2219434"/>
                  </a:lnTo>
                  <a:lnTo>
                    <a:pt x="252221" y="2179574"/>
                  </a:lnTo>
                  <a:lnTo>
                    <a:pt x="252221" y="1386586"/>
                  </a:lnTo>
                  <a:lnTo>
                    <a:pt x="247098" y="1346725"/>
                  </a:lnTo>
                  <a:lnTo>
                    <a:pt x="232404" y="1309592"/>
                  </a:lnTo>
                  <a:lnTo>
                    <a:pt x="209151" y="1275982"/>
                  </a:lnTo>
                  <a:lnTo>
                    <a:pt x="178355" y="1246695"/>
                  </a:lnTo>
                  <a:lnTo>
                    <a:pt x="141028" y="1222527"/>
                  </a:lnTo>
                  <a:lnTo>
                    <a:pt x="98184" y="1204277"/>
                  </a:lnTo>
                  <a:lnTo>
                    <a:pt x="50837" y="1192742"/>
                  </a:lnTo>
                  <a:lnTo>
                    <a:pt x="0" y="1188720"/>
                  </a:lnTo>
                  <a:lnTo>
                    <a:pt x="50837" y="1184697"/>
                  </a:lnTo>
                  <a:lnTo>
                    <a:pt x="98184" y="1173162"/>
                  </a:lnTo>
                  <a:lnTo>
                    <a:pt x="141028" y="1154912"/>
                  </a:lnTo>
                  <a:lnTo>
                    <a:pt x="178355" y="1130744"/>
                  </a:lnTo>
                  <a:lnTo>
                    <a:pt x="209151" y="1101457"/>
                  </a:lnTo>
                  <a:lnTo>
                    <a:pt x="232404" y="1067847"/>
                  </a:lnTo>
                  <a:lnTo>
                    <a:pt x="247098" y="1030714"/>
                  </a:lnTo>
                  <a:lnTo>
                    <a:pt x="252221" y="990854"/>
                  </a:lnTo>
                  <a:lnTo>
                    <a:pt x="252221" y="197866"/>
                  </a:lnTo>
                  <a:lnTo>
                    <a:pt x="257345" y="158005"/>
                  </a:lnTo>
                  <a:lnTo>
                    <a:pt x="272039" y="120872"/>
                  </a:lnTo>
                  <a:lnTo>
                    <a:pt x="295292" y="87262"/>
                  </a:lnTo>
                  <a:lnTo>
                    <a:pt x="326088" y="57975"/>
                  </a:lnTo>
                  <a:lnTo>
                    <a:pt x="363415" y="33807"/>
                  </a:lnTo>
                  <a:lnTo>
                    <a:pt x="406259" y="15557"/>
                  </a:lnTo>
                  <a:lnTo>
                    <a:pt x="453606" y="4022"/>
                  </a:lnTo>
                  <a:lnTo>
                    <a:pt x="504444" y="0"/>
                  </a:lnTo>
                </a:path>
              </a:pathLst>
            </a:custGeom>
            <a:ln w="38100">
              <a:solidFill>
                <a:srgbClr val="000099"/>
              </a:solidFill>
            </a:ln>
          </p:spPr>
          <p:txBody>
            <a:bodyPr wrap="square" lIns="0" tIns="0" rIns="0" bIns="0" rtlCol="0"/>
            <a:lstStyle/>
            <a:p>
              <a:endParaRPr/>
            </a:p>
          </p:txBody>
        </p:sp>
      </p:grpSp>
      <p:sp>
        <p:nvSpPr>
          <p:cNvPr id="27" name="object 17">
            <a:extLst>
              <a:ext uri="{FF2B5EF4-FFF2-40B4-BE49-F238E27FC236}">
                <a16:creationId xmlns:a16="http://schemas.microsoft.com/office/drawing/2014/main" id="{4A55BC79-4D5E-8FE6-462F-6B6A046A95DC}"/>
              </a:ext>
            </a:extLst>
          </p:cNvPr>
          <p:cNvSpPr txBox="1"/>
          <p:nvPr/>
        </p:nvSpPr>
        <p:spPr>
          <a:xfrm>
            <a:off x="5030852" y="2047486"/>
            <a:ext cx="118364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8000"/>
                </a:solidFill>
                <a:latin typeface="Times New Roman"/>
                <a:cs typeface="Times New Roman"/>
              </a:rPr>
              <a:t>3</a:t>
            </a:r>
            <a:r>
              <a:rPr sz="2400" spc="-10" dirty="0">
                <a:solidFill>
                  <a:srgbClr val="008000"/>
                </a:solidFill>
                <a:latin typeface="Times New Roman"/>
                <a:cs typeface="Times New Roman"/>
              </a:rPr>
              <a:t> champs</a:t>
            </a:r>
            <a:endParaRPr sz="2400">
              <a:latin typeface="Times New Roman"/>
              <a:cs typeface="Times New Roman"/>
            </a:endParaRPr>
          </a:p>
        </p:txBody>
      </p:sp>
      <p:sp>
        <p:nvSpPr>
          <p:cNvPr id="29" name="object 18">
            <a:extLst>
              <a:ext uri="{FF2B5EF4-FFF2-40B4-BE49-F238E27FC236}">
                <a16:creationId xmlns:a16="http://schemas.microsoft.com/office/drawing/2014/main" id="{14291992-ED1C-BA80-5EA9-4247B20BBB5A}"/>
              </a:ext>
            </a:extLst>
          </p:cNvPr>
          <p:cNvSpPr txBox="1"/>
          <p:nvPr/>
        </p:nvSpPr>
        <p:spPr>
          <a:xfrm>
            <a:off x="20647" y="6421477"/>
            <a:ext cx="218376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99"/>
                </a:solidFill>
                <a:latin typeface="Times New Roman"/>
                <a:cs typeface="Times New Roman"/>
              </a:rPr>
              <a:t>4 </a:t>
            </a:r>
            <a:r>
              <a:rPr sz="2400" spc="-10" dirty="0">
                <a:solidFill>
                  <a:srgbClr val="000099"/>
                </a:solidFill>
                <a:latin typeface="Times New Roman"/>
                <a:cs typeface="Times New Roman"/>
              </a:rPr>
              <a:t>enregistrements</a:t>
            </a:r>
            <a:endParaRPr sz="2400">
              <a:latin typeface="Times New Roman"/>
              <a:cs typeface="Times New Roman"/>
            </a:endParaRPr>
          </a:p>
        </p:txBody>
      </p:sp>
      <p:sp>
        <p:nvSpPr>
          <p:cNvPr id="30" name="object 19">
            <a:extLst>
              <a:ext uri="{FF2B5EF4-FFF2-40B4-BE49-F238E27FC236}">
                <a16:creationId xmlns:a16="http://schemas.microsoft.com/office/drawing/2014/main" id="{0BA20706-24D2-259A-1425-87DB68291A50}"/>
              </a:ext>
            </a:extLst>
          </p:cNvPr>
          <p:cNvSpPr/>
          <p:nvPr/>
        </p:nvSpPr>
        <p:spPr>
          <a:xfrm>
            <a:off x="1212212" y="5274261"/>
            <a:ext cx="732155" cy="1231265"/>
          </a:xfrm>
          <a:custGeom>
            <a:avLst/>
            <a:gdLst/>
            <a:ahLst/>
            <a:cxnLst/>
            <a:rect l="l" t="t" r="r" b="b"/>
            <a:pathLst>
              <a:path w="732155" h="1231264">
                <a:moveTo>
                  <a:pt x="675325" y="67535"/>
                </a:moveTo>
                <a:lnTo>
                  <a:pt x="0" y="1216406"/>
                </a:lnTo>
                <a:lnTo>
                  <a:pt x="24892" y="1231138"/>
                </a:lnTo>
                <a:lnTo>
                  <a:pt x="700192" y="82185"/>
                </a:lnTo>
                <a:lnTo>
                  <a:pt x="675325" y="67535"/>
                </a:lnTo>
                <a:close/>
              </a:path>
              <a:path w="732155" h="1231264">
                <a:moveTo>
                  <a:pt x="728017" y="55118"/>
                </a:moveTo>
                <a:lnTo>
                  <a:pt x="682625" y="55118"/>
                </a:lnTo>
                <a:lnTo>
                  <a:pt x="707517" y="69723"/>
                </a:lnTo>
                <a:lnTo>
                  <a:pt x="700192" y="82185"/>
                </a:lnTo>
                <a:lnTo>
                  <a:pt x="725169" y="96900"/>
                </a:lnTo>
                <a:lnTo>
                  <a:pt x="728017" y="55118"/>
                </a:lnTo>
                <a:close/>
              </a:path>
              <a:path w="732155" h="1231264">
                <a:moveTo>
                  <a:pt x="682625" y="55118"/>
                </a:moveTo>
                <a:lnTo>
                  <a:pt x="675325" y="67535"/>
                </a:lnTo>
                <a:lnTo>
                  <a:pt x="700192" y="82185"/>
                </a:lnTo>
                <a:lnTo>
                  <a:pt x="707517" y="69723"/>
                </a:lnTo>
                <a:lnTo>
                  <a:pt x="682625" y="55118"/>
                </a:lnTo>
                <a:close/>
              </a:path>
              <a:path w="732155" h="1231264">
                <a:moveTo>
                  <a:pt x="731774" y="0"/>
                </a:moveTo>
                <a:lnTo>
                  <a:pt x="650367" y="52831"/>
                </a:lnTo>
                <a:lnTo>
                  <a:pt x="675325" y="67535"/>
                </a:lnTo>
                <a:lnTo>
                  <a:pt x="682625" y="55118"/>
                </a:lnTo>
                <a:lnTo>
                  <a:pt x="728017" y="55118"/>
                </a:lnTo>
                <a:lnTo>
                  <a:pt x="731774" y="0"/>
                </a:lnTo>
                <a:close/>
              </a:path>
            </a:pathLst>
          </a:custGeom>
          <a:solidFill>
            <a:srgbClr val="000099"/>
          </a:solidFill>
        </p:spPr>
        <p:txBody>
          <a:bodyPr wrap="square" lIns="0" tIns="0" rIns="0" bIns="0" rtlCol="0"/>
          <a:lstStyle/>
          <a:p>
            <a:endParaRPr/>
          </a:p>
        </p:txBody>
      </p:sp>
      <p:sp>
        <p:nvSpPr>
          <p:cNvPr id="32" name="object 20">
            <a:extLst>
              <a:ext uri="{FF2B5EF4-FFF2-40B4-BE49-F238E27FC236}">
                <a16:creationId xmlns:a16="http://schemas.microsoft.com/office/drawing/2014/main" id="{A686D270-B32C-46E6-93F2-9F74279A21DF}"/>
              </a:ext>
            </a:extLst>
          </p:cNvPr>
          <p:cNvSpPr txBox="1"/>
          <p:nvPr/>
        </p:nvSpPr>
        <p:spPr>
          <a:xfrm>
            <a:off x="8397044" y="4549389"/>
            <a:ext cx="3881085" cy="1588255"/>
          </a:xfrm>
          <a:prstGeom prst="rect">
            <a:avLst/>
          </a:prstGeom>
          <a:ln w="9144">
            <a:solidFill>
              <a:srgbClr val="000000"/>
            </a:solidFill>
          </a:ln>
        </p:spPr>
        <p:txBody>
          <a:bodyPr vert="horz" wrap="square" lIns="0" tIns="10795" rIns="0" bIns="0" rtlCol="0">
            <a:spAutoFit/>
          </a:bodyPr>
          <a:lstStyle/>
          <a:p>
            <a:pPr marL="92075">
              <a:lnSpc>
                <a:spcPct val="100000"/>
              </a:lnSpc>
              <a:spcBef>
                <a:spcPts val="85"/>
              </a:spcBef>
            </a:pPr>
            <a:r>
              <a:rPr sz="2000" dirty="0">
                <a:latin typeface="Times New Roman"/>
                <a:cs typeface="Times New Roman"/>
              </a:rPr>
              <a:t>N°Commande</a:t>
            </a:r>
            <a:r>
              <a:rPr sz="2000" spc="15" dirty="0">
                <a:latin typeface="Times New Roman"/>
                <a:cs typeface="Times New Roman"/>
              </a:rPr>
              <a:t> </a:t>
            </a:r>
            <a:r>
              <a:rPr sz="2000" dirty="0">
                <a:latin typeface="Times New Roman"/>
                <a:cs typeface="Times New Roman"/>
              </a:rPr>
              <a:t>est</a:t>
            </a:r>
            <a:r>
              <a:rPr sz="2000" spc="-25" dirty="0">
                <a:latin typeface="Times New Roman"/>
                <a:cs typeface="Times New Roman"/>
              </a:rPr>
              <a:t> </a:t>
            </a:r>
            <a:r>
              <a:rPr sz="2000" dirty="0">
                <a:latin typeface="Times New Roman"/>
                <a:cs typeface="Times New Roman"/>
              </a:rPr>
              <a:t>du</a:t>
            </a:r>
            <a:r>
              <a:rPr sz="2000" spc="-15" dirty="0">
                <a:latin typeface="Times New Roman"/>
                <a:cs typeface="Times New Roman"/>
              </a:rPr>
              <a:t> </a:t>
            </a:r>
            <a:r>
              <a:rPr sz="2000" dirty="0">
                <a:latin typeface="Times New Roman"/>
                <a:cs typeface="Times New Roman"/>
              </a:rPr>
              <a:t>type</a:t>
            </a:r>
            <a:r>
              <a:rPr sz="2000" spc="-35" dirty="0">
                <a:latin typeface="Times New Roman"/>
                <a:cs typeface="Times New Roman"/>
              </a:rPr>
              <a:t> </a:t>
            </a:r>
            <a:endParaRPr lang="fr-FR" sz="2000" spc="-35" dirty="0">
              <a:latin typeface="Times New Roman"/>
              <a:cs typeface="Times New Roman"/>
            </a:endParaRPr>
          </a:p>
          <a:p>
            <a:pPr marL="92075">
              <a:lnSpc>
                <a:spcPct val="100000"/>
              </a:lnSpc>
              <a:spcBef>
                <a:spcPts val="85"/>
              </a:spcBef>
            </a:pPr>
            <a:r>
              <a:rPr sz="2000" i="1" dirty="0">
                <a:latin typeface="Times New Roman"/>
                <a:cs typeface="Times New Roman"/>
              </a:rPr>
              <a:t>numérique</a:t>
            </a:r>
            <a:r>
              <a:rPr sz="2000" i="1" spc="-15" dirty="0">
                <a:latin typeface="Times New Roman"/>
                <a:cs typeface="Times New Roman"/>
              </a:rPr>
              <a:t> </a:t>
            </a:r>
            <a:r>
              <a:rPr sz="2000" i="1" spc="-10" dirty="0">
                <a:latin typeface="Times New Roman"/>
                <a:cs typeface="Times New Roman"/>
              </a:rPr>
              <a:t>entier</a:t>
            </a:r>
            <a:endParaRPr sz="2000" dirty="0">
              <a:latin typeface="Times New Roman"/>
              <a:cs typeface="Times New Roman"/>
            </a:endParaRPr>
          </a:p>
          <a:p>
            <a:pPr marL="92075">
              <a:lnSpc>
                <a:spcPct val="100000"/>
              </a:lnSpc>
              <a:spcBef>
                <a:spcPts val="1250"/>
              </a:spcBef>
            </a:pPr>
            <a:r>
              <a:rPr sz="2000" dirty="0">
                <a:latin typeface="Times New Roman"/>
                <a:cs typeface="Times New Roman"/>
              </a:rPr>
              <a:t>Montant</a:t>
            </a:r>
            <a:r>
              <a:rPr sz="2000" spc="-80" dirty="0">
                <a:latin typeface="Times New Roman"/>
                <a:cs typeface="Times New Roman"/>
              </a:rPr>
              <a:t> </a:t>
            </a:r>
            <a:r>
              <a:rPr sz="2000" dirty="0">
                <a:latin typeface="Times New Roman"/>
                <a:cs typeface="Times New Roman"/>
              </a:rPr>
              <a:t>est</a:t>
            </a:r>
            <a:r>
              <a:rPr sz="2000" spc="-70" dirty="0">
                <a:latin typeface="Times New Roman"/>
                <a:cs typeface="Times New Roman"/>
              </a:rPr>
              <a:t> </a:t>
            </a:r>
            <a:r>
              <a:rPr sz="2000" dirty="0">
                <a:latin typeface="Times New Roman"/>
                <a:cs typeface="Times New Roman"/>
              </a:rPr>
              <a:t>du</a:t>
            </a:r>
            <a:r>
              <a:rPr sz="2000" spc="-60" dirty="0">
                <a:latin typeface="Times New Roman"/>
                <a:cs typeface="Times New Roman"/>
              </a:rPr>
              <a:t> </a:t>
            </a:r>
            <a:r>
              <a:rPr sz="2000" dirty="0">
                <a:latin typeface="Times New Roman"/>
                <a:cs typeface="Times New Roman"/>
              </a:rPr>
              <a:t>type</a:t>
            </a:r>
            <a:r>
              <a:rPr sz="2000" spc="-60" dirty="0">
                <a:latin typeface="Times New Roman"/>
                <a:cs typeface="Times New Roman"/>
              </a:rPr>
              <a:t> </a:t>
            </a:r>
            <a:r>
              <a:rPr sz="2000" i="1" dirty="0">
                <a:latin typeface="Times New Roman"/>
                <a:cs typeface="Times New Roman"/>
              </a:rPr>
              <a:t>numérique</a:t>
            </a:r>
            <a:r>
              <a:rPr sz="2000" i="1" spc="-70" dirty="0">
                <a:latin typeface="Times New Roman"/>
                <a:cs typeface="Times New Roman"/>
              </a:rPr>
              <a:t> </a:t>
            </a:r>
            <a:r>
              <a:rPr sz="2000" i="1" spc="-20" dirty="0" err="1">
                <a:latin typeface="Times New Roman"/>
                <a:cs typeface="Times New Roman"/>
              </a:rPr>
              <a:t>réel</a:t>
            </a:r>
            <a:endParaRPr lang="fr-FR" sz="2000" i="1" dirty="0">
              <a:latin typeface="Times New Roman"/>
              <a:cs typeface="Times New Roman"/>
            </a:endParaRPr>
          </a:p>
          <a:p>
            <a:pPr marL="92075">
              <a:lnSpc>
                <a:spcPct val="100000"/>
              </a:lnSpc>
              <a:spcBef>
                <a:spcPts val="1250"/>
              </a:spcBef>
            </a:pPr>
            <a:r>
              <a:rPr sz="2000" spc="-10" dirty="0" err="1">
                <a:latin typeface="Times New Roman"/>
                <a:cs typeface="Times New Roman"/>
              </a:rPr>
              <a:t>DateCommande</a:t>
            </a:r>
            <a:r>
              <a:rPr sz="2000" spc="-25" dirty="0">
                <a:latin typeface="Times New Roman"/>
                <a:cs typeface="Times New Roman"/>
              </a:rPr>
              <a:t> </a:t>
            </a:r>
            <a:r>
              <a:rPr sz="2000" dirty="0">
                <a:latin typeface="Times New Roman"/>
                <a:cs typeface="Times New Roman"/>
              </a:rPr>
              <a:t>est</a:t>
            </a:r>
            <a:r>
              <a:rPr sz="2000" spc="-30" dirty="0">
                <a:latin typeface="Times New Roman"/>
                <a:cs typeface="Times New Roman"/>
              </a:rPr>
              <a:t> </a:t>
            </a:r>
            <a:r>
              <a:rPr sz="2000" dirty="0">
                <a:latin typeface="Times New Roman"/>
                <a:cs typeface="Times New Roman"/>
              </a:rPr>
              <a:t>du</a:t>
            </a:r>
            <a:r>
              <a:rPr sz="2000" spc="-25" dirty="0">
                <a:latin typeface="Times New Roman"/>
                <a:cs typeface="Times New Roman"/>
              </a:rPr>
              <a:t> </a:t>
            </a:r>
            <a:r>
              <a:rPr sz="2000" dirty="0">
                <a:latin typeface="Times New Roman"/>
                <a:cs typeface="Times New Roman"/>
              </a:rPr>
              <a:t>type</a:t>
            </a:r>
            <a:r>
              <a:rPr sz="2000" spc="-20" dirty="0">
                <a:latin typeface="Times New Roman"/>
                <a:cs typeface="Times New Roman"/>
              </a:rPr>
              <a:t> </a:t>
            </a:r>
            <a:r>
              <a:rPr sz="2000" i="1" spc="-20" dirty="0">
                <a:latin typeface="Times New Roman"/>
                <a:cs typeface="Times New Roman"/>
              </a:rPr>
              <a:t>date</a:t>
            </a:r>
            <a:endParaRPr sz="2000" dirty="0">
              <a:latin typeface="Times New Roman"/>
              <a:cs typeface="Times New Roman"/>
            </a:endParaRPr>
          </a:p>
        </p:txBody>
      </p:sp>
      <p:sp>
        <p:nvSpPr>
          <p:cNvPr id="34" name="Espace réservé du numéro de diapositive 33">
            <a:extLst>
              <a:ext uri="{FF2B5EF4-FFF2-40B4-BE49-F238E27FC236}">
                <a16:creationId xmlns:a16="http://schemas.microsoft.com/office/drawing/2014/main" id="{7DB52BEE-EBFD-A0E8-E038-E29E135040D0}"/>
              </a:ext>
            </a:extLst>
          </p:cNvPr>
          <p:cNvSpPr>
            <a:spLocks noGrp="1"/>
          </p:cNvSpPr>
          <p:nvPr>
            <p:ph type="sldNum" sz="quarter" idx="12"/>
          </p:nvPr>
        </p:nvSpPr>
        <p:spPr/>
        <p:txBody>
          <a:bodyPr/>
          <a:lstStyle/>
          <a:p>
            <a:fld id="{14385F30-F5BB-45A0-A756-346F67DA10C3}" type="slidenum">
              <a:rPr lang="en-US" smtClean="0"/>
              <a:t>11</a:t>
            </a:fld>
            <a:endParaRPr lang="en-US"/>
          </a:p>
        </p:txBody>
      </p:sp>
    </p:spTree>
    <p:extLst>
      <p:ext uri="{BB962C8B-B14F-4D97-AF65-F5344CB8AC3E}">
        <p14:creationId xmlns:p14="http://schemas.microsoft.com/office/powerpoint/2010/main" val="142986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069697" y="1003900"/>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5" name="object 3">
            <a:extLst>
              <a:ext uri="{FF2B5EF4-FFF2-40B4-BE49-F238E27FC236}">
                <a16:creationId xmlns:a16="http://schemas.microsoft.com/office/drawing/2014/main" id="{6CA72C14-C0E0-B0E9-F0DF-4C1605B6A989}"/>
              </a:ext>
            </a:extLst>
          </p:cNvPr>
          <p:cNvSpPr txBox="1"/>
          <p:nvPr/>
        </p:nvSpPr>
        <p:spPr>
          <a:xfrm>
            <a:off x="2316195" y="2549600"/>
            <a:ext cx="7547609" cy="3501390"/>
          </a:xfrm>
          <a:prstGeom prst="rect">
            <a:avLst/>
          </a:prstGeom>
        </p:spPr>
        <p:txBody>
          <a:bodyPr vert="horz" wrap="square" lIns="0" tIns="13335" rIns="0" bIns="0" rtlCol="0">
            <a:spAutoFit/>
          </a:bodyPr>
          <a:lstStyle/>
          <a:p>
            <a:pPr marL="285115" marR="5080" indent="-273050">
              <a:lnSpc>
                <a:spcPct val="100000"/>
              </a:lnSpc>
              <a:spcBef>
                <a:spcPts val="105"/>
              </a:spcBef>
              <a:buClr>
                <a:srgbClr val="4F81BC"/>
              </a:buClr>
              <a:buSzPct val="84615"/>
              <a:buFont typeface="Segoe UI Symbol"/>
              <a:buChar char="⚫"/>
              <a:tabLst>
                <a:tab pos="285750" algn="l"/>
              </a:tabLst>
            </a:pPr>
            <a:r>
              <a:rPr sz="2600" dirty="0">
                <a:latin typeface="Calibri"/>
                <a:cs typeface="Calibri"/>
              </a:rPr>
              <a:t>Deux</a:t>
            </a:r>
            <a:r>
              <a:rPr sz="2600" spc="-45" dirty="0">
                <a:latin typeface="Calibri"/>
                <a:cs typeface="Calibri"/>
              </a:rPr>
              <a:t> </a:t>
            </a:r>
            <a:r>
              <a:rPr sz="2600" dirty="0">
                <a:latin typeface="Calibri"/>
                <a:cs typeface="Calibri"/>
              </a:rPr>
              <a:t>tables</a:t>
            </a:r>
            <a:r>
              <a:rPr sz="2600" spc="-30" dirty="0">
                <a:latin typeface="Calibri"/>
                <a:cs typeface="Calibri"/>
              </a:rPr>
              <a:t> </a:t>
            </a:r>
            <a:r>
              <a:rPr sz="2600" dirty="0">
                <a:latin typeface="Calibri"/>
                <a:cs typeface="Calibri"/>
              </a:rPr>
              <a:t>d’une</a:t>
            </a:r>
            <a:r>
              <a:rPr sz="2600" spc="-50" dirty="0">
                <a:latin typeface="Calibri"/>
                <a:cs typeface="Calibri"/>
              </a:rPr>
              <a:t> </a:t>
            </a:r>
            <a:r>
              <a:rPr sz="2600" dirty="0">
                <a:latin typeface="Calibri"/>
                <a:cs typeface="Calibri"/>
              </a:rPr>
              <a:t>même</a:t>
            </a:r>
            <a:r>
              <a:rPr sz="2600" spc="-45" dirty="0">
                <a:latin typeface="Calibri"/>
                <a:cs typeface="Calibri"/>
              </a:rPr>
              <a:t> </a:t>
            </a:r>
            <a:r>
              <a:rPr sz="2600" dirty="0">
                <a:latin typeface="Calibri"/>
                <a:cs typeface="Calibri"/>
              </a:rPr>
              <a:t>base</a:t>
            </a:r>
            <a:r>
              <a:rPr sz="2600" spc="-30" dirty="0">
                <a:latin typeface="Calibri"/>
                <a:cs typeface="Calibri"/>
              </a:rPr>
              <a:t> </a:t>
            </a:r>
            <a:r>
              <a:rPr sz="2600" dirty="0">
                <a:latin typeface="Calibri"/>
                <a:cs typeface="Calibri"/>
              </a:rPr>
              <a:t>de</a:t>
            </a:r>
            <a:r>
              <a:rPr sz="2600" spc="-50" dirty="0">
                <a:latin typeface="Calibri"/>
                <a:cs typeface="Calibri"/>
              </a:rPr>
              <a:t> </a:t>
            </a:r>
            <a:r>
              <a:rPr sz="2600" dirty="0">
                <a:latin typeface="Calibri"/>
                <a:cs typeface="Calibri"/>
              </a:rPr>
              <a:t>données</a:t>
            </a:r>
            <a:r>
              <a:rPr sz="2600" spc="-60" dirty="0">
                <a:latin typeface="Calibri"/>
                <a:cs typeface="Calibri"/>
              </a:rPr>
              <a:t> </a:t>
            </a:r>
            <a:r>
              <a:rPr sz="2600" dirty="0">
                <a:latin typeface="Calibri"/>
                <a:cs typeface="Calibri"/>
              </a:rPr>
              <a:t>ne</a:t>
            </a:r>
            <a:r>
              <a:rPr sz="2600" spc="-35" dirty="0">
                <a:latin typeface="Calibri"/>
                <a:cs typeface="Calibri"/>
              </a:rPr>
              <a:t> </a:t>
            </a:r>
            <a:r>
              <a:rPr sz="2600" spc="-10" dirty="0">
                <a:latin typeface="Calibri"/>
                <a:cs typeface="Calibri"/>
              </a:rPr>
              <a:t>peuvent </a:t>
            </a:r>
            <a:r>
              <a:rPr sz="2600" dirty="0">
                <a:latin typeface="Calibri"/>
                <a:cs typeface="Calibri"/>
              </a:rPr>
              <a:t>pas</a:t>
            </a:r>
            <a:r>
              <a:rPr sz="2600" spc="-45" dirty="0">
                <a:latin typeface="Calibri"/>
                <a:cs typeface="Calibri"/>
              </a:rPr>
              <a:t> </a:t>
            </a:r>
            <a:r>
              <a:rPr sz="2600" dirty="0">
                <a:latin typeface="Calibri"/>
                <a:cs typeface="Calibri"/>
              </a:rPr>
              <a:t>avoir</a:t>
            </a:r>
            <a:r>
              <a:rPr sz="2600" spc="-25" dirty="0">
                <a:latin typeface="Calibri"/>
                <a:cs typeface="Calibri"/>
              </a:rPr>
              <a:t> </a:t>
            </a:r>
            <a:r>
              <a:rPr sz="2600" dirty="0">
                <a:latin typeface="Calibri"/>
                <a:cs typeface="Calibri"/>
              </a:rPr>
              <a:t>le</a:t>
            </a:r>
            <a:r>
              <a:rPr sz="2600" spc="-40" dirty="0">
                <a:latin typeface="Calibri"/>
                <a:cs typeface="Calibri"/>
              </a:rPr>
              <a:t> </a:t>
            </a:r>
            <a:r>
              <a:rPr sz="2600" dirty="0">
                <a:latin typeface="Calibri"/>
                <a:cs typeface="Calibri"/>
              </a:rPr>
              <a:t>même</a:t>
            </a:r>
            <a:r>
              <a:rPr sz="2600" spc="-35" dirty="0">
                <a:latin typeface="Calibri"/>
                <a:cs typeface="Calibri"/>
              </a:rPr>
              <a:t> </a:t>
            </a:r>
            <a:r>
              <a:rPr sz="2600" spc="-20" dirty="0">
                <a:latin typeface="Calibri"/>
                <a:cs typeface="Calibri"/>
              </a:rPr>
              <a:t>nom.</a:t>
            </a:r>
            <a:endParaRPr sz="2600" dirty="0">
              <a:latin typeface="Calibri"/>
              <a:cs typeface="Calibri"/>
            </a:endParaRPr>
          </a:p>
          <a:p>
            <a:pPr>
              <a:lnSpc>
                <a:spcPct val="100000"/>
              </a:lnSpc>
              <a:spcBef>
                <a:spcPts val="45"/>
              </a:spcBef>
              <a:buClr>
                <a:srgbClr val="4F81BC"/>
              </a:buClr>
              <a:buFont typeface="Segoe UI Symbol"/>
              <a:buChar char="⚫"/>
            </a:pPr>
            <a:endParaRPr sz="3500" dirty="0">
              <a:latin typeface="Calibri"/>
              <a:cs typeface="Calibri"/>
            </a:endParaRPr>
          </a:p>
          <a:p>
            <a:pPr marL="285115" marR="198755" indent="-273050">
              <a:lnSpc>
                <a:spcPct val="100000"/>
              </a:lnSpc>
              <a:buClr>
                <a:srgbClr val="4F81BC"/>
              </a:buClr>
              <a:buSzPct val="84615"/>
              <a:buFont typeface="Segoe UI Symbol"/>
              <a:buChar char="⚫"/>
              <a:tabLst>
                <a:tab pos="285750" algn="l"/>
              </a:tabLst>
            </a:pPr>
            <a:r>
              <a:rPr sz="2600" dirty="0">
                <a:latin typeface="Calibri"/>
                <a:cs typeface="Calibri"/>
              </a:rPr>
              <a:t>Deux</a:t>
            </a:r>
            <a:r>
              <a:rPr sz="2600" spc="-55" dirty="0">
                <a:latin typeface="Calibri"/>
                <a:cs typeface="Calibri"/>
              </a:rPr>
              <a:t> </a:t>
            </a:r>
            <a:r>
              <a:rPr sz="2600" dirty="0">
                <a:latin typeface="Calibri"/>
                <a:cs typeface="Calibri"/>
              </a:rPr>
              <a:t>champs</a:t>
            </a:r>
            <a:r>
              <a:rPr sz="2600" spc="-45" dirty="0">
                <a:latin typeface="Calibri"/>
                <a:cs typeface="Calibri"/>
              </a:rPr>
              <a:t> </a:t>
            </a:r>
            <a:r>
              <a:rPr sz="2600" dirty="0">
                <a:latin typeface="Calibri"/>
                <a:cs typeface="Calibri"/>
              </a:rPr>
              <a:t>de</a:t>
            </a:r>
            <a:r>
              <a:rPr sz="2600" spc="-35" dirty="0">
                <a:latin typeface="Calibri"/>
                <a:cs typeface="Calibri"/>
              </a:rPr>
              <a:t> </a:t>
            </a:r>
            <a:r>
              <a:rPr sz="2600" dirty="0">
                <a:latin typeface="Calibri"/>
                <a:cs typeface="Calibri"/>
              </a:rPr>
              <a:t>la</a:t>
            </a:r>
            <a:r>
              <a:rPr sz="2600" spc="-20" dirty="0">
                <a:latin typeface="Calibri"/>
                <a:cs typeface="Calibri"/>
              </a:rPr>
              <a:t> </a:t>
            </a:r>
            <a:r>
              <a:rPr sz="2600" dirty="0">
                <a:latin typeface="Calibri"/>
                <a:cs typeface="Calibri"/>
              </a:rPr>
              <a:t>même</a:t>
            </a:r>
            <a:r>
              <a:rPr sz="2600" spc="-50" dirty="0">
                <a:latin typeface="Calibri"/>
                <a:cs typeface="Calibri"/>
              </a:rPr>
              <a:t> </a:t>
            </a:r>
            <a:r>
              <a:rPr sz="2600" dirty="0">
                <a:latin typeface="Calibri"/>
                <a:cs typeface="Calibri"/>
              </a:rPr>
              <a:t>table</a:t>
            </a:r>
            <a:r>
              <a:rPr sz="2600" spc="-20" dirty="0">
                <a:latin typeface="Calibri"/>
                <a:cs typeface="Calibri"/>
              </a:rPr>
              <a:t> </a:t>
            </a:r>
            <a:r>
              <a:rPr sz="2600" dirty="0">
                <a:latin typeface="Calibri"/>
                <a:cs typeface="Calibri"/>
              </a:rPr>
              <a:t>ne</a:t>
            </a:r>
            <a:r>
              <a:rPr sz="2600" spc="-50" dirty="0">
                <a:latin typeface="Calibri"/>
                <a:cs typeface="Calibri"/>
              </a:rPr>
              <a:t> </a:t>
            </a:r>
            <a:r>
              <a:rPr sz="2600" dirty="0">
                <a:latin typeface="Calibri"/>
                <a:cs typeface="Calibri"/>
              </a:rPr>
              <a:t>peuvent</a:t>
            </a:r>
            <a:r>
              <a:rPr sz="2600" spc="-55" dirty="0">
                <a:latin typeface="Calibri"/>
                <a:cs typeface="Calibri"/>
              </a:rPr>
              <a:t> </a:t>
            </a:r>
            <a:r>
              <a:rPr sz="2600" dirty="0">
                <a:latin typeface="Calibri"/>
                <a:cs typeface="Calibri"/>
              </a:rPr>
              <a:t>pas</a:t>
            </a:r>
            <a:r>
              <a:rPr sz="2600" spc="-30" dirty="0">
                <a:latin typeface="Calibri"/>
                <a:cs typeface="Calibri"/>
              </a:rPr>
              <a:t> </a:t>
            </a:r>
            <a:r>
              <a:rPr sz="2600" spc="-10" dirty="0">
                <a:latin typeface="Calibri"/>
                <a:cs typeface="Calibri"/>
              </a:rPr>
              <a:t>avoir </a:t>
            </a:r>
            <a:r>
              <a:rPr sz="2600" dirty="0">
                <a:latin typeface="Calibri"/>
                <a:cs typeface="Calibri"/>
              </a:rPr>
              <a:t>le</a:t>
            </a:r>
            <a:r>
              <a:rPr sz="2600" spc="-20" dirty="0">
                <a:latin typeface="Calibri"/>
                <a:cs typeface="Calibri"/>
              </a:rPr>
              <a:t> </a:t>
            </a:r>
            <a:r>
              <a:rPr sz="2600" dirty="0">
                <a:latin typeface="Calibri"/>
                <a:cs typeface="Calibri"/>
              </a:rPr>
              <a:t>même</a:t>
            </a:r>
            <a:r>
              <a:rPr sz="2600" spc="-20" dirty="0">
                <a:latin typeface="Calibri"/>
                <a:cs typeface="Calibri"/>
              </a:rPr>
              <a:t> nom.</a:t>
            </a:r>
            <a:endParaRPr sz="2600" dirty="0">
              <a:latin typeface="Calibri"/>
              <a:cs typeface="Calibri"/>
            </a:endParaRPr>
          </a:p>
          <a:p>
            <a:pPr>
              <a:lnSpc>
                <a:spcPct val="100000"/>
              </a:lnSpc>
              <a:spcBef>
                <a:spcPts val="50"/>
              </a:spcBef>
              <a:buClr>
                <a:srgbClr val="4F81BC"/>
              </a:buClr>
              <a:buFont typeface="Segoe UI Symbol"/>
              <a:buChar char="⚫"/>
            </a:pPr>
            <a:endParaRPr sz="3500" dirty="0">
              <a:latin typeface="Calibri"/>
              <a:cs typeface="Calibri"/>
            </a:endParaRPr>
          </a:p>
          <a:p>
            <a:pPr marL="285115" marR="554355" indent="-273050">
              <a:lnSpc>
                <a:spcPct val="100000"/>
              </a:lnSpc>
              <a:buClr>
                <a:srgbClr val="4F81BC"/>
              </a:buClr>
              <a:buSzPct val="84615"/>
              <a:buFont typeface="Segoe UI Symbol"/>
              <a:buChar char="⚫"/>
              <a:tabLst>
                <a:tab pos="285750" algn="l"/>
              </a:tabLst>
            </a:pPr>
            <a:r>
              <a:rPr sz="2600" dirty="0">
                <a:latin typeface="Calibri"/>
                <a:cs typeface="Calibri"/>
              </a:rPr>
              <a:t>Un</a:t>
            </a:r>
            <a:r>
              <a:rPr sz="2600" spc="-45" dirty="0">
                <a:latin typeface="Calibri"/>
                <a:cs typeface="Calibri"/>
              </a:rPr>
              <a:t> </a:t>
            </a:r>
            <a:r>
              <a:rPr sz="2600" dirty="0">
                <a:latin typeface="Calibri"/>
                <a:cs typeface="Calibri"/>
              </a:rPr>
              <a:t>même</a:t>
            </a:r>
            <a:r>
              <a:rPr sz="2600" spc="-60" dirty="0">
                <a:latin typeface="Calibri"/>
                <a:cs typeface="Calibri"/>
              </a:rPr>
              <a:t> </a:t>
            </a:r>
            <a:r>
              <a:rPr sz="2600" dirty="0">
                <a:latin typeface="Calibri"/>
                <a:cs typeface="Calibri"/>
              </a:rPr>
              <a:t>champ</a:t>
            </a:r>
            <a:r>
              <a:rPr sz="2600" spc="-40" dirty="0">
                <a:latin typeface="Calibri"/>
                <a:cs typeface="Calibri"/>
              </a:rPr>
              <a:t> </a:t>
            </a:r>
            <a:r>
              <a:rPr sz="2600" dirty="0">
                <a:latin typeface="Calibri"/>
                <a:cs typeface="Calibri"/>
              </a:rPr>
              <a:t>peut</a:t>
            </a:r>
            <a:r>
              <a:rPr sz="2600" spc="-50" dirty="0">
                <a:latin typeface="Calibri"/>
                <a:cs typeface="Calibri"/>
              </a:rPr>
              <a:t> </a:t>
            </a:r>
            <a:r>
              <a:rPr sz="2600" dirty="0">
                <a:latin typeface="Calibri"/>
                <a:cs typeface="Calibri"/>
              </a:rPr>
              <a:t>être</a:t>
            </a:r>
            <a:r>
              <a:rPr sz="2600" spc="-35" dirty="0">
                <a:latin typeface="Calibri"/>
                <a:cs typeface="Calibri"/>
              </a:rPr>
              <a:t> </a:t>
            </a:r>
            <a:r>
              <a:rPr sz="2600" dirty="0">
                <a:latin typeface="Calibri"/>
                <a:cs typeface="Calibri"/>
              </a:rPr>
              <a:t>présent</a:t>
            </a:r>
            <a:r>
              <a:rPr sz="2600" spc="-60" dirty="0">
                <a:latin typeface="Calibri"/>
                <a:cs typeface="Calibri"/>
              </a:rPr>
              <a:t> </a:t>
            </a:r>
            <a:r>
              <a:rPr sz="2600" dirty="0">
                <a:latin typeface="Calibri"/>
                <a:cs typeface="Calibri"/>
              </a:rPr>
              <a:t>dans</a:t>
            </a:r>
            <a:r>
              <a:rPr sz="2600" spc="-35" dirty="0">
                <a:latin typeface="Calibri"/>
                <a:cs typeface="Calibri"/>
              </a:rPr>
              <a:t> </a:t>
            </a:r>
            <a:r>
              <a:rPr sz="2600" spc="-10" dirty="0">
                <a:latin typeface="Calibri"/>
                <a:cs typeface="Calibri"/>
              </a:rPr>
              <a:t>plusieurs tables.</a:t>
            </a:r>
            <a:endParaRPr sz="2600" dirty="0">
              <a:latin typeface="Calibri"/>
              <a:cs typeface="Calibri"/>
            </a:endParaRPr>
          </a:p>
        </p:txBody>
      </p:sp>
      <p:sp>
        <p:nvSpPr>
          <p:cNvPr id="7" name="ZoneTexte 6">
            <a:extLst>
              <a:ext uri="{FF2B5EF4-FFF2-40B4-BE49-F238E27FC236}">
                <a16:creationId xmlns:a16="http://schemas.microsoft.com/office/drawing/2014/main" id="{8BFE77DF-44D9-DA99-D594-498B68922BBC}"/>
              </a:ext>
            </a:extLst>
          </p:cNvPr>
          <p:cNvSpPr txBox="1"/>
          <p:nvPr/>
        </p:nvSpPr>
        <p:spPr>
          <a:xfrm>
            <a:off x="3845490" y="1750711"/>
            <a:ext cx="3358805" cy="523220"/>
          </a:xfrm>
          <a:prstGeom prst="rect">
            <a:avLst/>
          </a:prstGeom>
          <a:noFill/>
        </p:spPr>
        <p:txBody>
          <a:bodyPr wrap="none" rtlCol="0">
            <a:spAutoFit/>
          </a:bodyPr>
          <a:lstStyle/>
          <a:p>
            <a:r>
              <a:rPr lang="fr-FR" sz="2800" b="1" dirty="0">
                <a:solidFill>
                  <a:srgbClr val="FF0000"/>
                </a:solidFill>
              </a:rPr>
              <a:t>Quelques contraintes</a:t>
            </a:r>
          </a:p>
        </p:txBody>
      </p:sp>
      <p:sp>
        <p:nvSpPr>
          <p:cNvPr id="8" name="Espace réservé du numéro de diapositive 7">
            <a:extLst>
              <a:ext uri="{FF2B5EF4-FFF2-40B4-BE49-F238E27FC236}">
                <a16:creationId xmlns:a16="http://schemas.microsoft.com/office/drawing/2014/main" id="{FC349BC6-2F3C-E048-6723-671A6E56285B}"/>
              </a:ext>
            </a:extLst>
          </p:cNvPr>
          <p:cNvSpPr>
            <a:spLocks noGrp="1"/>
          </p:cNvSpPr>
          <p:nvPr>
            <p:ph type="sldNum" sz="quarter" idx="12"/>
          </p:nvPr>
        </p:nvSpPr>
        <p:spPr/>
        <p:txBody>
          <a:bodyPr/>
          <a:lstStyle/>
          <a:p>
            <a:fld id="{14385F30-F5BB-45A0-A756-346F67DA10C3}" type="slidenum">
              <a:rPr lang="en-US" smtClean="0"/>
              <a:t>12</a:t>
            </a:fld>
            <a:endParaRPr lang="en-US"/>
          </a:p>
        </p:txBody>
      </p:sp>
    </p:spTree>
    <p:extLst>
      <p:ext uri="{BB962C8B-B14F-4D97-AF65-F5344CB8AC3E}">
        <p14:creationId xmlns:p14="http://schemas.microsoft.com/office/powerpoint/2010/main" val="6148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069697" y="1003900"/>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10" name="Espace réservé du numéro de diapositive 9">
            <a:extLst>
              <a:ext uri="{FF2B5EF4-FFF2-40B4-BE49-F238E27FC236}">
                <a16:creationId xmlns:a16="http://schemas.microsoft.com/office/drawing/2014/main" id="{9FEB12E4-D6BC-54EE-3C22-A26AD60856DF}"/>
              </a:ext>
            </a:extLst>
          </p:cNvPr>
          <p:cNvSpPr>
            <a:spLocks noGrp="1"/>
          </p:cNvSpPr>
          <p:nvPr>
            <p:ph type="sldNum" sz="quarter" idx="12"/>
          </p:nvPr>
        </p:nvSpPr>
        <p:spPr/>
        <p:txBody>
          <a:bodyPr/>
          <a:lstStyle/>
          <a:p>
            <a:fld id="{14385F30-F5BB-45A0-A756-346F67DA10C3}" type="slidenum">
              <a:rPr lang="en-US" smtClean="0"/>
              <a:t>13</a:t>
            </a:fld>
            <a:endParaRPr lang="en-US"/>
          </a:p>
        </p:txBody>
      </p:sp>
      <p:pic>
        <p:nvPicPr>
          <p:cNvPr id="3" name="Image 2">
            <a:extLst>
              <a:ext uri="{FF2B5EF4-FFF2-40B4-BE49-F238E27FC236}">
                <a16:creationId xmlns:a16="http://schemas.microsoft.com/office/drawing/2014/main" id="{BDAA7767-0D71-31B0-19E1-55EADB05E3B3}"/>
              </a:ext>
            </a:extLst>
          </p:cNvPr>
          <p:cNvPicPr>
            <a:picLocks noChangeAspect="1"/>
          </p:cNvPicPr>
          <p:nvPr/>
        </p:nvPicPr>
        <p:blipFill rotWithShape="1">
          <a:blip r:embed="rId3">
            <a:extLst>
              <a:ext uri="{28A0092B-C50C-407E-A947-70E740481C1C}">
                <a14:useLocalDpi xmlns:a14="http://schemas.microsoft.com/office/drawing/2010/main" val="0"/>
              </a:ext>
            </a:extLst>
          </a:blip>
          <a:srcRect l="7825" t="8048" r="11798" b="11765"/>
          <a:stretch/>
        </p:blipFill>
        <p:spPr>
          <a:xfrm>
            <a:off x="5427595" y="1738699"/>
            <a:ext cx="2570560" cy="1211877"/>
          </a:xfrm>
          <a:prstGeom prst="rect">
            <a:avLst/>
          </a:prstGeom>
        </p:spPr>
      </p:pic>
      <p:pic>
        <p:nvPicPr>
          <p:cNvPr id="5" name="Image 4">
            <a:extLst>
              <a:ext uri="{FF2B5EF4-FFF2-40B4-BE49-F238E27FC236}">
                <a16:creationId xmlns:a16="http://schemas.microsoft.com/office/drawing/2014/main" id="{5E917F55-5AE7-AF9D-D4F9-CE0F293417E4}"/>
              </a:ext>
            </a:extLst>
          </p:cNvPr>
          <p:cNvPicPr>
            <a:picLocks noChangeAspect="1"/>
          </p:cNvPicPr>
          <p:nvPr/>
        </p:nvPicPr>
        <p:blipFill rotWithShape="1">
          <a:blip r:embed="rId4">
            <a:extLst>
              <a:ext uri="{28A0092B-C50C-407E-A947-70E740481C1C}">
                <a14:useLocalDpi xmlns:a14="http://schemas.microsoft.com/office/drawing/2010/main" val="0"/>
              </a:ext>
            </a:extLst>
          </a:blip>
          <a:srcRect t="18487" b="21047"/>
          <a:stretch/>
        </p:blipFill>
        <p:spPr>
          <a:xfrm>
            <a:off x="9617876" y="1848657"/>
            <a:ext cx="1968500" cy="806309"/>
          </a:xfrm>
          <a:prstGeom prst="rect">
            <a:avLst/>
          </a:prstGeom>
        </p:spPr>
      </p:pic>
      <p:pic>
        <p:nvPicPr>
          <p:cNvPr id="7" name="Image 6">
            <a:extLst>
              <a:ext uri="{FF2B5EF4-FFF2-40B4-BE49-F238E27FC236}">
                <a16:creationId xmlns:a16="http://schemas.microsoft.com/office/drawing/2014/main" id="{02B5E0C3-C17F-8B57-E2CD-2CD5DFBF8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2822" y="4600247"/>
            <a:ext cx="2216096" cy="1140321"/>
          </a:xfrm>
          <a:prstGeom prst="rect">
            <a:avLst/>
          </a:prstGeom>
        </p:spPr>
      </p:pic>
      <p:pic>
        <p:nvPicPr>
          <p:cNvPr id="11" name="Image 10">
            <a:extLst>
              <a:ext uri="{FF2B5EF4-FFF2-40B4-BE49-F238E27FC236}">
                <a16:creationId xmlns:a16="http://schemas.microsoft.com/office/drawing/2014/main" id="{66F8DB1E-61E9-7A7B-4BC0-31B3D0B8E6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1108" y="4600247"/>
            <a:ext cx="1703533" cy="1561032"/>
          </a:xfrm>
          <a:prstGeom prst="rect">
            <a:avLst/>
          </a:prstGeom>
        </p:spPr>
      </p:pic>
      <p:pic>
        <p:nvPicPr>
          <p:cNvPr id="12" name="Image 11">
            <a:extLst>
              <a:ext uri="{FF2B5EF4-FFF2-40B4-BE49-F238E27FC236}">
                <a16:creationId xmlns:a16="http://schemas.microsoft.com/office/drawing/2014/main" id="{27CD7113-839D-7C5A-65CA-A0AF599B8FDB}"/>
              </a:ext>
            </a:extLst>
          </p:cNvPr>
          <p:cNvPicPr>
            <a:picLocks noChangeAspect="1"/>
          </p:cNvPicPr>
          <p:nvPr/>
        </p:nvPicPr>
        <p:blipFill rotWithShape="1">
          <a:blip r:embed="rId7">
            <a:extLst>
              <a:ext uri="{28A0092B-C50C-407E-A947-70E740481C1C}">
                <a14:useLocalDpi xmlns:a14="http://schemas.microsoft.com/office/drawing/2010/main" val="0"/>
              </a:ext>
            </a:extLst>
          </a:blip>
          <a:srcRect t="8887" b="8162"/>
          <a:stretch/>
        </p:blipFill>
        <p:spPr>
          <a:xfrm>
            <a:off x="2587667" y="1638330"/>
            <a:ext cx="1439579" cy="1448766"/>
          </a:xfrm>
          <a:prstGeom prst="rect">
            <a:avLst/>
          </a:prstGeom>
        </p:spPr>
      </p:pic>
      <p:pic>
        <p:nvPicPr>
          <p:cNvPr id="15" name="Image 14">
            <a:extLst>
              <a:ext uri="{FF2B5EF4-FFF2-40B4-BE49-F238E27FC236}">
                <a16:creationId xmlns:a16="http://schemas.microsoft.com/office/drawing/2014/main" id="{D3326BCD-51A1-5782-C6A7-70AA04F84C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3" y="1658561"/>
            <a:ext cx="1439579" cy="1446850"/>
          </a:xfrm>
          <a:prstGeom prst="rect">
            <a:avLst/>
          </a:prstGeom>
        </p:spPr>
      </p:pic>
      <p:cxnSp>
        <p:nvCxnSpPr>
          <p:cNvPr id="16" name="Connecteur droit 15">
            <a:extLst>
              <a:ext uri="{FF2B5EF4-FFF2-40B4-BE49-F238E27FC236}">
                <a16:creationId xmlns:a16="http://schemas.microsoft.com/office/drawing/2014/main" id="{BDDC93C0-5007-DAC2-4B0E-ABD3F91D1F95}"/>
              </a:ext>
            </a:extLst>
          </p:cNvPr>
          <p:cNvCxnSpPr>
            <a:stCxn id="3" idx="3"/>
          </p:cNvCxnSpPr>
          <p:nvPr/>
        </p:nvCxnSpPr>
        <p:spPr>
          <a:xfrm flipV="1">
            <a:off x="7998155" y="2309080"/>
            <a:ext cx="1619721" cy="35558"/>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D307CD9C-4B12-DE2D-0A6D-304956FC5D98}"/>
              </a:ext>
            </a:extLst>
          </p:cNvPr>
          <p:cNvCxnSpPr>
            <a:cxnSpLocks/>
            <a:stCxn id="5" idx="2"/>
            <a:endCxn id="7" idx="0"/>
          </p:cNvCxnSpPr>
          <p:nvPr/>
        </p:nvCxnSpPr>
        <p:spPr>
          <a:xfrm>
            <a:off x="10602126" y="2654966"/>
            <a:ext cx="38744" cy="1945281"/>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AFD98E4A-89CA-C26B-9966-75C4C2196082}"/>
              </a:ext>
            </a:extLst>
          </p:cNvPr>
          <p:cNvCxnSpPr>
            <a:cxnSpLocks/>
            <a:stCxn id="3" idx="2"/>
            <a:endCxn id="11" idx="0"/>
          </p:cNvCxnSpPr>
          <p:nvPr/>
        </p:nvCxnSpPr>
        <p:spPr>
          <a:xfrm>
            <a:off x="6712875" y="2950576"/>
            <a:ext cx="0" cy="1649671"/>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Connecteur droit 20">
            <a:extLst>
              <a:ext uri="{FF2B5EF4-FFF2-40B4-BE49-F238E27FC236}">
                <a16:creationId xmlns:a16="http://schemas.microsoft.com/office/drawing/2014/main" id="{3BD54C08-D438-043B-4281-DACCE2D445E5}"/>
              </a:ext>
            </a:extLst>
          </p:cNvPr>
          <p:cNvCxnSpPr>
            <a:cxnSpLocks/>
            <a:stCxn id="3" idx="1"/>
            <a:endCxn id="12" idx="3"/>
          </p:cNvCxnSpPr>
          <p:nvPr/>
        </p:nvCxnSpPr>
        <p:spPr>
          <a:xfrm flipH="1">
            <a:off x="4027246" y="2344638"/>
            <a:ext cx="1400349" cy="18075"/>
          </a:xfrm>
          <a:prstGeom prst="line">
            <a:avLst/>
          </a:prstGeom>
          <a:ln w="38100"/>
        </p:spPr>
        <p:style>
          <a:lnRef idx="1">
            <a:schemeClr val="dk1"/>
          </a:lnRef>
          <a:fillRef idx="0">
            <a:schemeClr val="dk1"/>
          </a:fillRef>
          <a:effectRef idx="0">
            <a:schemeClr val="dk1"/>
          </a:effectRef>
          <a:fontRef idx="minor">
            <a:schemeClr val="tx1"/>
          </a:fontRef>
        </p:style>
      </p:cxnSp>
      <p:pic>
        <p:nvPicPr>
          <p:cNvPr id="25" name="Image 24">
            <a:extLst>
              <a:ext uri="{FF2B5EF4-FFF2-40B4-BE49-F238E27FC236}">
                <a16:creationId xmlns:a16="http://schemas.microsoft.com/office/drawing/2014/main" id="{DE2681F6-6EDC-8334-CC16-5CE6E2FEC1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4312" y="3059600"/>
            <a:ext cx="419156" cy="373596"/>
          </a:xfrm>
          <a:prstGeom prst="rect">
            <a:avLst/>
          </a:prstGeom>
        </p:spPr>
      </p:pic>
      <p:pic>
        <p:nvPicPr>
          <p:cNvPr id="27" name="Image 26">
            <a:extLst>
              <a:ext uri="{FF2B5EF4-FFF2-40B4-BE49-F238E27FC236}">
                <a16:creationId xmlns:a16="http://schemas.microsoft.com/office/drawing/2014/main" id="{F8448B3D-135E-69A4-9A29-F9A901265E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7356" y="4220085"/>
            <a:ext cx="461615" cy="367408"/>
          </a:xfrm>
          <a:prstGeom prst="rect">
            <a:avLst/>
          </a:prstGeom>
        </p:spPr>
      </p:pic>
      <p:pic>
        <p:nvPicPr>
          <p:cNvPr id="29" name="Image 28">
            <a:extLst>
              <a:ext uri="{FF2B5EF4-FFF2-40B4-BE49-F238E27FC236}">
                <a16:creationId xmlns:a16="http://schemas.microsoft.com/office/drawing/2014/main" id="{D5B3D82C-C286-F447-79FF-403AA4AF6B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7820" y="1912629"/>
            <a:ext cx="419156" cy="373596"/>
          </a:xfrm>
          <a:prstGeom prst="rect">
            <a:avLst/>
          </a:prstGeom>
        </p:spPr>
      </p:pic>
      <p:pic>
        <p:nvPicPr>
          <p:cNvPr id="30" name="Image 29">
            <a:extLst>
              <a:ext uri="{FF2B5EF4-FFF2-40B4-BE49-F238E27FC236}">
                <a16:creationId xmlns:a16="http://schemas.microsoft.com/office/drawing/2014/main" id="{C7AAA7B6-2B32-2697-BA30-869AF5C478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6575" y="2619857"/>
            <a:ext cx="419156" cy="373596"/>
          </a:xfrm>
          <a:prstGeom prst="rect">
            <a:avLst/>
          </a:prstGeom>
        </p:spPr>
      </p:pic>
      <p:pic>
        <p:nvPicPr>
          <p:cNvPr id="32" name="Image 31">
            <a:extLst>
              <a:ext uri="{FF2B5EF4-FFF2-40B4-BE49-F238E27FC236}">
                <a16:creationId xmlns:a16="http://schemas.microsoft.com/office/drawing/2014/main" id="{21AF76E3-3EA9-00A3-231B-4F3171682D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0008" y="4385239"/>
            <a:ext cx="461615" cy="367408"/>
          </a:xfrm>
          <a:prstGeom prst="rect">
            <a:avLst/>
          </a:prstGeom>
        </p:spPr>
      </p:pic>
      <p:pic>
        <p:nvPicPr>
          <p:cNvPr id="33" name="Image 32">
            <a:extLst>
              <a:ext uri="{FF2B5EF4-FFF2-40B4-BE49-F238E27FC236}">
                <a16:creationId xmlns:a16="http://schemas.microsoft.com/office/drawing/2014/main" id="{DF618A8B-B245-F44D-813E-9AC739FBC2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27690" y="1907120"/>
            <a:ext cx="461615" cy="367408"/>
          </a:xfrm>
          <a:prstGeom prst="rect">
            <a:avLst/>
          </a:prstGeom>
        </p:spPr>
      </p:pic>
      <p:pic>
        <p:nvPicPr>
          <p:cNvPr id="34" name="Image 33">
            <a:extLst>
              <a:ext uri="{FF2B5EF4-FFF2-40B4-BE49-F238E27FC236}">
                <a16:creationId xmlns:a16="http://schemas.microsoft.com/office/drawing/2014/main" id="{666B6B1A-16C1-39EA-D5B4-F17FD1EB58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4523" y="1922718"/>
            <a:ext cx="461615" cy="367408"/>
          </a:xfrm>
          <a:prstGeom prst="rect">
            <a:avLst/>
          </a:prstGeom>
        </p:spPr>
      </p:pic>
      <p:pic>
        <p:nvPicPr>
          <p:cNvPr id="35" name="Image 34">
            <a:extLst>
              <a:ext uri="{FF2B5EF4-FFF2-40B4-BE49-F238E27FC236}">
                <a16:creationId xmlns:a16="http://schemas.microsoft.com/office/drawing/2014/main" id="{B9EE2C5C-C254-7EB9-2F30-73729E2B4C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8774" y="1915723"/>
            <a:ext cx="461615" cy="367408"/>
          </a:xfrm>
          <a:prstGeom prst="rect">
            <a:avLst/>
          </a:prstGeom>
        </p:spPr>
      </p:pic>
      <p:pic>
        <p:nvPicPr>
          <p:cNvPr id="36" name="Image 35">
            <a:extLst>
              <a:ext uri="{FF2B5EF4-FFF2-40B4-BE49-F238E27FC236}">
                <a16:creationId xmlns:a16="http://schemas.microsoft.com/office/drawing/2014/main" id="{960FB722-1F06-8C08-B13D-25197D1DB9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8711" y="2424824"/>
            <a:ext cx="419156" cy="373596"/>
          </a:xfrm>
          <a:prstGeom prst="rect">
            <a:avLst/>
          </a:prstGeom>
        </p:spPr>
      </p:pic>
      <p:pic>
        <p:nvPicPr>
          <p:cNvPr id="37" name="Image 36">
            <a:extLst>
              <a:ext uri="{FF2B5EF4-FFF2-40B4-BE49-F238E27FC236}">
                <a16:creationId xmlns:a16="http://schemas.microsoft.com/office/drawing/2014/main" id="{D0E818E1-414F-C7EB-2C78-0BBD332EA5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9001" y="2432572"/>
            <a:ext cx="419156" cy="373596"/>
          </a:xfrm>
          <a:prstGeom prst="rect">
            <a:avLst/>
          </a:prstGeom>
        </p:spPr>
      </p:pic>
      <p:cxnSp>
        <p:nvCxnSpPr>
          <p:cNvPr id="38" name="Connecteur droit 37">
            <a:extLst>
              <a:ext uri="{FF2B5EF4-FFF2-40B4-BE49-F238E27FC236}">
                <a16:creationId xmlns:a16="http://schemas.microsoft.com/office/drawing/2014/main" id="{2E5FC47A-CFBF-5082-EFB4-C3E44D1BD0B0}"/>
              </a:ext>
            </a:extLst>
          </p:cNvPr>
          <p:cNvCxnSpPr>
            <a:cxnSpLocks/>
          </p:cNvCxnSpPr>
          <p:nvPr/>
        </p:nvCxnSpPr>
        <p:spPr>
          <a:xfrm flipH="1">
            <a:off x="1549444" y="2398559"/>
            <a:ext cx="1138085" cy="19273"/>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77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42190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069697" y="1003900"/>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10" name="Espace réservé du numéro de diapositive 9">
            <a:extLst>
              <a:ext uri="{FF2B5EF4-FFF2-40B4-BE49-F238E27FC236}">
                <a16:creationId xmlns:a16="http://schemas.microsoft.com/office/drawing/2014/main" id="{9FEB12E4-D6BC-54EE-3C22-A26AD60856DF}"/>
              </a:ext>
            </a:extLst>
          </p:cNvPr>
          <p:cNvSpPr>
            <a:spLocks noGrp="1"/>
          </p:cNvSpPr>
          <p:nvPr>
            <p:ph type="sldNum" sz="quarter" idx="12"/>
          </p:nvPr>
        </p:nvSpPr>
        <p:spPr/>
        <p:txBody>
          <a:bodyPr/>
          <a:lstStyle/>
          <a:p>
            <a:fld id="{14385F30-F5BB-45A0-A756-346F67DA10C3}" type="slidenum">
              <a:rPr lang="en-US" smtClean="0"/>
              <a:t>14</a:t>
            </a:fld>
            <a:endParaRPr lang="en-US"/>
          </a:p>
        </p:txBody>
      </p:sp>
      <p:pic>
        <p:nvPicPr>
          <p:cNvPr id="4" name="Image 3">
            <a:extLst>
              <a:ext uri="{FF2B5EF4-FFF2-40B4-BE49-F238E27FC236}">
                <a16:creationId xmlns:a16="http://schemas.microsoft.com/office/drawing/2014/main" id="{E269F380-0A4B-A2CB-1BD2-7396C4E7B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617829"/>
            <a:ext cx="9273410" cy="4796100"/>
          </a:xfrm>
          <a:prstGeom prst="rect">
            <a:avLst/>
          </a:prstGeom>
        </p:spPr>
      </p:pic>
    </p:spTree>
    <p:extLst>
      <p:ext uri="{BB962C8B-B14F-4D97-AF65-F5344CB8AC3E}">
        <p14:creationId xmlns:p14="http://schemas.microsoft.com/office/powerpoint/2010/main" val="400654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42190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069697" y="1003900"/>
            <a:ext cx="5349606" cy="523220"/>
          </a:xfrm>
          <a:prstGeom prst="rect">
            <a:avLst/>
          </a:prstGeom>
          <a:noFill/>
        </p:spPr>
        <p:txBody>
          <a:bodyPr wrap="none" rtlCol="0">
            <a:spAutoFit/>
          </a:bodyPr>
          <a:lstStyle/>
          <a:p>
            <a:r>
              <a:rPr lang="fr-FR" sz="2800" b="1" dirty="0">
                <a:solidFill>
                  <a:srgbClr val="7030A0"/>
                </a:solidFill>
              </a:rPr>
              <a:t>4. Structure d’une BD relationnelle</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10" name="Espace réservé du numéro de diapositive 9">
            <a:extLst>
              <a:ext uri="{FF2B5EF4-FFF2-40B4-BE49-F238E27FC236}">
                <a16:creationId xmlns:a16="http://schemas.microsoft.com/office/drawing/2014/main" id="{9FEB12E4-D6BC-54EE-3C22-A26AD60856DF}"/>
              </a:ext>
            </a:extLst>
          </p:cNvPr>
          <p:cNvSpPr>
            <a:spLocks noGrp="1"/>
          </p:cNvSpPr>
          <p:nvPr>
            <p:ph type="sldNum" sz="quarter" idx="12"/>
          </p:nvPr>
        </p:nvSpPr>
        <p:spPr/>
        <p:txBody>
          <a:bodyPr/>
          <a:lstStyle/>
          <a:p>
            <a:fld id="{14385F30-F5BB-45A0-A756-346F67DA10C3}" type="slidenum">
              <a:rPr lang="en-US" smtClean="0"/>
              <a:t>15</a:t>
            </a:fld>
            <a:endParaRPr lang="en-US"/>
          </a:p>
        </p:txBody>
      </p:sp>
      <p:pic>
        <p:nvPicPr>
          <p:cNvPr id="3" name="Image 2">
            <a:extLst>
              <a:ext uri="{FF2B5EF4-FFF2-40B4-BE49-F238E27FC236}">
                <a16:creationId xmlns:a16="http://schemas.microsoft.com/office/drawing/2014/main" id="{E8A84921-4974-83E6-EAEA-4B4A68D13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291" y="1574931"/>
            <a:ext cx="9350328" cy="4739475"/>
          </a:xfrm>
          <a:prstGeom prst="rect">
            <a:avLst/>
          </a:prstGeom>
        </p:spPr>
      </p:pic>
    </p:spTree>
    <p:extLst>
      <p:ext uri="{BB962C8B-B14F-4D97-AF65-F5344CB8AC3E}">
        <p14:creationId xmlns:p14="http://schemas.microsoft.com/office/powerpoint/2010/main" val="383582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16</a:t>
            </a:fld>
            <a:endParaRPr lang="en-US"/>
          </a:p>
        </p:txBody>
      </p:sp>
      <p:sp>
        <p:nvSpPr>
          <p:cNvPr id="3" name="ZoneTexte 2">
            <a:extLst>
              <a:ext uri="{FF2B5EF4-FFF2-40B4-BE49-F238E27FC236}">
                <a16:creationId xmlns:a16="http://schemas.microsoft.com/office/drawing/2014/main" id="{F28F8AA2-2474-4529-AB00-0D4A17583C36}"/>
              </a:ext>
            </a:extLst>
          </p:cNvPr>
          <p:cNvSpPr txBox="1"/>
          <p:nvPr/>
        </p:nvSpPr>
        <p:spPr>
          <a:xfrm>
            <a:off x="1219382" y="2574104"/>
            <a:ext cx="10846944" cy="1015663"/>
          </a:xfrm>
          <a:prstGeom prst="rect">
            <a:avLst/>
          </a:prstGeom>
          <a:noFill/>
        </p:spPr>
        <p:txBody>
          <a:bodyPr wrap="square" rtlCol="0">
            <a:spAutoFit/>
          </a:bodyPr>
          <a:lstStyle/>
          <a:p>
            <a:r>
              <a:rPr lang="fr-MA" sz="2000" b="1" i="0" dirty="0">
                <a:solidFill>
                  <a:srgbClr val="FF0000"/>
                </a:solidFill>
                <a:effectLst/>
                <a:latin typeface="ff5"/>
              </a:rPr>
              <a:t>ACCESS</a:t>
            </a:r>
            <a:r>
              <a:rPr lang="fr-MA" sz="2000" b="0" i="0" dirty="0">
                <a:solidFill>
                  <a:srgbClr val="000000"/>
                </a:solidFill>
                <a:effectLst/>
                <a:latin typeface="ff5"/>
              </a:rPr>
              <a:t> est un Système de Gestion de Bases de Données </a:t>
            </a:r>
            <a:r>
              <a:rPr lang="fr-MA" sz="2000" b="1" i="0" dirty="0">
                <a:solidFill>
                  <a:srgbClr val="000000"/>
                </a:solidFill>
                <a:effectLst/>
                <a:latin typeface="ff5"/>
              </a:rPr>
              <a:t>Relationnelles</a:t>
            </a:r>
            <a:r>
              <a:rPr lang="fr-MA" sz="2000" b="0" i="0" dirty="0">
                <a:solidFill>
                  <a:srgbClr val="000000"/>
                </a:solidFill>
                <a:effectLst/>
                <a:latin typeface="ff5"/>
              </a:rPr>
              <a:t>. La particularité des Bases de Données Relationnelles est de pouvoir mettre en relation des fichiers (appelés ici Tables) différents en établissant des liens entre eux.</a:t>
            </a:r>
            <a:endParaRPr lang="fr-FR" sz="2000" dirty="0"/>
          </a:p>
        </p:txBody>
      </p:sp>
    </p:spTree>
    <p:extLst>
      <p:ext uri="{BB962C8B-B14F-4D97-AF65-F5344CB8AC3E}">
        <p14:creationId xmlns:p14="http://schemas.microsoft.com/office/powerpoint/2010/main" val="333492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17</a:t>
            </a:fld>
            <a:endParaRPr lang="en-US"/>
          </a:p>
        </p:txBody>
      </p:sp>
      <p:sp>
        <p:nvSpPr>
          <p:cNvPr id="4" name="ZoneTexte 3">
            <a:extLst>
              <a:ext uri="{FF2B5EF4-FFF2-40B4-BE49-F238E27FC236}">
                <a16:creationId xmlns:a16="http://schemas.microsoft.com/office/drawing/2014/main" id="{AC506EB8-6684-E15D-8714-B98639A1D785}"/>
              </a:ext>
            </a:extLst>
          </p:cNvPr>
          <p:cNvSpPr txBox="1"/>
          <p:nvPr/>
        </p:nvSpPr>
        <p:spPr>
          <a:xfrm>
            <a:off x="4069697" y="1003900"/>
            <a:ext cx="2025683" cy="523220"/>
          </a:xfrm>
          <a:prstGeom prst="rect">
            <a:avLst/>
          </a:prstGeom>
          <a:noFill/>
        </p:spPr>
        <p:txBody>
          <a:bodyPr wrap="none" rtlCol="0">
            <a:spAutoFit/>
          </a:bodyPr>
          <a:lstStyle/>
          <a:p>
            <a:r>
              <a:rPr lang="fr-FR" sz="2800" b="1" dirty="0">
                <a:solidFill>
                  <a:srgbClr val="7030A0"/>
                </a:solidFill>
              </a:rPr>
              <a:t>1. Les objets</a:t>
            </a:r>
          </a:p>
        </p:txBody>
      </p:sp>
      <p:sp>
        <p:nvSpPr>
          <p:cNvPr id="5" name="ZoneTexte 4">
            <a:extLst>
              <a:ext uri="{FF2B5EF4-FFF2-40B4-BE49-F238E27FC236}">
                <a16:creationId xmlns:a16="http://schemas.microsoft.com/office/drawing/2014/main" id="{D1E0C3FB-DA46-BEAF-E1A3-1F8DE878CC9A}"/>
              </a:ext>
            </a:extLst>
          </p:cNvPr>
          <p:cNvSpPr txBox="1"/>
          <p:nvPr/>
        </p:nvSpPr>
        <p:spPr>
          <a:xfrm>
            <a:off x="724847" y="1638330"/>
            <a:ext cx="10654788" cy="830997"/>
          </a:xfrm>
          <a:prstGeom prst="rect">
            <a:avLst/>
          </a:prstGeom>
          <a:noFill/>
        </p:spPr>
        <p:txBody>
          <a:bodyPr wrap="square" rtlCol="0">
            <a:spAutoFit/>
          </a:bodyPr>
          <a:lstStyle/>
          <a:p>
            <a:r>
              <a:rPr lang="fr-MA" sz="2400" dirty="0"/>
              <a:t>Une Base de Donnée est composée de différents types d'objets ayant chacun une fonction propre :</a:t>
            </a:r>
            <a:endParaRPr lang="fr-FR" sz="2400" dirty="0"/>
          </a:p>
        </p:txBody>
      </p:sp>
      <p:sp>
        <p:nvSpPr>
          <p:cNvPr id="7" name="ZoneTexte 6">
            <a:extLst>
              <a:ext uri="{FF2B5EF4-FFF2-40B4-BE49-F238E27FC236}">
                <a16:creationId xmlns:a16="http://schemas.microsoft.com/office/drawing/2014/main" id="{BD902B04-741A-2224-AF6D-802903172CA4}"/>
              </a:ext>
            </a:extLst>
          </p:cNvPr>
          <p:cNvSpPr txBox="1"/>
          <p:nvPr/>
        </p:nvSpPr>
        <p:spPr>
          <a:xfrm>
            <a:off x="4069697" y="2318926"/>
            <a:ext cx="1517467"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tables</a:t>
            </a:r>
          </a:p>
        </p:txBody>
      </p:sp>
      <p:sp>
        <p:nvSpPr>
          <p:cNvPr id="8" name="ZoneTexte 7">
            <a:extLst>
              <a:ext uri="{FF2B5EF4-FFF2-40B4-BE49-F238E27FC236}">
                <a16:creationId xmlns:a16="http://schemas.microsoft.com/office/drawing/2014/main" id="{98A4E1BF-9DF1-1555-8A4A-4CE796B36EF8}"/>
              </a:ext>
            </a:extLst>
          </p:cNvPr>
          <p:cNvSpPr txBox="1"/>
          <p:nvPr/>
        </p:nvSpPr>
        <p:spPr>
          <a:xfrm>
            <a:off x="984941" y="2796634"/>
            <a:ext cx="10134599" cy="830997"/>
          </a:xfrm>
          <a:prstGeom prst="rect">
            <a:avLst/>
          </a:prstGeom>
          <a:noFill/>
        </p:spPr>
        <p:txBody>
          <a:bodyPr wrap="square" rtlCol="0">
            <a:spAutoFit/>
          </a:bodyPr>
          <a:lstStyle/>
          <a:p>
            <a:r>
              <a:rPr lang="fr-MA" sz="2400" dirty="0"/>
              <a:t>Une Table comporte des données relatives à une catégorie d'informations. Elle est composée de champs (colonnes) et d'enregistrements (lignes)</a:t>
            </a:r>
            <a:endParaRPr lang="fr-FR" sz="2400" dirty="0"/>
          </a:p>
        </p:txBody>
      </p:sp>
      <p:sp>
        <p:nvSpPr>
          <p:cNvPr id="9" name="ZoneTexte 8">
            <a:extLst>
              <a:ext uri="{FF2B5EF4-FFF2-40B4-BE49-F238E27FC236}">
                <a16:creationId xmlns:a16="http://schemas.microsoft.com/office/drawing/2014/main" id="{09F137FA-EF8D-0669-F43E-DB1DA953199D}"/>
              </a:ext>
            </a:extLst>
          </p:cNvPr>
          <p:cNvSpPr txBox="1"/>
          <p:nvPr/>
        </p:nvSpPr>
        <p:spPr>
          <a:xfrm>
            <a:off x="4110227" y="3830020"/>
            <a:ext cx="1863972"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Requêtes</a:t>
            </a:r>
          </a:p>
        </p:txBody>
      </p:sp>
      <p:sp>
        <p:nvSpPr>
          <p:cNvPr id="11" name="ZoneTexte 10">
            <a:extLst>
              <a:ext uri="{FF2B5EF4-FFF2-40B4-BE49-F238E27FC236}">
                <a16:creationId xmlns:a16="http://schemas.microsoft.com/office/drawing/2014/main" id="{21A273A1-CB80-B4B1-110E-876F3B31367A}"/>
              </a:ext>
            </a:extLst>
          </p:cNvPr>
          <p:cNvSpPr txBox="1"/>
          <p:nvPr/>
        </p:nvSpPr>
        <p:spPr>
          <a:xfrm>
            <a:off x="984941" y="4354560"/>
            <a:ext cx="10322001" cy="1200329"/>
          </a:xfrm>
          <a:prstGeom prst="rect">
            <a:avLst/>
          </a:prstGeom>
          <a:noFill/>
        </p:spPr>
        <p:txBody>
          <a:bodyPr wrap="square" rtlCol="0">
            <a:spAutoFit/>
          </a:bodyPr>
          <a:lstStyle/>
          <a:p>
            <a:r>
              <a:rPr lang="fr-MA" sz="2400" dirty="0"/>
              <a:t>Une Requête peut être considérée comme une interrogation posée à la Base de Données. Le résultat de la requête se présente comme une table, en lignes et en colonnes, composée des seuls enregistrements répondant à la question posée. </a:t>
            </a:r>
            <a:endParaRPr lang="fr-FR" sz="2200" dirty="0"/>
          </a:p>
        </p:txBody>
      </p:sp>
    </p:spTree>
    <p:extLst>
      <p:ext uri="{BB962C8B-B14F-4D97-AF65-F5344CB8AC3E}">
        <p14:creationId xmlns:p14="http://schemas.microsoft.com/office/powerpoint/2010/main" val="34803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18</a:t>
            </a:fld>
            <a:endParaRPr lang="en-US"/>
          </a:p>
        </p:txBody>
      </p:sp>
      <p:sp>
        <p:nvSpPr>
          <p:cNvPr id="4" name="ZoneTexte 3">
            <a:extLst>
              <a:ext uri="{FF2B5EF4-FFF2-40B4-BE49-F238E27FC236}">
                <a16:creationId xmlns:a16="http://schemas.microsoft.com/office/drawing/2014/main" id="{AC506EB8-6684-E15D-8714-B98639A1D785}"/>
              </a:ext>
            </a:extLst>
          </p:cNvPr>
          <p:cNvSpPr txBox="1"/>
          <p:nvPr/>
        </p:nvSpPr>
        <p:spPr>
          <a:xfrm>
            <a:off x="4069697" y="1003900"/>
            <a:ext cx="2025683" cy="523220"/>
          </a:xfrm>
          <a:prstGeom prst="rect">
            <a:avLst/>
          </a:prstGeom>
          <a:noFill/>
        </p:spPr>
        <p:txBody>
          <a:bodyPr wrap="none" rtlCol="0">
            <a:spAutoFit/>
          </a:bodyPr>
          <a:lstStyle/>
          <a:p>
            <a:r>
              <a:rPr lang="fr-FR" sz="2800" b="1" dirty="0">
                <a:solidFill>
                  <a:srgbClr val="7030A0"/>
                </a:solidFill>
              </a:rPr>
              <a:t>1. Les objets</a:t>
            </a:r>
          </a:p>
        </p:txBody>
      </p:sp>
      <p:sp>
        <p:nvSpPr>
          <p:cNvPr id="7" name="ZoneTexte 6">
            <a:extLst>
              <a:ext uri="{FF2B5EF4-FFF2-40B4-BE49-F238E27FC236}">
                <a16:creationId xmlns:a16="http://schemas.microsoft.com/office/drawing/2014/main" id="{BD902B04-741A-2224-AF6D-802903172CA4}"/>
              </a:ext>
            </a:extLst>
          </p:cNvPr>
          <p:cNvSpPr txBox="1"/>
          <p:nvPr/>
        </p:nvSpPr>
        <p:spPr>
          <a:xfrm>
            <a:off x="4110227" y="1630499"/>
            <a:ext cx="2098267"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formulaires</a:t>
            </a:r>
          </a:p>
        </p:txBody>
      </p:sp>
      <p:sp>
        <p:nvSpPr>
          <p:cNvPr id="8" name="ZoneTexte 7">
            <a:extLst>
              <a:ext uri="{FF2B5EF4-FFF2-40B4-BE49-F238E27FC236}">
                <a16:creationId xmlns:a16="http://schemas.microsoft.com/office/drawing/2014/main" id="{98A4E1BF-9DF1-1555-8A4A-4CE796B36EF8}"/>
              </a:ext>
            </a:extLst>
          </p:cNvPr>
          <p:cNvSpPr txBox="1"/>
          <p:nvPr/>
        </p:nvSpPr>
        <p:spPr>
          <a:xfrm>
            <a:off x="917499" y="1993098"/>
            <a:ext cx="10885810" cy="1938992"/>
          </a:xfrm>
          <a:prstGeom prst="rect">
            <a:avLst/>
          </a:prstGeom>
          <a:noFill/>
        </p:spPr>
        <p:txBody>
          <a:bodyPr wrap="square" rtlCol="0">
            <a:spAutoFit/>
          </a:bodyPr>
          <a:lstStyle/>
          <a:p>
            <a:r>
              <a:rPr lang="fr-MA" sz="2400" dirty="0"/>
              <a:t>Un Formulaire est un format d'écran destiné à rendre plus agréable la consultation, la saisie ou la modification des données d'une table. Il facilite également le contrôle des informations saisies par l'utilisateur. Un Formulaire peut également être basé sur une requête. On pourra également insérer des sous-formulaires, basés sur d'autres sources, dans un formulaire principal. </a:t>
            </a:r>
            <a:endParaRPr lang="fr-FR" sz="2400" dirty="0"/>
          </a:p>
        </p:txBody>
      </p:sp>
      <p:sp>
        <p:nvSpPr>
          <p:cNvPr id="9" name="ZoneTexte 8">
            <a:extLst>
              <a:ext uri="{FF2B5EF4-FFF2-40B4-BE49-F238E27FC236}">
                <a16:creationId xmlns:a16="http://schemas.microsoft.com/office/drawing/2014/main" id="{09F137FA-EF8D-0669-F43E-DB1DA953199D}"/>
              </a:ext>
            </a:extLst>
          </p:cNvPr>
          <p:cNvSpPr txBox="1"/>
          <p:nvPr/>
        </p:nvSpPr>
        <p:spPr>
          <a:xfrm>
            <a:off x="4110227" y="4045480"/>
            <a:ext cx="1401153"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états</a:t>
            </a:r>
          </a:p>
        </p:txBody>
      </p:sp>
      <p:sp>
        <p:nvSpPr>
          <p:cNvPr id="11" name="ZoneTexte 10">
            <a:extLst>
              <a:ext uri="{FF2B5EF4-FFF2-40B4-BE49-F238E27FC236}">
                <a16:creationId xmlns:a16="http://schemas.microsoft.com/office/drawing/2014/main" id="{21A273A1-CB80-B4B1-110E-876F3B31367A}"/>
              </a:ext>
            </a:extLst>
          </p:cNvPr>
          <p:cNvSpPr txBox="1"/>
          <p:nvPr/>
        </p:nvSpPr>
        <p:spPr>
          <a:xfrm>
            <a:off x="971090" y="4578300"/>
            <a:ext cx="10322001" cy="830997"/>
          </a:xfrm>
          <a:prstGeom prst="rect">
            <a:avLst/>
          </a:prstGeom>
          <a:noFill/>
        </p:spPr>
        <p:txBody>
          <a:bodyPr wrap="square" rtlCol="0">
            <a:spAutoFit/>
          </a:bodyPr>
          <a:lstStyle/>
          <a:p>
            <a:r>
              <a:rPr lang="fr-MA" sz="2400" dirty="0"/>
              <a:t>Un Etat est utilisé pour définir le format selon lequel les données de la requête seront imprimées. Un Etat peut également être basé sur une table. </a:t>
            </a:r>
            <a:endParaRPr lang="fr-FR" sz="2200" dirty="0"/>
          </a:p>
        </p:txBody>
      </p:sp>
    </p:spTree>
    <p:extLst>
      <p:ext uri="{BB962C8B-B14F-4D97-AF65-F5344CB8AC3E}">
        <p14:creationId xmlns:p14="http://schemas.microsoft.com/office/powerpoint/2010/main" val="278015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19</a:t>
            </a:fld>
            <a:endParaRPr lang="en-US"/>
          </a:p>
        </p:txBody>
      </p:sp>
      <p:sp>
        <p:nvSpPr>
          <p:cNvPr id="4" name="ZoneTexte 3">
            <a:extLst>
              <a:ext uri="{FF2B5EF4-FFF2-40B4-BE49-F238E27FC236}">
                <a16:creationId xmlns:a16="http://schemas.microsoft.com/office/drawing/2014/main" id="{AC506EB8-6684-E15D-8714-B98639A1D785}"/>
              </a:ext>
            </a:extLst>
          </p:cNvPr>
          <p:cNvSpPr txBox="1"/>
          <p:nvPr/>
        </p:nvSpPr>
        <p:spPr>
          <a:xfrm>
            <a:off x="4069697" y="1003900"/>
            <a:ext cx="2025683" cy="523220"/>
          </a:xfrm>
          <a:prstGeom prst="rect">
            <a:avLst/>
          </a:prstGeom>
          <a:noFill/>
        </p:spPr>
        <p:txBody>
          <a:bodyPr wrap="none" rtlCol="0">
            <a:spAutoFit/>
          </a:bodyPr>
          <a:lstStyle/>
          <a:p>
            <a:r>
              <a:rPr lang="fr-FR" sz="2800" b="1" dirty="0">
                <a:solidFill>
                  <a:srgbClr val="7030A0"/>
                </a:solidFill>
              </a:rPr>
              <a:t>1. Les objets</a:t>
            </a:r>
          </a:p>
        </p:txBody>
      </p:sp>
      <p:sp>
        <p:nvSpPr>
          <p:cNvPr id="7" name="ZoneTexte 6">
            <a:extLst>
              <a:ext uri="{FF2B5EF4-FFF2-40B4-BE49-F238E27FC236}">
                <a16:creationId xmlns:a16="http://schemas.microsoft.com/office/drawing/2014/main" id="{BD902B04-741A-2224-AF6D-802903172CA4}"/>
              </a:ext>
            </a:extLst>
          </p:cNvPr>
          <p:cNvSpPr txBox="1"/>
          <p:nvPr/>
        </p:nvSpPr>
        <p:spPr>
          <a:xfrm>
            <a:off x="4110227" y="1630499"/>
            <a:ext cx="1488356"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pages</a:t>
            </a:r>
          </a:p>
        </p:txBody>
      </p:sp>
      <p:sp>
        <p:nvSpPr>
          <p:cNvPr id="8" name="ZoneTexte 7">
            <a:extLst>
              <a:ext uri="{FF2B5EF4-FFF2-40B4-BE49-F238E27FC236}">
                <a16:creationId xmlns:a16="http://schemas.microsoft.com/office/drawing/2014/main" id="{98A4E1BF-9DF1-1555-8A4A-4CE796B36EF8}"/>
              </a:ext>
            </a:extLst>
          </p:cNvPr>
          <p:cNvSpPr txBox="1"/>
          <p:nvPr/>
        </p:nvSpPr>
        <p:spPr>
          <a:xfrm>
            <a:off x="917499" y="1993098"/>
            <a:ext cx="10885810" cy="1200329"/>
          </a:xfrm>
          <a:prstGeom prst="rect">
            <a:avLst/>
          </a:prstGeom>
          <a:noFill/>
        </p:spPr>
        <p:txBody>
          <a:bodyPr wrap="square" rtlCol="0">
            <a:spAutoFit/>
          </a:bodyPr>
          <a:lstStyle/>
          <a:p>
            <a:r>
              <a:rPr lang="fr-MA" sz="2400" dirty="0"/>
              <a:t>Un objet Page permet la création de pages Web accessibles par Internet ou sous un Intranet. Comme les Formulaires, les Pages sont des formats d'écran autour des données provenant d'une table ou d'une requête. </a:t>
            </a:r>
            <a:endParaRPr lang="fr-FR" sz="2400" dirty="0"/>
          </a:p>
        </p:txBody>
      </p:sp>
      <p:sp>
        <p:nvSpPr>
          <p:cNvPr id="9" name="ZoneTexte 8">
            <a:extLst>
              <a:ext uri="{FF2B5EF4-FFF2-40B4-BE49-F238E27FC236}">
                <a16:creationId xmlns:a16="http://schemas.microsoft.com/office/drawing/2014/main" id="{09F137FA-EF8D-0669-F43E-DB1DA953199D}"/>
              </a:ext>
            </a:extLst>
          </p:cNvPr>
          <p:cNvSpPr txBox="1"/>
          <p:nvPr/>
        </p:nvSpPr>
        <p:spPr>
          <a:xfrm>
            <a:off x="4110227" y="3306215"/>
            <a:ext cx="1643463"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macros</a:t>
            </a:r>
          </a:p>
        </p:txBody>
      </p:sp>
      <p:sp>
        <p:nvSpPr>
          <p:cNvPr id="11" name="ZoneTexte 10">
            <a:extLst>
              <a:ext uri="{FF2B5EF4-FFF2-40B4-BE49-F238E27FC236}">
                <a16:creationId xmlns:a16="http://schemas.microsoft.com/office/drawing/2014/main" id="{21A273A1-CB80-B4B1-110E-876F3B31367A}"/>
              </a:ext>
            </a:extLst>
          </p:cNvPr>
          <p:cNvSpPr txBox="1"/>
          <p:nvPr/>
        </p:nvSpPr>
        <p:spPr>
          <a:xfrm>
            <a:off x="917499" y="3785619"/>
            <a:ext cx="10322001" cy="830997"/>
          </a:xfrm>
          <a:prstGeom prst="rect">
            <a:avLst/>
          </a:prstGeom>
          <a:noFill/>
        </p:spPr>
        <p:txBody>
          <a:bodyPr wrap="square" rtlCol="0">
            <a:spAutoFit/>
          </a:bodyPr>
          <a:lstStyle/>
          <a:p>
            <a:r>
              <a:rPr lang="fr-MA" sz="2400" dirty="0"/>
              <a:t>Une Macro est une suite d'instructions permettant d'automatiser l'exécution d'une suite d'actions répétitives.</a:t>
            </a:r>
            <a:endParaRPr lang="fr-FR" sz="2200" dirty="0"/>
          </a:p>
        </p:txBody>
      </p:sp>
      <p:sp>
        <p:nvSpPr>
          <p:cNvPr id="3" name="ZoneTexte 2">
            <a:extLst>
              <a:ext uri="{FF2B5EF4-FFF2-40B4-BE49-F238E27FC236}">
                <a16:creationId xmlns:a16="http://schemas.microsoft.com/office/drawing/2014/main" id="{B0FB3555-49F7-FCFC-81D5-46E22E526171}"/>
              </a:ext>
            </a:extLst>
          </p:cNvPr>
          <p:cNvSpPr txBox="1"/>
          <p:nvPr/>
        </p:nvSpPr>
        <p:spPr>
          <a:xfrm>
            <a:off x="4110227" y="4678045"/>
            <a:ext cx="1805302" cy="400110"/>
          </a:xfrm>
          <a:prstGeom prst="rect">
            <a:avLst/>
          </a:prstGeom>
          <a:noFill/>
        </p:spPr>
        <p:txBody>
          <a:bodyPr wrap="none" rtlCol="0">
            <a:spAutoFit/>
          </a:bodyPr>
          <a:lstStyle/>
          <a:p>
            <a:pPr marL="285750" indent="-285750">
              <a:buFont typeface="Wingdings" pitchFamily="2" charset="2"/>
              <a:buChar char="Ø"/>
            </a:pPr>
            <a:r>
              <a:rPr lang="fr-FR" sz="2000" b="1" dirty="0">
                <a:solidFill>
                  <a:srgbClr val="FF0000"/>
                </a:solidFill>
              </a:rPr>
              <a:t>Les Modules</a:t>
            </a:r>
          </a:p>
        </p:txBody>
      </p:sp>
      <p:sp>
        <p:nvSpPr>
          <p:cNvPr id="5" name="ZoneTexte 4">
            <a:extLst>
              <a:ext uri="{FF2B5EF4-FFF2-40B4-BE49-F238E27FC236}">
                <a16:creationId xmlns:a16="http://schemas.microsoft.com/office/drawing/2014/main" id="{906CD467-95A7-053E-F1EE-5859725EC95F}"/>
              </a:ext>
            </a:extLst>
          </p:cNvPr>
          <p:cNvSpPr txBox="1"/>
          <p:nvPr/>
        </p:nvSpPr>
        <p:spPr>
          <a:xfrm>
            <a:off x="917499" y="5157449"/>
            <a:ext cx="10322001" cy="830997"/>
          </a:xfrm>
          <a:prstGeom prst="rect">
            <a:avLst/>
          </a:prstGeom>
          <a:noFill/>
        </p:spPr>
        <p:txBody>
          <a:bodyPr wrap="square" rtlCol="0">
            <a:spAutoFit/>
          </a:bodyPr>
          <a:lstStyle/>
          <a:p>
            <a:r>
              <a:rPr lang="fr-MA" sz="2400" dirty="0"/>
              <a:t>Un Module est un programme rédigé dans le langage Visual Basic. On utilisera un Module pour solutionner un problème trop complexe pour les macros. </a:t>
            </a:r>
            <a:endParaRPr lang="fr-FR" sz="2200" dirty="0"/>
          </a:p>
        </p:txBody>
      </p:sp>
    </p:spTree>
    <p:extLst>
      <p:ext uri="{BB962C8B-B14F-4D97-AF65-F5344CB8AC3E}">
        <p14:creationId xmlns:p14="http://schemas.microsoft.com/office/powerpoint/2010/main" val="58891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1" name="Espace réservé du contenu 2"/>
          <p:cNvSpPr txBox="1">
            <a:spLocks/>
          </p:cNvSpPr>
          <p:nvPr/>
        </p:nvSpPr>
        <p:spPr>
          <a:xfrm>
            <a:off x="2033516" y="2241077"/>
            <a:ext cx="9403308" cy="37776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b="1" dirty="0"/>
              <a:t>Objectif : créer une base de données de A à Z sur Access y compris les requêtes </a:t>
            </a:r>
            <a:endParaRPr lang="fr-FR" dirty="0"/>
          </a:p>
          <a:p>
            <a:pPr algn="l"/>
            <a:endParaRPr lang="fr-FR" dirty="0"/>
          </a:p>
          <a:p>
            <a:pPr algn="l"/>
            <a:r>
              <a:rPr lang="fr-FR" b="1" dirty="0"/>
              <a:t>Répartition du volume horaire : 5 séances( CM + TD + TP )</a:t>
            </a:r>
            <a:endParaRPr lang="fr-FR" dirty="0"/>
          </a:p>
          <a:p>
            <a:pPr algn="l"/>
            <a:r>
              <a:rPr lang="fr-FR" dirty="0"/>
              <a:t>  ……………………………………………………………………………………………</a:t>
            </a:r>
          </a:p>
          <a:p>
            <a:pPr algn="l"/>
            <a:endParaRPr lang="fr-FR" dirty="0"/>
          </a:p>
          <a:p>
            <a:pPr algn="l"/>
            <a:r>
              <a:rPr lang="fr-FR" b="1" dirty="0"/>
              <a:t>Mode d’évaluation :</a:t>
            </a:r>
            <a:r>
              <a:rPr lang="fr-FR" dirty="0"/>
              <a:t> </a:t>
            </a:r>
            <a:r>
              <a:rPr lang="fr-FR" b="1" dirty="0"/>
              <a:t>TP + Examen surveillé + participation</a:t>
            </a:r>
            <a:endParaRPr lang="fr-FR" sz="1800" b="1" dirty="0"/>
          </a:p>
        </p:txBody>
      </p:sp>
      <p:sp>
        <p:nvSpPr>
          <p:cNvPr id="25" name="Espace réservé du contenu 2"/>
          <p:cNvSpPr txBox="1">
            <a:spLocks/>
          </p:cNvSpPr>
          <p:nvPr/>
        </p:nvSpPr>
        <p:spPr>
          <a:xfrm>
            <a:off x="3125337" y="343110"/>
            <a:ext cx="7219666" cy="6122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b="1" dirty="0">
                <a:solidFill>
                  <a:srgbClr val="002060"/>
                </a:solidFill>
              </a:rPr>
              <a:t>OBJECTIF DU COURS</a:t>
            </a:r>
          </a:p>
          <a:p>
            <a:pPr algn="l"/>
            <a:endParaRPr lang="fr-FR" sz="4000" b="1" dirty="0"/>
          </a:p>
        </p:txBody>
      </p:sp>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1379635" y="-12301"/>
            <a:ext cx="828494" cy="2145902"/>
            <a:chOff x="10899278" y="-12302"/>
            <a:chExt cx="1308851" cy="3390085"/>
          </a:xfrm>
        </p:grpSpPr>
        <p:sp>
          <p:nvSpPr>
            <p:cNvPr id="29"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Connecteur droit 3">
            <a:extLst>
              <a:ext uri="{FF2B5EF4-FFF2-40B4-BE49-F238E27FC236}">
                <a16:creationId xmlns:a16="http://schemas.microsoft.com/office/drawing/2014/main" id="{965CBD14-7110-CEAD-ACC1-FCC1BA504FE4}"/>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5" name="ZoneTexte 4">
            <a:extLst>
              <a:ext uri="{FF2B5EF4-FFF2-40B4-BE49-F238E27FC236}">
                <a16:creationId xmlns:a16="http://schemas.microsoft.com/office/drawing/2014/main" id="{B215750A-4983-415C-5D6B-F08C15B071DE}"/>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Espace réservé du numéro de diapositive 2">
            <a:extLst>
              <a:ext uri="{FF2B5EF4-FFF2-40B4-BE49-F238E27FC236}">
                <a16:creationId xmlns:a16="http://schemas.microsoft.com/office/drawing/2014/main" id="{869EC89D-1EBD-8024-9B4C-7B6D18417234}"/>
              </a:ext>
            </a:extLst>
          </p:cNvPr>
          <p:cNvSpPr>
            <a:spLocks noGrp="1"/>
          </p:cNvSpPr>
          <p:nvPr>
            <p:ph type="sldNum" sz="quarter" idx="12"/>
          </p:nvPr>
        </p:nvSpPr>
        <p:spPr/>
        <p:txBody>
          <a:bodyPr/>
          <a:lstStyle/>
          <a:p>
            <a:fld id="{14385F30-F5BB-45A0-A756-346F67DA10C3}" type="slidenum">
              <a:rPr lang="en-US" smtClean="0"/>
              <a:t>2</a:t>
            </a:fld>
            <a:endParaRPr lang="en-US"/>
          </a:p>
        </p:txBody>
      </p:sp>
    </p:spTree>
    <p:extLst>
      <p:ext uri="{BB962C8B-B14F-4D97-AF65-F5344CB8AC3E}">
        <p14:creationId xmlns:p14="http://schemas.microsoft.com/office/powerpoint/2010/main" val="3574690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20</a:t>
            </a:fld>
            <a:endParaRPr lang="en-US"/>
          </a:p>
        </p:txBody>
      </p:sp>
      <p:pic>
        <p:nvPicPr>
          <p:cNvPr id="4" name="Image 3">
            <a:extLst>
              <a:ext uri="{FF2B5EF4-FFF2-40B4-BE49-F238E27FC236}">
                <a16:creationId xmlns:a16="http://schemas.microsoft.com/office/drawing/2014/main" id="{863E58D2-889E-7EBC-C707-D28F3844B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104" y="1431322"/>
            <a:ext cx="6561390" cy="4464981"/>
          </a:xfrm>
          <a:prstGeom prst="rect">
            <a:avLst/>
          </a:prstGeom>
        </p:spPr>
      </p:pic>
    </p:spTree>
    <p:extLst>
      <p:ext uri="{BB962C8B-B14F-4D97-AF65-F5344CB8AC3E}">
        <p14:creationId xmlns:p14="http://schemas.microsoft.com/office/powerpoint/2010/main" val="1012304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 name="object 3">
            <a:extLst>
              <a:ext uri="{FF2B5EF4-FFF2-40B4-BE49-F238E27FC236}">
                <a16:creationId xmlns:a16="http://schemas.microsoft.com/office/drawing/2014/main" id="{1D073C4B-E60C-7F20-8C19-F5CF815F1184}"/>
              </a:ext>
            </a:extLst>
          </p:cNvPr>
          <p:cNvSpPr txBox="1"/>
          <p:nvPr/>
        </p:nvSpPr>
        <p:spPr>
          <a:xfrm>
            <a:off x="2241791" y="1475583"/>
            <a:ext cx="7486015" cy="4177665"/>
          </a:xfrm>
          <a:prstGeom prst="rect">
            <a:avLst/>
          </a:prstGeom>
        </p:spPr>
        <p:txBody>
          <a:bodyPr vert="horz" wrap="square" lIns="0" tIns="12065" rIns="0" bIns="0" rtlCol="0">
            <a:spAutoFit/>
          </a:bodyPr>
          <a:lstStyle/>
          <a:p>
            <a:pPr marL="621665" indent="-609600">
              <a:lnSpc>
                <a:spcPct val="100000"/>
              </a:lnSpc>
              <a:spcBef>
                <a:spcPts val="95"/>
              </a:spcBef>
              <a:buClr>
                <a:srgbClr val="4F81BC"/>
              </a:buClr>
              <a:buSzPct val="83928"/>
              <a:buAutoNum type="arabicPeriod"/>
              <a:tabLst>
                <a:tab pos="621665" algn="l"/>
                <a:tab pos="622300" algn="l"/>
              </a:tabLst>
            </a:pPr>
            <a:r>
              <a:rPr sz="2800" dirty="0">
                <a:latin typeface="Calibri"/>
                <a:cs typeface="Calibri"/>
              </a:rPr>
              <a:t>Lancer</a:t>
            </a:r>
            <a:r>
              <a:rPr sz="2800" spc="-90" dirty="0">
                <a:latin typeface="Calibri"/>
                <a:cs typeface="Calibri"/>
              </a:rPr>
              <a:t> </a:t>
            </a:r>
            <a:r>
              <a:rPr sz="2800" spc="-10" dirty="0">
                <a:latin typeface="Calibri"/>
                <a:cs typeface="Calibri"/>
              </a:rPr>
              <a:t>Access.</a:t>
            </a:r>
            <a:endParaRPr sz="2800" dirty="0">
              <a:latin typeface="Calibri"/>
              <a:cs typeface="Calibri"/>
            </a:endParaRPr>
          </a:p>
          <a:p>
            <a:pPr>
              <a:lnSpc>
                <a:spcPct val="100000"/>
              </a:lnSpc>
              <a:spcBef>
                <a:spcPts val="5"/>
              </a:spcBef>
              <a:buClr>
                <a:srgbClr val="4F81BC"/>
              </a:buClr>
              <a:buFont typeface="Calibri"/>
              <a:buAutoNum type="arabicPeriod"/>
            </a:pPr>
            <a:endParaRPr sz="2250" dirty="0">
              <a:latin typeface="Calibri"/>
              <a:cs typeface="Calibri"/>
            </a:endParaRPr>
          </a:p>
          <a:p>
            <a:pPr marL="621665" indent="-609600">
              <a:lnSpc>
                <a:spcPct val="100000"/>
              </a:lnSpc>
              <a:buClr>
                <a:srgbClr val="4F81BC"/>
              </a:buClr>
              <a:buSzPct val="83928"/>
              <a:buAutoNum type="arabicPeriod"/>
              <a:tabLst>
                <a:tab pos="621665" algn="l"/>
                <a:tab pos="622300" algn="l"/>
              </a:tabLst>
            </a:pPr>
            <a:r>
              <a:rPr sz="2800" dirty="0">
                <a:latin typeface="Calibri"/>
                <a:cs typeface="Calibri"/>
              </a:rPr>
              <a:t>Demander</a:t>
            </a:r>
            <a:r>
              <a:rPr sz="2800" spc="-95" dirty="0">
                <a:latin typeface="Calibri"/>
                <a:cs typeface="Calibri"/>
              </a:rPr>
              <a:t> </a:t>
            </a:r>
            <a:r>
              <a:rPr sz="2800" dirty="0">
                <a:latin typeface="Calibri"/>
                <a:cs typeface="Calibri"/>
              </a:rPr>
              <a:t>la</a:t>
            </a:r>
            <a:r>
              <a:rPr sz="2800" spc="-110" dirty="0">
                <a:latin typeface="Calibri"/>
                <a:cs typeface="Calibri"/>
              </a:rPr>
              <a:t> </a:t>
            </a:r>
            <a:r>
              <a:rPr sz="2800" spc="-10" dirty="0">
                <a:latin typeface="Calibri"/>
                <a:cs typeface="Calibri"/>
              </a:rPr>
              <a:t>création</a:t>
            </a:r>
            <a:r>
              <a:rPr sz="2800" spc="-120" dirty="0">
                <a:latin typeface="Calibri"/>
                <a:cs typeface="Calibri"/>
              </a:rPr>
              <a:t> </a:t>
            </a:r>
            <a:r>
              <a:rPr sz="2800" dirty="0">
                <a:latin typeface="Calibri"/>
                <a:cs typeface="Calibri"/>
              </a:rPr>
              <a:t>d’une</a:t>
            </a:r>
            <a:r>
              <a:rPr sz="2800" spc="-85" dirty="0">
                <a:latin typeface="Calibri"/>
                <a:cs typeface="Calibri"/>
              </a:rPr>
              <a:t> </a:t>
            </a:r>
            <a:r>
              <a:rPr sz="2800" dirty="0">
                <a:latin typeface="Calibri"/>
                <a:cs typeface="Calibri"/>
              </a:rPr>
              <a:t>nouvelle</a:t>
            </a:r>
            <a:r>
              <a:rPr sz="2800" spc="-100" dirty="0">
                <a:latin typeface="Calibri"/>
                <a:cs typeface="Calibri"/>
              </a:rPr>
              <a:t> </a:t>
            </a:r>
            <a:r>
              <a:rPr sz="2800" spc="-10" dirty="0">
                <a:latin typeface="Calibri"/>
                <a:cs typeface="Calibri"/>
              </a:rPr>
              <a:t>base.</a:t>
            </a:r>
            <a:endParaRPr sz="2800" dirty="0">
              <a:latin typeface="Calibri"/>
              <a:cs typeface="Calibri"/>
            </a:endParaRPr>
          </a:p>
          <a:p>
            <a:pPr>
              <a:lnSpc>
                <a:spcPct val="100000"/>
              </a:lnSpc>
              <a:spcBef>
                <a:spcPts val="50"/>
              </a:spcBef>
              <a:buClr>
                <a:srgbClr val="4F81BC"/>
              </a:buClr>
              <a:buFont typeface="Calibri"/>
              <a:buAutoNum type="arabicPeriod"/>
            </a:pPr>
            <a:endParaRPr sz="2200" dirty="0">
              <a:latin typeface="Calibri"/>
              <a:cs typeface="Calibri"/>
            </a:endParaRPr>
          </a:p>
          <a:p>
            <a:pPr marL="621665" indent="-609600">
              <a:lnSpc>
                <a:spcPct val="100000"/>
              </a:lnSpc>
              <a:buClr>
                <a:srgbClr val="4F81BC"/>
              </a:buClr>
              <a:buSzPct val="83928"/>
              <a:buAutoNum type="arabicPeriod"/>
              <a:tabLst>
                <a:tab pos="621665" algn="l"/>
                <a:tab pos="622300" algn="l"/>
              </a:tabLst>
            </a:pPr>
            <a:r>
              <a:rPr sz="2800" dirty="0">
                <a:latin typeface="Calibri"/>
                <a:cs typeface="Calibri"/>
              </a:rPr>
              <a:t>Donner</a:t>
            </a:r>
            <a:r>
              <a:rPr sz="2800" spc="-65" dirty="0">
                <a:latin typeface="Calibri"/>
                <a:cs typeface="Calibri"/>
              </a:rPr>
              <a:t> </a:t>
            </a:r>
            <a:r>
              <a:rPr sz="2800" dirty="0">
                <a:latin typeface="Calibri"/>
                <a:cs typeface="Calibri"/>
              </a:rPr>
              <a:t>un</a:t>
            </a:r>
            <a:r>
              <a:rPr sz="2800" spc="-65" dirty="0">
                <a:latin typeface="Calibri"/>
                <a:cs typeface="Calibri"/>
              </a:rPr>
              <a:t> </a:t>
            </a:r>
            <a:r>
              <a:rPr sz="2800" dirty="0">
                <a:latin typeface="Calibri"/>
                <a:cs typeface="Calibri"/>
              </a:rPr>
              <a:t>nom</a:t>
            </a:r>
            <a:r>
              <a:rPr sz="2800" spc="-60" dirty="0">
                <a:latin typeface="Calibri"/>
                <a:cs typeface="Calibri"/>
              </a:rPr>
              <a:t> </a:t>
            </a:r>
            <a:r>
              <a:rPr sz="2800" dirty="0">
                <a:latin typeface="Calibri"/>
                <a:cs typeface="Calibri"/>
              </a:rPr>
              <a:t>à</a:t>
            </a:r>
            <a:r>
              <a:rPr sz="2800" spc="-80" dirty="0">
                <a:latin typeface="Calibri"/>
                <a:cs typeface="Calibri"/>
              </a:rPr>
              <a:t> </a:t>
            </a:r>
            <a:r>
              <a:rPr sz="2800" dirty="0">
                <a:latin typeface="Calibri"/>
                <a:cs typeface="Calibri"/>
              </a:rPr>
              <a:t>votre</a:t>
            </a:r>
            <a:r>
              <a:rPr sz="2800" spc="-75" dirty="0">
                <a:latin typeface="Calibri"/>
                <a:cs typeface="Calibri"/>
              </a:rPr>
              <a:t> </a:t>
            </a:r>
            <a:r>
              <a:rPr sz="2800" spc="-10" dirty="0">
                <a:latin typeface="Calibri"/>
                <a:cs typeface="Calibri"/>
              </a:rPr>
              <a:t>base.</a:t>
            </a:r>
            <a:endParaRPr sz="2800" dirty="0">
              <a:latin typeface="Calibri"/>
              <a:cs typeface="Calibri"/>
            </a:endParaRPr>
          </a:p>
          <a:p>
            <a:pPr>
              <a:lnSpc>
                <a:spcPct val="100000"/>
              </a:lnSpc>
              <a:spcBef>
                <a:spcPts val="50"/>
              </a:spcBef>
              <a:buClr>
                <a:srgbClr val="4F81BC"/>
              </a:buClr>
              <a:buFont typeface="Calibri"/>
              <a:buAutoNum type="arabicPeriod"/>
            </a:pPr>
            <a:endParaRPr sz="2950" dirty="0">
              <a:latin typeface="Calibri"/>
              <a:cs typeface="Calibri"/>
            </a:endParaRPr>
          </a:p>
          <a:p>
            <a:pPr marL="621665" marR="169545" indent="-609600">
              <a:lnSpc>
                <a:spcPct val="73200"/>
              </a:lnSpc>
              <a:buClr>
                <a:srgbClr val="4F81BC"/>
              </a:buClr>
              <a:buSzPct val="83928"/>
              <a:buAutoNum type="arabicPeriod"/>
              <a:tabLst>
                <a:tab pos="621665" algn="l"/>
                <a:tab pos="622300" algn="l"/>
              </a:tabLst>
            </a:pPr>
            <a:r>
              <a:rPr sz="2800" dirty="0">
                <a:latin typeface="Calibri"/>
                <a:cs typeface="Calibri"/>
              </a:rPr>
              <a:t>Ça</a:t>
            </a:r>
            <a:r>
              <a:rPr sz="2800" spc="-70" dirty="0">
                <a:latin typeface="Calibri"/>
                <a:cs typeface="Calibri"/>
              </a:rPr>
              <a:t> </a:t>
            </a:r>
            <a:r>
              <a:rPr sz="2800" dirty="0">
                <a:latin typeface="Calibri"/>
                <a:cs typeface="Calibri"/>
              </a:rPr>
              <a:t>y</a:t>
            </a:r>
            <a:r>
              <a:rPr sz="2800" spc="-70" dirty="0">
                <a:latin typeface="Calibri"/>
                <a:cs typeface="Calibri"/>
              </a:rPr>
              <a:t> </a:t>
            </a:r>
            <a:r>
              <a:rPr sz="2800" dirty="0">
                <a:latin typeface="Calibri"/>
                <a:cs typeface="Calibri"/>
              </a:rPr>
              <a:t>est,</a:t>
            </a:r>
            <a:r>
              <a:rPr sz="2800" spc="-65" dirty="0">
                <a:latin typeface="Calibri"/>
                <a:cs typeface="Calibri"/>
              </a:rPr>
              <a:t> </a:t>
            </a:r>
            <a:r>
              <a:rPr sz="2800" dirty="0">
                <a:latin typeface="Calibri"/>
                <a:cs typeface="Calibri"/>
              </a:rPr>
              <a:t>votre</a:t>
            </a:r>
            <a:r>
              <a:rPr sz="2800" spc="-65" dirty="0">
                <a:latin typeface="Calibri"/>
                <a:cs typeface="Calibri"/>
              </a:rPr>
              <a:t> </a:t>
            </a:r>
            <a:r>
              <a:rPr sz="2800" dirty="0">
                <a:latin typeface="Calibri"/>
                <a:cs typeface="Calibri"/>
              </a:rPr>
              <a:t>BD</a:t>
            </a:r>
            <a:r>
              <a:rPr sz="2800" spc="-50" dirty="0">
                <a:latin typeface="Calibri"/>
                <a:cs typeface="Calibri"/>
              </a:rPr>
              <a:t> </a:t>
            </a:r>
            <a:r>
              <a:rPr sz="2800" dirty="0">
                <a:latin typeface="Calibri"/>
                <a:cs typeface="Calibri"/>
              </a:rPr>
              <a:t>est</a:t>
            </a:r>
            <a:r>
              <a:rPr sz="2800" spc="-55" dirty="0">
                <a:latin typeface="Calibri"/>
                <a:cs typeface="Calibri"/>
              </a:rPr>
              <a:t> </a:t>
            </a:r>
            <a:r>
              <a:rPr sz="2800" dirty="0">
                <a:latin typeface="Calibri"/>
                <a:cs typeface="Calibri"/>
              </a:rPr>
              <a:t>créée</a:t>
            </a:r>
            <a:r>
              <a:rPr sz="2800" spc="-75" dirty="0">
                <a:latin typeface="Calibri"/>
                <a:cs typeface="Calibri"/>
              </a:rPr>
              <a:t> </a:t>
            </a:r>
            <a:r>
              <a:rPr sz="2800" dirty="0">
                <a:latin typeface="Calibri"/>
                <a:cs typeface="Calibri"/>
              </a:rPr>
              <a:t>mais</a:t>
            </a:r>
            <a:r>
              <a:rPr sz="2800" spc="-60" dirty="0">
                <a:latin typeface="Calibri"/>
                <a:cs typeface="Calibri"/>
              </a:rPr>
              <a:t> </a:t>
            </a:r>
            <a:r>
              <a:rPr sz="2800" dirty="0">
                <a:latin typeface="Calibri"/>
                <a:cs typeface="Calibri"/>
              </a:rPr>
              <a:t>pour</a:t>
            </a:r>
            <a:r>
              <a:rPr sz="2800" spc="-50" dirty="0">
                <a:latin typeface="Calibri"/>
                <a:cs typeface="Calibri"/>
              </a:rPr>
              <a:t> </a:t>
            </a:r>
            <a:r>
              <a:rPr sz="2800" spc="-10" dirty="0">
                <a:latin typeface="Calibri"/>
                <a:cs typeface="Calibri"/>
              </a:rPr>
              <a:t>l’instant </a:t>
            </a:r>
            <a:r>
              <a:rPr sz="2800" dirty="0">
                <a:latin typeface="Calibri"/>
                <a:cs typeface="Calibri"/>
              </a:rPr>
              <a:t>elle</a:t>
            </a:r>
            <a:r>
              <a:rPr sz="2800" spc="-75" dirty="0">
                <a:latin typeface="Calibri"/>
                <a:cs typeface="Calibri"/>
              </a:rPr>
              <a:t> </a:t>
            </a:r>
            <a:r>
              <a:rPr sz="2800" dirty="0">
                <a:latin typeface="Calibri"/>
                <a:cs typeface="Calibri"/>
              </a:rPr>
              <a:t>ne</a:t>
            </a:r>
            <a:r>
              <a:rPr sz="2800" spc="-70" dirty="0">
                <a:latin typeface="Calibri"/>
                <a:cs typeface="Calibri"/>
              </a:rPr>
              <a:t> </a:t>
            </a:r>
            <a:r>
              <a:rPr sz="2800" spc="-10" dirty="0">
                <a:latin typeface="Calibri"/>
                <a:cs typeface="Calibri"/>
              </a:rPr>
              <a:t>contient</a:t>
            </a:r>
            <a:r>
              <a:rPr sz="2800" spc="-55" dirty="0">
                <a:latin typeface="Calibri"/>
                <a:cs typeface="Calibri"/>
              </a:rPr>
              <a:t> </a:t>
            </a:r>
            <a:r>
              <a:rPr sz="2800" dirty="0">
                <a:latin typeface="Calibri"/>
                <a:cs typeface="Calibri"/>
              </a:rPr>
              <a:t>aucune</a:t>
            </a:r>
            <a:r>
              <a:rPr sz="2800" spc="-55" dirty="0">
                <a:latin typeface="Calibri"/>
                <a:cs typeface="Calibri"/>
              </a:rPr>
              <a:t> </a:t>
            </a:r>
            <a:r>
              <a:rPr sz="2800" spc="-10" dirty="0">
                <a:latin typeface="Calibri"/>
                <a:cs typeface="Calibri"/>
              </a:rPr>
              <a:t>information.</a:t>
            </a:r>
            <a:endParaRPr sz="2800" dirty="0">
              <a:latin typeface="Calibri"/>
              <a:cs typeface="Calibri"/>
            </a:endParaRPr>
          </a:p>
          <a:p>
            <a:pPr>
              <a:lnSpc>
                <a:spcPct val="100000"/>
              </a:lnSpc>
              <a:spcBef>
                <a:spcPts val="5"/>
              </a:spcBef>
              <a:buClr>
                <a:srgbClr val="4F81BC"/>
              </a:buClr>
              <a:buFont typeface="Calibri"/>
              <a:buAutoNum type="arabicPeriod"/>
            </a:pPr>
            <a:endParaRPr sz="3000" dirty="0">
              <a:latin typeface="Calibri"/>
              <a:cs typeface="Calibri"/>
            </a:endParaRPr>
          </a:p>
          <a:p>
            <a:pPr marL="621665" marR="5080" indent="-609600">
              <a:lnSpc>
                <a:spcPct val="72800"/>
              </a:lnSpc>
              <a:buClr>
                <a:srgbClr val="4F81BC"/>
              </a:buClr>
              <a:buSzPct val="83928"/>
              <a:buAutoNum type="arabicPeriod"/>
              <a:tabLst>
                <a:tab pos="621665" algn="l"/>
                <a:tab pos="622300" algn="l"/>
              </a:tabLst>
            </a:pPr>
            <a:r>
              <a:rPr sz="2800" dirty="0">
                <a:latin typeface="Calibri"/>
                <a:cs typeface="Calibri"/>
              </a:rPr>
              <a:t>Noter</a:t>
            </a:r>
            <a:r>
              <a:rPr sz="2800" spc="-100" dirty="0">
                <a:latin typeface="Calibri"/>
                <a:cs typeface="Calibri"/>
              </a:rPr>
              <a:t> </a:t>
            </a:r>
            <a:r>
              <a:rPr sz="2800" spc="-40" dirty="0">
                <a:latin typeface="Calibri"/>
                <a:cs typeface="Calibri"/>
              </a:rPr>
              <a:t>qu’Access</a:t>
            </a:r>
            <a:r>
              <a:rPr sz="2800" spc="-75" dirty="0">
                <a:latin typeface="Calibri"/>
                <a:cs typeface="Calibri"/>
              </a:rPr>
              <a:t> </a:t>
            </a:r>
            <a:r>
              <a:rPr sz="2800" dirty="0">
                <a:latin typeface="Calibri"/>
                <a:cs typeface="Calibri"/>
              </a:rPr>
              <a:t>aura</a:t>
            </a:r>
            <a:r>
              <a:rPr sz="2800" spc="-90" dirty="0">
                <a:latin typeface="Calibri"/>
                <a:cs typeface="Calibri"/>
              </a:rPr>
              <a:t> </a:t>
            </a:r>
            <a:r>
              <a:rPr sz="2800" dirty="0">
                <a:latin typeface="Calibri"/>
                <a:cs typeface="Calibri"/>
              </a:rPr>
              <a:t>créé</a:t>
            </a:r>
            <a:r>
              <a:rPr sz="2800" spc="-110" dirty="0">
                <a:latin typeface="Calibri"/>
                <a:cs typeface="Calibri"/>
              </a:rPr>
              <a:t> </a:t>
            </a:r>
            <a:r>
              <a:rPr sz="2800" dirty="0">
                <a:latin typeface="Calibri"/>
                <a:cs typeface="Calibri"/>
              </a:rPr>
              <a:t>un</a:t>
            </a:r>
            <a:r>
              <a:rPr sz="2800" spc="-95" dirty="0">
                <a:latin typeface="Calibri"/>
                <a:cs typeface="Calibri"/>
              </a:rPr>
              <a:t> </a:t>
            </a:r>
            <a:r>
              <a:rPr sz="2800" dirty="0">
                <a:latin typeface="Calibri"/>
                <a:cs typeface="Calibri"/>
              </a:rPr>
              <a:t>fichier</a:t>
            </a:r>
            <a:r>
              <a:rPr sz="2800" spc="-95" dirty="0">
                <a:latin typeface="Calibri"/>
                <a:cs typeface="Calibri"/>
              </a:rPr>
              <a:t> </a:t>
            </a:r>
            <a:r>
              <a:rPr sz="2800" dirty="0">
                <a:latin typeface="Calibri"/>
                <a:cs typeface="Calibri"/>
              </a:rPr>
              <a:t>d’une</a:t>
            </a:r>
            <a:r>
              <a:rPr sz="2800" spc="-80" dirty="0">
                <a:latin typeface="Calibri"/>
                <a:cs typeface="Calibri"/>
              </a:rPr>
              <a:t> </a:t>
            </a:r>
            <a:r>
              <a:rPr sz="2800" spc="-10" dirty="0">
                <a:latin typeface="Calibri"/>
                <a:cs typeface="Calibri"/>
              </a:rPr>
              <a:t>taille </a:t>
            </a:r>
            <a:r>
              <a:rPr sz="2800" dirty="0">
                <a:latin typeface="Calibri"/>
                <a:cs typeface="Calibri"/>
              </a:rPr>
              <a:t>non</a:t>
            </a:r>
            <a:r>
              <a:rPr sz="2800" spc="-40" dirty="0">
                <a:latin typeface="Calibri"/>
                <a:cs typeface="Calibri"/>
              </a:rPr>
              <a:t> </a:t>
            </a:r>
            <a:r>
              <a:rPr sz="2800" spc="-10" dirty="0">
                <a:latin typeface="Calibri"/>
                <a:cs typeface="Calibri"/>
              </a:rPr>
              <a:t>négligeable!</a:t>
            </a:r>
            <a:endParaRPr sz="2800" dirty="0">
              <a:latin typeface="Calibri"/>
              <a:cs typeface="Calibri"/>
            </a:endParaRPr>
          </a:p>
        </p:txBody>
      </p:sp>
      <p:sp>
        <p:nvSpPr>
          <p:cNvPr id="6" name="Espace réservé du numéro de diapositive 5">
            <a:extLst>
              <a:ext uri="{FF2B5EF4-FFF2-40B4-BE49-F238E27FC236}">
                <a16:creationId xmlns:a16="http://schemas.microsoft.com/office/drawing/2014/main" id="{2580CDE6-9D75-51D1-47D5-397111EF4599}"/>
              </a:ext>
            </a:extLst>
          </p:cNvPr>
          <p:cNvSpPr>
            <a:spLocks noGrp="1"/>
          </p:cNvSpPr>
          <p:nvPr>
            <p:ph type="sldNum" sz="quarter" idx="12"/>
          </p:nvPr>
        </p:nvSpPr>
        <p:spPr/>
        <p:txBody>
          <a:bodyPr/>
          <a:lstStyle/>
          <a:p>
            <a:fld id="{14385F30-F5BB-45A0-A756-346F67DA10C3}" type="slidenum">
              <a:rPr lang="en-US" smtClean="0"/>
              <a:t>21</a:t>
            </a:fld>
            <a:endParaRPr lang="en-US"/>
          </a:p>
        </p:txBody>
      </p:sp>
    </p:spTree>
    <p:extLst>
      <p:ext uri="{BB962C8B-B14F-4D97-AF65-F5344CB8AC3E}">
        <p14:creationId xmlns:p14="http://schemas.microsoft.com/office/powerpoint/2010/main" val="98620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4" name="object 3">
            <a:extLst>
              <a:ext uri="{FF2B5EF4-FFF2-40B4-BE49-F238E27FC236}">
                <a16:creationId xmlns:a16="http://schemas.microsoft.com/office/drawing/2014/main" id="{1A1D3C5E-A7AB-42E1-C570-E8F567E73C03}"/>
              </a:ext>
            </a:extLst>
          </p:cNvPr>
          <p:cNvGrpSpPr/>
          <p:nvPr/>
        </p:nvGrpSpPr>
        <p:grpSpPr>
          <a:xfrm>
            <a:off x="2772697" y="2341641"/>
            <a:ext cx="6408420" cy="3776979"/>
            <a:chOff x="1548383" y="1813560"/>
            <a:chExt cx="6408420" cy="3776979"/>
          </a:xfrm>
        </p:grpSpPr>
        <p:pic>
          <p:nvPicPr>
            <p:cNvPr id="6" name="object 4">
              <a:extLst>
                <a:ext uri="{FF2B5EF4-FFF2-40B4-BE49-F238E27FC236}">
                  <a16:creationId xmlns:a16="http://schemas.microsoft.com/office/drawing/2014/main" id="{B247E656-9351-82D9-D7E2-8AE8A11D9A87}"/>
                </a:ext>
              </a:extLst>
            </p:cNvPr>
            <p:cNvPicPr/>
            <p:nvPr/>
          </p:nvPicPr>
          <p:blipFill>
            <a:blip r:embed="rId3" cstate="print"/>
            <a:stretch>
              <a:fillRect/>
            </a:stretch>
          </p:blipFill>
          <p:spPr>
            <a:xfrm>
              <a:off x="1548383" y="1813560"/>
              <a:ext cx="6408420" cy="3776472"/>
            </a:xfrm>
            <a:prstGeom prst="rect">
              <a:avLst/>
            </a:prstGeom>
          </p:spPr>
        </p:pic>
        <p:sp>
          <p:nvSpPr>
            <p:cNvPr id="7" name="object 5">
              <a:extLst>
                <a:ext uri="{FF2B5EF4-FFF2-40B4-BE49-F238E27FC236}">
                  <a16:creationId xmlns:a16="http://schemas.microsoft.com/office/drawing/2014/main" id="{BEC88C19-BA98-508E-59E2-9F7992860963}"/>
                </a:ext>
              </a:extLst>
            </p:cNvPr>
            <p:cNvSpPr/>
            <p:nvPr/>
          </p:nvSpPr>
          <p:spPr>
            <a:xfrm>
              <a:off x="4356354" y="2350770"/>
              <a:ext cx="1224280" cy="2447925"/>
            </a:xfrm>
            <a:custGeom>
              <a:avLst/>
              <a:gdLst/>
              <a:ahLst/>
              <a:cxnLst/>
              <a:rect l="l" t="t" r="r" b="b"/>
              <a:pathLst>
                <a:path w="1224279" h="2447925">
                  <a:moveTo>
                    <a:pt x="0" y="2447543"/>
                  </a:moveTo>
                  <a:lnTo>
                    <a:pt x="1223772" y="2447543"/>
                  </a:lnTo>
                  <a:lnTo>
                    <a:pt x="1223772" y="0"/>
                  </a:lnTo>
                  <a:lnTo>
                    <a:pt x="0" y="0"/>
                  </a:lnTo>
                  <a:lnTo>
                    <a:pt x="0" y="2447543"/>
                  </a:lnTo>
                  <a:close/>
                </a:path>
              </a:pathLst>
            </a:custGeom>
            <a:ln w="38100">
              <a:solidFill>
                <a:srgbClr val="FF3300"/>
              </a:solidFill>
            </a:ln>
          </p:spPr>
          <p:txBody>
            <a:bodyPr wrap="square" lIns="0" tIns="0" rIns="0" bIns="0" rtlCol="0"/>
            <a:lstStyle/>
            <a:p>
              <a:endParaRPr/>
            </a:p>
          </p:txBody>
        </p:sp>
      </p:grpSp>
      <p:sp>
        <p:nvSpPr>
          <p:cNvPr id="8" name="ZoneTexte 7">
            <a:extLst>
              <a:ext uri="{FF2B5EF4-FFF2-40B4-BE49-F238E27FC236}">
                <a16:creationId xmlns:a16="http://schemas.microsoft.com/office/drawing/2014/main" id="{6F413249-62C1-9740-D431-1DAE52636906}"/>
              </a:ext>
            </a:extLst>
          </p:cNvPr>
          <p:cNvSpPr txBox="1"/>
          <p:nvPr/>
        </p:nvSpPr>
        <p:spPr>
          <a:xfrm>
            <a:off x="4171167" y="1503123"/>
            <a:ext cx="2787751" cy="461665"/>
          </a:xfrm>
          <a:prstGeom prst="rect">
            <a:avLst/>
          </a:prstGeom>
          <a:noFill/>
        </p:spPr>
        <p:txBody>
          <a:bodyPr wrap="none" rtlCol="0">
            <a:spAutoFit/>
          </a:bodyPr>
          <a:lstStyle/>
          <a:p>
            <a:r>
              <a:rPr lang="fr-FR" sz="2400" b="1" dirty="0">
                <a:solidFill>
                  <a:srgbClr val="00B0F0"/>
                </a:solidFill>
              </a:rPr>
              <a:t>Création d’une table</a:t>
            </a:r>
          </a:p>
        </p:txBody>
      </p:sp>
      <p:sp>
        <p:nvSpPr>
          <p:cNvPr id="9" name="Espace réservé du numéro de diapositive 8">
            <a:extLst>
              <a:ext uri="{FF2B5EF4-FFF2-40B4-BE49-F238E27FC236}">
                <a16:creationId xmlns:a16="http://schemas.microsoft.com/office/drawing/2014/main" id="{DDB65972-0B21-09B9-FC6F-98CC11E585DF}"/>
              </a:ext>
            </a:extLst>
          </p:cNvPr>
          <p:cNvSpPr>
            <a:spLocks noGrp="1"/>
          </p:cNvSpPr>
          <p:nvPr>
            <p:ph type="sldNum" sz="quarter" idx="12"/>
          </p:nvPr>
        </p:nvSpPr>
        <p:spPr/>
        <p:txBody>
          <a:bodyPr/>
          <a:lstStyle/>
          <a:p>
            <a:fld id="{14385F30-F5BB-45A0-A756-346F67DA10C3}" type="slidenum">
              <a:rPr lang="en-US" smtClean="0"/>
              <a:t>22</a:t>
            </a:fld>
            <a:endParaRPr lang="en-US"/>
          </a:p>
        </p:txBody>
      </p:sp>
    </p:spTree>
    <p:extLst>
      <p:ext uri="{BB962C8B-B14F-4D97-AF65-F5344CB8AC3E}">
        <p14:creationId xmlns:p14="http://schemas.microsoft.com/office/powerpoint/2010/main" val="180334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823391" y="1344099"/>
            <a:ext cx="2787751" cy="461665"/>
          </a:xfrm>
          <a:prstGeom prst="rect">
            <a:avLst/>
          </a:prstGeom>
          <a:noFill/>
        </p:spPr>
        <p:txBody>
          <a:bodyPr wrap="none" rtlCol="0">
            <a:spAutoFit/>
          </a:bodyPr>
          <a:lstStyle/>
          <a:p>
            <a:r>
              <a:rPr lang="fr-FR" sz="2400" b="1" dirty="0">
                <a:solidFill>
                  <a:srgbClr val="00B0F0"/>
                </a:solidFill>
              </a:rPr>
              <a:t>Création d’une table</a:t>
            </a:r>
          </a:p>
        </p:txBody>
      </p:sp>
      <p:grpSp>
        <p:nvGrpSpPr>
          <p:cNvPr id="3" name="object 3">
            <a:extLst>
              <a:ext uri="{FF2B5EF4-FFF2-40B4-BE49-F238E27FC236}">
                <a16:creationId xmlns:a16="http://schemas.microsoft.com/office/drawing/2014/main" id="{668DFDC5-C3D9-5375-FC3D-75A3CB511EC3}"/>
              </a:ext>
            </a:extLst>
          </p:cNvPr>
          <p:cNvGrpSpPr/>
          <p:nvPr/>
        </p:nvGrpSpPr>
        <p:grpSpPr>
          <a:xfrm>
            <a:off x="2651677" y="2326503"/>
            <a:ext cx="7725409" cy="3444875"/>
            <a:chOff x="597408" y="2231135"/>
            <a:chExt cx="7725409" cy="3444875"/>
          </a:xfrm>
        </p:grpSpPr>
        <p:pic>
          <p:nvPicPr>
            <p:cNvPr id="5" name="object 4">
              <a:extLst>
                <a:ext uri="{FF2B5EF4-FFF2-40B4-BE49-F238E27FC236}">
                  <a16:creationId xmlns:a16="http://schemas.microsoft.com/office/drawing/2014/main" id="{F1A0E7CE-3217-E9C1-C3B9-4B157C30CDBE}"/>
                </a:ext>
              </a:extLst>
            </p:cNvPr>
            <p:cNvPicPr/>
            <p:nvPr/>
          </p:nvPicPr>
          <p:blipFill>
            <a:blip r:embed="rId3" cstate="print"/>
            <a:stretch>
              <a:fillRect/>
            </a:stretch>
          </p:blipFill>
          <p:spPr>
            <a:xfrm>
              <a:off x="798576" y="2231135"/>
              <a:ext cx="7523988" cy="1676400"/>
            </a:xfrm>
            <a:prstGeom prst="rect">
              <a:avLst/>
            </a:prstGeom>
          </p:spPr>
        </p:pic>
        <p:sp>
          <p:nvSpPr>
            <p:cNvPr id="9" name="object 5">
              <a:extLst>
                <a:ext uri="{FF2B5EF4-FFF2-40B4-BE49-F238E27FC236}">
                  <a16:creationId xmlns:a16="http://schemas.microsoft.com/office/drawing/2014/main" id="{576A57DE-2465-DECF-F1C8-2E024AEDCDC0}"/>
                </a:ext>
              </a:extLst>
            </p:cNvPr>
            <p:cNvSpPr/>
            <p:nvPr/>
          </p:nvSpPr>
          <p:spPr>
            <a:xfrm>
              <a:off x="611886" y="2484881"/>
              <a:ext cx="6510655" cy="3176905"/>
            </a:xfrm>
            <a:custGeom>
              <a:avLst/>
              <a:gdLst/>
              <a:ahLst/>
              <a:cxnLst/>
              <a:rect l="l" t="t" r="r" b="b"/>
              <a:pathLst>
                <a:path w="6510655" h="3176904">
                  <a:moveTo>
                    <a:pt x="0" y="163829"/>
                  </a:moveTo>
                  <a:lnTo>
                    <a:pt x="7963" y="114470"/>
                  </a:lnTo>
                  <a:lnTo>
                    <a:pt x="30139" y="71591"/>
                  </a:lnTo>
                  <a:lnTo>
                    <a:pt x="63954" y="37770"/>
                  </a:lnTo>
                  <a:lnTo>
                    <a:pt x="106836" y="15587"/>
                  </a:lnTo>
                  <a:lnTo>
                    <a:pt x="156209" y="7619"/>
                  </a:lnTo>
                  <a:lnTo>
                    <a:pt x="1933194" y="7619"/>
                  </a:lnTo>
                  <a:lnTo>
                    <a:pt x="1982553" y="15587"/>
                  </a:lnTo>
                  <a:lnTo>
                    <a:pt x="2025432" y="37770"/>
                  </a:lnTo>
                  <a:lnTo>
                    <a:pt x="2059253" y="71591"/>
                  </a:lnTo>
                  <a:lnTo>
                    <a:pt x="2081436" y="114470"/>
                  </a:lnTo>
                  <a:lnTo>
                    <a:pt x="2089403" y="163829"/>
                  </a:lnTo>
                  <a:lnTo>
                    <a:pt x="2089403" y="788669"/>
                  </a:lnTo>
                  <a:lnTo>
                    <a:pt x="2081436" y="838029"/>
                  </a:lnTo>
                  <a:lnTo>
                    <a:pt x="2059253" y="880908"/>
                  </a:lnTo>
                  <a:lnTo>
                    <a:pt x="2025432" y="914729"/>
                  </a:lnTo>
                  <a:lnTo>
                    <a:pt x="1982553" y="936912"/>
                  </a:lnTo>
                  <a:lnTo>
                    <a:pt x="1933194" y="944879"/>
                  </a:lnTo>
                  <a:lnTo>
                    <a:pt x="156209" y="944879"/>
                  </a:lnTo>
                  <a:lnTo>
                    <a:pt x="106836" y="936912"/>
                  </a:lnTo>
                  <a:lnTo>
                    <a:pt x="63954" y="914729"/>
                  </a:lnTo>
                  <a:lnTo>
                    <a:pt x="30139" y="880908"/>
                  </a:lnTo>
                  <a:lnTo>
                    <a:pt x="7963" y="838029"/>
                  </a:lnTo>
                  <a:lnTo>
                    <a:pt x="0" y="788669"/>
                  </a:lnTo>
                  <a:lnTo>
                    <a:pt x="0" y="163829"/>
                  </a:lnTo>
                  <a:close/>
                </a:path>
                <a:path w="6510655" h="3176904">
                  <a:moveTo>
                    <a:pt x="2161032" y="163829"/>
                  </a:moveTo>
                  <a:lnTo>
                    <a:pt x="2168999" y="114470"/>
                  </a:lnTo>
                  <a:lnTo>
                    <a:pt x="2191182" y="71591"/>
                  </a:lnTo>
                  <a:lnTo>
                    <a:pt x="2225003" y="37770"/>
                  </a:lnTo>
                  <a:lnTo>
                    <a:pt x="2267882" y="15587"/>
                  </a:lnTo>
                  <a:lnTo>
                    <a:pt x="2317241" y="7619"/>
                  </a:lnTo>
                  <a:lnTo>
                    <a:pt x="3445002" y="7619"/>
                  </a:lnTo>
                  <a:lnTo>
                    <a:pt x="3494361" y="15587"/>
                  </a:lnTo>
                  <a:lnTo>
                    <a:pt x="3537240" y="37770"/>
                  </a:lnTo>
                  <a:lnTo>
                    <a:pt x="3571061" y="71591"/>
                  </a:lnTo>
                  <a:lnTo>
                    <a:pt x="3593244" y="114470"/>
                  </a:lnTo>
                  <a:lnTo>
                    <a:pt x="3601212" y="163829"/>
                  </a:lnTo>
                  <a:lnTo>
                    <a:pt x="3601212" y="788669"/>
                  </a:lnTo>
                  <a:lnTo>
                    <a:pt x="3593244" y="838029"/>
                  </a:lnTo>
                  <a:lnTo>
                    <a:pt x="3571061" y="880908"/>
                  </a:lnTo>
                  <a:lnTo>
                    <a:pt x="3537240" y="914729"/>
                  </a:lnTo>
                  <a:lnTo>
                    <a:pt x="3494361" y="936912"/>
                  </a:lnTo>
                  <a:lnTo>
                    <a:pt x="3445002" y="944879"/>
                  </a:lnTo>
                  <a:lnTo>
                    <a:pt x="2317241" y="944879"/>
                  </a:lnTo>
                  <a:lnTo>
                    <a:pt x="2267882" y="936912"/>
                  </a:lnTo>
                  <a:lnTo>
                    <a:pt x="2225003" y="914729"/>
                  </a:lnTo>
                  <a:lnTo>
                    <a:pt x="2191182" y="880908"/>
                  </a:lnTo>
                  <a:lnTo>
                    <a:pt x="2168999" y="838029"/>
                  </a:lnTo>
                  <a:lnTo>
                    <a:pt x="2161032" y="788669"/>
                  </a:lnTo>
                  <a:lnTo>
                    <a:pt x="2161032" y="163829"/>
                  </a:lnTo>
                  <a:close/>
                </a:path>
                <a:path w="6510655" h="3176904">
                  <a:moveTo>
                    <a:pt x="4421124" y="157479"/>
                  </a:moveTo>
                  <a:lnTo>
                    <a:pt x="4429150" y="107695"/>
                  </a:lnTo>
                  <a:lnTo>
                    <a:pt x="4451502" y="64465"/>
                  </a:lnTo>
                  <a:lnTo>
                    <a:pt x="4485589" y="30378"/>
                  </a:lnTo>
                  <a:lnTo>
                    <a:pt x="4528820" y="8026"/>
                  </a:lnTo>
                  <a:lnTo>
                    <a:pt x="4578604" y="0"/>
                  </a:lnTo>
                  <a:lnTo>
                    <a:pt x="6353047" y="0"/>
                  </a:lnTo>
                  <a:lnTo>
                    <a:pt x="6402832" y="8026"/>
                  </a:lnTo>
                  <a:lnTo>
                    <a:pt x="6446062" y="30378"/>
                  </a:lnTo>
                  <a:lnTo>
                    <a:pt x="6480149" y="64465"/>
                  </a:lnTo>
                  <a:lnTo>
                    <a:pt x="6502501" y="107695"/>
                  </a:lnTo>
                  <a:lnTo>
                    <a:pt x="6510528" y="157479"/>
                  </a:lnTo>
                  <a:lnTo>
                    <a:pt x="6510528" y="787400"/>
                  </a:lnTo>
                  <a:lnTo>
                    <a:pt x="6502501" y="837183"/>
                  </a:lnTo>
                  <a:lnTo>
                    <a:pt x="6480149" y="880414"/>
                  </a:lnTo>
                  <a:lnTo>
                    <a:pt x="6446062" y="914501"/>
                  </a:lnTo>
                  <a:lnTo>
                    <a:pt x="6402832" y="936853"/>
                  </a:lnTo>
                  <a:lnTo>
                    <a:pt x="6353047" y="944879"/>
                  </a:lnTo>
                  <a:lnTo>
                    <a:pt x="4578604" y="944879"/>
                  </a:lnTo>
                  <a:lnTo>
                    <a:pt x="4528820" y="936853"/>
                  </a:lnTo>
                  <a:lnTo>
                    <a:pt x="4485589" y="914501"/>
                  </a:lnTo>
                  <a:lnTo>
                    <a:pt x="4451502" y="880414"/>
                  </a:lnTo>
                  <a:lnTo>
                    <a:pt x="4429150" y="837183"/>
                  </a:lnTo>
                  <a:lnTo>
                    <a:pt x="4421124" y="787400"/>
                  </a:lnTo>
                  <a:lnTo>
                    <a:pt x="4421124" y="157479"/>
                  </a:lnTo>
                  <a:close/>
                </a:path>
                <a:path w="6510655" h="3176904">
                  <a:moveTo>
                    <a:pt x="720725" y="944879"/>
                  </a:moveTo>
                  <a:lnTo>
                    <a:pt x="647700" y="2097404"/>
                  </a:lnTo>
                </a:path>
                <a:path w="6510655" h="3176904">
                  <a:moveTo>
                    <a:pt x="2808351" y="950976"/>
                  </a:moveTo>
                  <a:lnTo>
                    <a:pt x="2665476" y="3176651"/>
                  </a:lnTo>
                </a:path>
                <a:path w="6510655" h="3176904">
                  <a:moveTo>
                    <a:pt x="5538089" y="944879"/>
                  </a:moveTo>
                  <a:lnTo>
                    <a:pt x="5466588" y="2097404"/>
                  </a:lnTo>
                </a:path>
              </a:pathLst>
            </a:custGeom>
            <a:ln w="28956">
              <a:solidFill>
                <a:srgbClr val="FF3300"/>
              </a:solidFill>
            </a:ln>
          </p:spPr>
          <p:txBody>
            <a:bodyPr wrap="square" lIns="0" tIns="0" rIns="0" bIns="0" rtlCol="0"/>
            <a:lstStyle/>
            <a:p>
              <a:endParaRPr/>
            </a:p>
          </p:txBody>
        </p:sp>
      </p:grpSp>
      <p:sp>
        <p:nvSpPr>
          <p:cNvPr id="10" name="object 6">
            <a:extLst>
              <a:ext uri="{FF2B5EF4-FFF2-40B4-BE49-F238E27FC236}">
                <a16:creationId xmlns:a16="http://schemas.microsoft.com/office/drawing/2014/main" id="{5600F197-EFC8-5312-6251-4A815A50C1B6}"/>
              </a:ext>
            </a:extLst>
          </p:cNvPr>
          <p:cNvSpPr txBox="1"/>
          <p:nvPr/>
        </p:nvSpPr>
        <p:spPr>
          <a:xfrm>
            <a:off x="2254014" y="4693021"/>
            <a:ext cx="2153285" cy="330835"/>
          </a:xfrm>
          <a:prstGeom prst="rect">
            <a:avLst/>
          </a:prstGeom>
        </p:spPr>
        <p:txBody>
          <a:bodyPr vert="horz" wrap="square" lIns="0" tIns="12700" rIns="0" bIns="0" rtlCol="0">
            <a:spAutoFit/>
          </a:bodyPr>
          <a:lstStyle/>
          <a:p>
            <a:pPr marL="12700">
              <a:lnSpc>
                <a:spcPct val="100000"/>
              </a:lnSpc>
              <a:spcBef>
                <a:spcPts val="100"/>
              </a:spcBef>
            </a:pPr>
            <a:r>
              <a:rPr sz="2000" b="1" spc="-145" dirty="0">
                <a:solidFill>
                  <a:srgbClr val="1F487C"/>
                </a:solidFill>
                <a:latin typeface="Arial"/>
                <a:cs typeface="Arial"/>
              </a:rPr>
              <a:t>La</a:t>
            </a:r>
            <a:r>
              <a:rPr sz="2000" b="1" spc="-65" dirty="0">
                <a:solidFill>
                  <a:srgbClr val="1F487C"/>
                </a:solidFill>
                <a:latin typeface="Arial"/>
                <a:cs typeface="Arial"/>
              </a:rPr>
              <a:t> </a:t>
            </a:r>
            <a:r>
              <a:rPr sz="2000" b="1" spc="-114" dirty="0">
                <a:solidFill>
                  <a:srgbClr val="1F487C"/>
                </a:solidFill>
                <a:latin typeface="Arial"/>
                <a:cs typeface="Arial"/>
              </a:rPr>
              <a:t>liste</a:t>
            </a:r>
            <a:r>
              <a:rPr sz="2000" b="1" spc="-70" dirty="0">
                <a:solidFill>
                  <a:srgbClr val="1F487C"/>
                </a:solidFill>
                <a:latin typeface="Arial"/>
                <a:cs typeface="Arial"/>
              </a:rPr>
              <a:t> </a:t>
            </a:r>
            <a:r>
              <a:rPr sz="2000" b="1" spc="-140" dirty="0">
                <a:solidFill>
                  <a:srgbClr val="1F487C"/>
                </a:solidFill>
                <a:latin typeface="Arial"/>
                <a:cs typeface="Arial"/>
              </a:rPr>
              <a:t>des</a:t>
            </a:r>
            <a:r>
              <a:rPr sz="2000" b="1" spc="-75" dirty="0">
                <a:solidFill>
                  <a:srgbClr val="1F487C"/>
                </a:solidFill>
                <a:latin typeface="Arial"/>
                <a:cs typeface="Arial"/>
              </a:rPr>
              <a:t> </a:t>
            </a:r>
            <a:r>
              <a:rPr sz="2000" b="1" spc="-125" dirty="0">
                <a:solidFill>
                  <a:srgbClr val="1F487C"/>
                </a:solidFill>
                <a:latin typeface="Arial"/>
                <a:cs typeface="Arial"/>
              </a:rPr>
              <a:t>champs</a:t>
            </a:r>
            <a:endParaRPr sz="2000">
              <a:latin typeface="Arial"/>
              <a:cs typeface="Arial"/>
            </a:endParaRPr>
          </a:p>
        </p:txBody>
      </p:sp>
      <p:sp>
        <p:nvSpPr>
          <p:cNvPr id="11" name="object 7">
            <a:extLst>
              <a:ext uri="{FF2B5EF4-FFF2-40B4-BE49-F238E27FC236}">
                <a16:creationId xmlns:a16="http://schemas.microsoft.com/office/drawing/2014/main" id="{A463B639-1B90-A21B-180B-AD9994D5D06A}"/>
              </a:ext>
            </a:extLst>
          </p:cNvPr>
          <p:cNvSpPr txBox="1"/>
          <p:nvPr/>
        </p:nvSpPr>
        <p:spPr>
          <a:xfrm>
            <a:off x="3987970" y="4920097"/>
            <a:ext cx="5832475" cy="1256665"/>
          </a:xfrm>
          <a:prstGeom prst="rect">
            <a:avLst/>
          </a:prstGeom>
        </p:spPr>
        <p:txBody>
          <a:bodyPr vert="horz" wrap="square" lIns="0" tIns="12700" rIns="0" bIns="0" rtlCol="0">
            <a:spAutoFit/>
          </a:bodyPr>
          <a:lstStyle/>
          <a:p>
            <a:pPr marL="2793365">
              <a:lnSpc>
                <a:spcPct val="100000"/>
              </a:lnSpc>
              <a:spcBef>
                <a:spcPts val="100"/>
              </a:spcBef>
            </a:pPr>
            <a:r>
              <a:rPr sz="2000" b="1" spc="-135" dirty="0">
                <a:solidFill>
                  <a:srgbClr val="1F487C"/>
                </a:solidFill>
                <a:latin typeface="Arial"/>
                <a:cs typeface="Arial"/>
              </a:rPr>
              <a:t>Commentaires</a:t>
            </a:r>
            <a:r>
              <a:rPr sz="2000" b="1" spc="-75" dirty="0">
                <a:solidFill>
                  <a:srgbClr val="1F487C"/>
                </a:solidFill>
                <a:latin typeface="Arial"/>
                <a:cs typeface="Arial"/>
              </a:rPr>
              <a:t> </a:t>
            </a:r>
            <a:r>
              <a:rPr sz="2000" b="1" spc="-160" dirty="0">
                <a:solidFill>
                  <a:srgbClr val="1F487C"/>
                </a:solidFill>
                <a:latin typeface="Arial"/>
                <a:cs typeface="Arial"/>
              </a:rPr>
              <a:t>sur</a:t>
            </a:r>
            <a:r>
              <a:rPr sz="2000" b="1" spc="-50" dirty="0">
                <a:solidFill>
                  <a:srgbClr val="1F487C"/>
                </a:solidFill>
                <a:latin typeface="Arial"/>
                <a:cs typeface="Arial"/>
              </a:rPr>
              <a:t> </a:t>
            </a:r>
            <a:r>
              <a:rPr sz="2000" b="1" spc="-95" dirty="0">
                <a:solidFill>
                  <a:srgbClr val="1F487C"/>
                </a:solidFill>
                <a:latin typeface="Arial"/>
                <a:cs typeface="Arial"/>
              </a:rPr>
              <a:t>le</a:t>
            </a:r>
            <a:r>
              <a:rPr sz="2000" b="1" spc="-40" dirty="0">
                <a:solidFill>
                  <a:srgbClr val="1F487C"/>
                </a:solidFill>
                <a:latin typeface="Arial"/>
                <a:cs typeface="Arial"/>
              </a:rPr>
              <a:t> </a:t>
            </a:r>
            <a:r>
              <a:rPr sz="2000" b="1" spc="-100" dirty="0">
                <a:solidFill>
                  <a:srgbClr val="1F487C"/>
                </a:solidFill>
                <a:latin typeface="Arial"/>
                <a:cs typeface="Arial"/>
              </a:rPr>
              <a:t>champ</a:t>
            </a:r>
            <a:endParaRPr sz="2000">
              <a:latin typeface="Arial"/>
              <a:cs typeface="Arial"/>
            </a:endParaRPr>
          </a:p>
          <a:p>
            <a:pPr>
              <a:lnSpc>
                <a:spcPct val="100000"/>
              </a:lnSpc>
            </a:pPr>
            <a:endParaRPr sz="2200">
              <a:latin typeface="Arial"/>
              <a:cs typeface="Arial"/>
            </a:endParaRPr>
          </a:p>
          <a:p>
            <a:pPr>
              <a:lnSpc>
                <a:spcPct val="100000"/>
              </a:lnSpc>
              <a:spcBef>
                <a:spcPts val="5"/>
              </a:spcBef>
            </a:pPr>
            <a:endParaRPr sz="2050">
              <a:latin typeface="Arial"/>
              <a:cs typeface="Arial"/>
            </a:endParaRPr>
          </a:p>
          <a:p>
            <a:pPr marL="12700">
              <a:lnSpc>
                <a:spcPct val="100000"/>
              </a:lnSpc>
            </a:pPr>
            <a:r>
              <a:rPr sz="2000" b="1" spc="-165" dirty="0">
                <a:solidFill>
                  <a:srgbClr val="1F487C"/>
                </a:solidFill>
                <a:latin typeface="Arial"/>
                <a:cs typeface="Arial"/>
              </a:rPr>
              <a:t>Le</a:t>
            </a:r>
            <a:r>
              <a:rPr sz="2000" b="1" spc="-75" dirty="0">
                <a:solidFill>
                  <a:srgbClr val="1F487C"/>
                </a:solidFill>
                <a:latin typeface="Arial"/>
                <a:cs typeface="Arial"/>
              </a:rPr>
              <a:t> </a:t>
            </a:r>
            <a:r>
              <a:rPr sz="2000" b="1" spc="-150" dirty="0">
                <a:solidFill>
                  <a:srgbClr val="1F487C"/>
                </a:solidFill>
                <a:latin typeface="Arial"/>
                <a:cs typeface="Arial"/>
              </a:rPr>
              <a:t>type</a:t>
            </a:r>
            <a:r>
              <a:rPr sz="2000" b="1" spc="-75" dirty="0">
                <a:solidFill>
                  <a:srgbClr val="1F487C"/>
                </a:solidFill>
                <a:latin typeface="Arial"/>
                <a:cs typeface="Arial"/>
              </a:rPr>
              <a:t> </a:t>
            </a:r>
            <a:r>
              <a:rPr sz="2000" b="1" spc="-114" dirty="0">
                <a:solidFill>
                  <a:srgbClr val="1F487C"/>
                </a:solidFill>
                <a:latin typeface="Arial"/>
                <a:cs typeface="Arial"/>
              </a:rPr>
              <a:t>de</a:t>
            </a:r>
            <a:r>
              <a:rPr sz="2000" b="1" spc="-65" dirty="0">
                <a:solidFill>
                  <a:srgbClr val="1F487C"/>
                </a:solidFill>
                <a:latin typeface="Arial"/>
                <a:cs typeface="Arial"/>
              </a:rPr>
              <a:t> </a:t>
            </a:r>
            <a:r>
              <a:rPr sz="2000" b="1" spc="-130" dirty="0">
                <a:solidFill>
                  <a:srgbClr val="1F487C"/>
                </a:solidFill>
                <a:latin typeface="Arial"/>
                <a:cs typeface="Arial"/>
              </a:rPr>
              <a:t>chaque</a:t>
            </a:r>
            <a:r>
              <a:rPr sz="2000" b="1" spc="-75" dirty="0">
                <a:solidFill>
                  <a:srgbClr val="1F487C"/>
                </a:solidFill>
                <a:latin typeface="Arial"/>
                <a:cs typeface="Arial"/>
              </a:rPr>
              <a:t> </a:t>
            </a:r>
            <a:r>
              <a:rPr sz="2000" b="1" spc="-20" dirty="0">
                <a:solidFill>
                  <a:srgbClr val="1F487C"/>
                </a:solidFill>
                <a:latin typeface="Arial"/>
                <a:cs typeface="Arial"/>
              </a:rPr>
              <a:t>champ</a:t>
            </a:r>
            <a:endParaRPr sz="2000">
              <a:latin typeface="Arial"/>
              <a:cs typeface="Arial"/>
            </a:endParaRPr>
          </a:p>
        </p:txBody>
      </p:sp>
      <p:sp>
        <p:nvSpPr>
          <p:cNvPr id="12" name="Espace réservé du numéro de diapositive 11">
            <a:extLst>
              <a:ext uri="{FF2B5EF4-FFF2-40B4-BE49-F238E27FC236}">
                <a16:creationId xmlns:a16="http://schemas.microsoft.com/office/drawing/2014/main" id="{BD14F561-1858-880D-A54A-362F50463ACC}"/>
              </a:ext>
            </a:extLst>
          </p:cNvPr>
          <p:cNvSpPr>
            <a:spLocks noGrp="1"/>
          </p:cNvSpPr>
          <p:nvPr>
            <p:ph type="sldNum" sz="quarter" idx="12"/>
          </p:nvPr>
        </p:nvSpPr>
        <p:spPr/>
        <p:txBody>
          <a:bodyPr/>
          <a:lstStyle/>
          <a:p>
            <a:fld id="{14385F30-F5BB-45A0-A756-346F67DA10C3}" type="slidenum">
              <a:rPr lang="en-US" smtClean="0"/>
              <a:t>23</a:t>
            </a:fld>
            <a:endParaRPr lang="en-US"/>
          </a:p>
        </p:txBody>
      </p:sp>
    </p:spTree>
    <p:extLst>
      <p:ext uri="{BB962C8B-B14F-4D97-AF65-F5344CB8AC3E}">
        <p14:creationId xmlns:p14="http://schemas.microsoft.com/office/powerpoint/2010/main" val="343248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171167" y="1503123"/>
            <a:ext cx="2787751" cy="461665"/>
          </a:xfrm>
          <a:prstGeom prst="rect">
            <a:avLst/>
          </a:prstGeom>
          <a:noFill/>
        </p:spPr>
        <p:txBody>
          <a:bodyPr wrap="none" rtlCol="0">
            <a:spAutoFit/>
          </a:bodyPr>
          <a:lstStyle/>
          <a:p>
            <a:r>
              <a:rPr lang="fr-FR" sz="2400" b="1" dirty="0">
                <a:solidFill>
                  <a:srgbClr val="00B0F0"/>
                </a:solidFill>
              </a:rPr>
              <a:t>Création d’une table</a:t>
            </a:r>
          </a:p>
        </p:txBody>
      </p:sp>
      <p:sp>
        <p:nvSpPr>
          <p:cNvPr id="3" name="object 3">
            <a:extLst>
              <a:ext uri="{FF2B5EF4-FFF2-40B4-BE49-F238E27FC236}">
                <a16:creationId xmlns:a16="http://schemas.microsoft.com/office/drawing/2014/main" id="{CDB0257F-6C14-F042-F488-F963943211B9}"/>
              </a:ext>
            </a:extLst>
          </p:cNvPr>
          <p:cNvSpPr txBox="1"/>
          <p:nvPr/>
        </p:nvSpPr>
        <p:spPr>
          <a:xfrm>
            <a:off x="2033130" y="2359486"/>
            <a:ext cx="8501380" cy="3182620"/>
          </a:xfrm>
          <a:prstGeom prst="rect">
            <a:avLst/>
          </a:prstGeom>
        </p:spPr>
        <p:txBody>
          <a:bodyPr vert="horz" wrap="square" lIns="0" tIns="80010" rIns="0" bIns="0" rtlCol="0">
            <a:spAutoFit/>
          </a:bodyPr>
          <a:lstStyle/>
          <a:p>
            <a:pPr marL="285115" marR="262890" indent="-273050">
              <a:lnSpc>
                <a:spcPts val="2590"/>
              </a:lnSpc>
              <a:spcBef>
                <a:spcPts val="630"/>
              </a:spcBef>
              <a:buClr>
                <a:srgbClr val="4F81BC"/>
              </a:buClr>
              <a:buSzPct val="84615"/>
              <a:buFont typeface="Segoe UI Symbol"/>
              <a:buChar char="⚫"/>
              <a:tabLst>
                <a:tab pos="285750" algn="l"/>
              </a:tabLst>
            </a:pPr>
            <a:r>
              <a:rPr sz="2600" dirty="0">
                <a:latin typeface="Calibri"/>
                <a:cs typeface="Calibri"/>
              </a:rPr>
              <a:t>Une</a:t>
            </a:r>
            <a:r>
              <a:rPr sz="2600" spc="-75" dirty="0">
                <a:latin typeface="Calibri"/>
                <a:cs typeface="Calibri"/>
              </a:rPr>
              <a:t> </a:t>
            </a:r>
            <a:r>
              <a:rPr sz="2600" dirty="0">
                <a:latin typeface="Calibri"/>
                <a:cs typeface="Calibri"/>
              </a:rPr>
              <a:t>fois</a:t>
            </a:r>
            <a:r>
              <a:rPr sz="2600" spc="-35" dirty="0">
                <a:latin typeface="Calibri"/>
                <a:cs typeface="Calibri"/>
              </a:rPr>
              <a:t> </a:t>
            </a:r>
            <a:r>
              <a:rPr sz="2600" spc="-20" dirty="0">
                <a:latin typeface="Calibri"/>
                <a:cs typeface="Calibri"/>
              </a:rPr>
              <a:t>qu’on</a:t>
            </a:r>
            <a:r>
              <a:rPr sz="2600" spc="-40" dirty="0">
                <a:latin typeface="Calibri"/>
                <a:cs typeface="Calibri"/>
              </a:rPr>
              <a:t> </a:t>
            </a:r>
            <a:r>
              <a:rPr sz="2600" dirty="0">
                <a:latin typeface="Calibri"/>
                <a:cs typeface="Calibri"/>
              </a:rPr>
              <a:t>a</a:t>
            </a:r>
            <a:r>
              <a:rPr sz="2600" spc="-35" dirty="0">
                <a:latin typeface="Calibri"/>
                <a:cs typeface="Calibri"/>
              </a:rPr>
              <a:t> </a:t>
            </a:r>
            <a:r>
              <a:rPr sz="2600" dirty="0">
                <a:latin typeface="Calibri"/>
                <a:cs typeface="Calibri"/>
              </a:rPr>
              <a:t>fini</a:t>
            </a:r>
            <a:r>
              <a:rPr sz="2600" spc="-50" dirty="0">
                <a:latin typeface="Calibri"/>
                <a:cs typeface="Calibri"/>
              </a:rPr>
              <a:t> </a:t>
            </a:r>
            <a:r>
              <a:rPr sz="2600" dirty="0">
                <a:latin typeface="Calibri"/>
                <a:cs typeface="Calibri"/>
              </a:rPr>
              <a:t>de</a:t>
            </a:r>
            <a:r>
              <a:rPr sz="2600" spc="-45" dirty="0">
                <a:latin typeface="Calibri"/>
                <a:cs typeface="Calibri"/>
              </a:rPr>
              <a:t> </a:t>
            </a:r>
            <a:r>
              <a:rPr sz="2600" dirty="0">
                <a:latin typeface="Calibri"/>
                <a:cs typeface="Calibri"/>
              </a:rPr>
              <a:t>taper</a:t>
            </a:r>
            <a:r>
              <a:rPr sz="2600" spc="-45" dirty="0">
                <a:latin typeface="Calibri"/>
                <a:cs typeface="Calibri"/>
              </a:rPr>
              <a:t> </a:t>
            </a:r>
            <a:r>
              <a:rPr sz="2600" dirty="0">
                <a:latin typeface="Calibri"/>
                <a:cs typeface="Calibri"/>
              </a:rPr>
              <a:t>tous</a:t>
            </a:r>
            <a:r>
              <a:rPr sz="2600" spc="-40" dirty="0">
                <a:latin typeface="Calibri"/>
                <a:cs typeface="Calibri"/>
              </a:rPr>
              <a:t> </a:t>
            </a:r>
            <a:r>
              <a:rPr sz="2600" dirty="0">
                <a:latin typeface="Calibri"/>
                <a:cs typeface="Calibri"/>
              </a:rPr>
              <a:t>les</a:t>
            </a:r>
            <a:r>
              <a:rPr sz="2600" spc="-60" dirty="0">
                <a:latin typeface="Calibri"/>
                <a:cs typeface="Calibri"/>
              </a:rPr>
              <a:t> </a:t>
            </a:r>
            <a:r>
              <a:rPr sz="2600" dirty="0">
                <a:latin typeface="Calibri"/>
                <a:cs typeface="Calibri"/>
              </a:rPr>
              <a:t>champs</a:t>
            </a:r>
            <a:r>
              <a:rPr sz="2600" spc="-60" dirty="0">
                <a:latin typeface="Calibri"/>
                <a:cs typeface="Calibri"/>
              </a:rPr>
              <a:t> </a:t>
            </a:r>
            <a:r>
              <a:rPr sz="2600" dirty="0">
                <a:latin typeface="Calibri"/>
                <a:cs typeface="Calibri"/>
              </a:rPr>
              <a:t>composant</a:t>
            </a:r>
            <a:r>
              <a:rPr sz="2600" spc="-30" dirty="0">
                <a:latin typeface="Calibri"/>
                <a:cs typeface="Calibri"/>
              </a:rPr>
              <a:t> </a:t>
            </a:r>
            <a:r>
              <a:rPr sz="2600" spc="-25" dirty="0">
                <a:latin typeface="Calibri"/>
                <a:cs typeface="Calibri"/>
              </a:rPr>
              <a:t>la </a:t>
            </a:r>
            <a:r>
              <a:rPr sz="2600" spc="-10" dirty="0">
                <a:latin typeface="Calibri"/>
                <a:cs typeface="Calibri"/>
              </a:rPr>
              <a:t>table,</a:t>
            </a:r>
            <a:endParaRPr sz="2600" dirty="0">
              <a:latin typeface="Calibri"/>
              <a:cs typeface="Calibri"/>
            </a:endParaRPr>
          </a:p>
          <a:p>
            <a:pPr marL="561340" lvl="1" indent="-228600">
              <a:lnSpc>
                <a:spcPts val="2755"/>
              </a:lnSpc>
              <a:buClr>
                <a:srgbClr val="C0504D"/>
              </a:buClr>
              <a:buSzPct val="85416"/>
              <a:buFont typeface="Segoe UI Symbol"/>
              <a:buChar char="⚫"/>
              <a:tabLst>
                <a:tab pos="561340" algn="l"/>
              </a:tabLst>
            </a:pPr>
            <a:r>
              <a:rPr sz="2400" dirty="0">
                <a:latin typeface="Calibri"/>
                <a:cs typeface="Calibri"/>
              </a:rPr>
              <a:t>Fermer</a:t>
            </a:r>
            <a:r>
              <a:rPr sz="2400" spc="-60" dirty="0">
                <a:latin typeface="Calibri"/>
                <a:cs typeface="Calibri"/>
              </a:rPr>
              <a:t> </a:t>
            </a:r>
            <a:r>
              <a:rPr sz="2400" dirty="0">
                <a:latin typeface="Calibri"/>
                <a:cs typeface="Calibri"/>
              </a:rPr>
              <a:t>la</a:t>
            </a:r>
            <a:r>
              <a:rPr sz="2400" spc="-40" dirty="0">
                <a:latin typeface="Calibri"/>
                <a:cs typeface="Calibri"/>
              </a:rPr>
              <a:t> </a:t>
            </a:r>
            <a:r>
              <a:rPr sz="2400" dirty="0">
                <a:latin typeface="Calibri"/>
                <a:cs typeface="Calibri"/>
              </a:rPr>
              <a:t>fenêtre</a:t>
            </a:r>
            <a:r>
              <a:rPr sz="2400" spc="-35" dirty="0">
                <a:latin typeface="Calibri"/>
                <a:cs typeface="Calibri"/>
              </a:rPr>
              <a:t> </a:t>
            </a:r>
            <a:r>
              <a:rPr sz="2400" dirty="0">
                <a:latin typeface="Calibri"/>
                <a:cs typeface="Calibri"/>
              </a:rPr>
              <a:t>de</a:t>
            </a:r>
            <a:r>
              <a:rPr sz="2400" spc="-30" dirty="0">
                <a:latin typeface="Calibri"/>
                <a:cs typeface="Calibri"/>
              </a:rPr>
              <a:t> </a:t>
            </a:r>
            <a:r>
              <a:rPr sz="2400" spc="-10" dirty="0">
                <a:latin typeface="Calibri"/>
                <a:cs typeface="Calibri"/>
              </a:rPr>
              <a:t>création,</a:t>
            </a:r>
            <a:endParaRPr sz="2400" dirty="0">
              <a:latin typeface="Calibri"/>
              <a:cs typeface="Calibri"/>
            </a:endParaRPr>
          </a:p>
          <a:p>
            <a:pPr marL="561340" lvl="1" indent="-228600">
              <a:lnSpc>
                <a:spcPts val="2790"/>
              </a:lnSpc>
              <a:buClr>
                <a:srgbClr val="C0504D"/>
              </a:buClr>
              <a:buSzPct val="85416"/>
              <a:buFont typeface="Segoe UI Symbol"/>
              <a:buChar char="⚫"/>
              <a:tabLst>
                <a:tab pos="561340" algn="l"/>
              </a:tabLst>
            </a:pPr>
            <a:r>
              <a:rPr sz="2400" dirty="0">
                <a:latin typeface="Calibri"/>
                <a:cs typeface="Calibri"/>
              </a:rPr>
              <a:t>Access</a:t>
            </a:r>
            <a:r>
              <a:rPr sz="2400" spc="-40" dirty="0">
                <a:latin typeface="Calibri"/>
                <a:cs typeface="Calibri"/>
              </a:rPr>
              <a:t> </a:t>
            </a:r>
            <a:r>
              <a:rPr sz="2400" dirty="0">
                <a:latin typeface="Calibri"/>
                <a:cs typeface="Calibri"/>
              </a:rPr>
              <a:t>demande</a:t>
            </a:r>
            <a:r>
              <a:rPr sz="2400" spc="-5" dirty="0">
                <a:latin typeface="Calibri"/>
                <a:cs typeface="Calibri"/>
              </a:rPr>
              <a:t> </a:t>
            </a:r>
            <a:r>
              <a:rPr sz="2400" dirty="0">
                <a:latin typeface="Calibri"/>
                <a:cs typeface="Calibri"/>
              </a:rPr>
              <a:t>alors</a:t>
            </a:r>
            <a:r>
              <a:rPr sz="2400" spc="-30" dirty="0">
                <a:latin typeface="Calibri"/>
                <a:cs typeface="Calibri"/>
              </a:rPr>
              <a:t> </a:t>
            </a:r>
            <a:r>
              <a:rPr sz="2400" dirty="0">
                <a:latin typeface="Calibri"/>
                <a:cs typeface="Calibri"/>
              </a:rPr>
              <a:t>le</a:t>
            </a:r>
            <a:r>
              <a:rPr sz="2400" spc="-10" dirty="0">
                <a:latin typeface="Calibri"/>
                <a:cs typeface="Calibri"/>
              </a:rPr>
              <a:t> </a:t>
            </a:r>
            <a:r>
              <a:rPr sz="2400" dirty="0">
                <a:latin typeface="Calibri"/>
                <a:cs typeface="Calibri"/>
              </a:rPr>
              <a:t>nom</a:t>
            </a:r>
            <a:r>
              <a:rPr sz="2400" spc="-25" dirty="0">
                <a:latin typeface="Calibri"/>
                <a:cs typeface="Calibri"/>
              </a:rPr>
              <a:t> </a:t>
            </a:r>
            <a:r>
              <a:rPr sz="2400" dirty="0">
                <a:latin typeface="Calibri"/>
                <a:cs typeface="Calibri"/>
              </a:rPr>
              <a:t>de</a:t>
            </a:r>
            <a:r>
              <a:rPr sz="2400" spc="-10" dirty="0">
                <a:latin typeface="Calibri"/>
                <a:cs typeface="Calibri"/>
              </a:rPr>
              <a:t> </a:t>
            </a:r>
            <a:r>
              <a:rPr sz="2400" dirty="0">
                <a:latin typeface="Calibri"/>
                <a:cs typeface="Calibri"/>
              </a:rPr>
              <a:t>la</a:t>
            </a:r>
            <a:r>
              <a:rPr sz="2400" spc="-5" dirty="0">
                <a:latin typeface="Calibri"/>
                <a:cs typeface="Calibri"/>
              </a:rPr>
              <a:t> </a:t>
            </a:r>
            <a:r>
              <a:rPr sz="2400" spc="-10" dirty="0">
                <a:latin typeface="Calibri"/>
                <a:cs typeface="Calibri"/>
              </a:rPr>
              <a:t>table,</a:t>
            </a:r>
            <a:endParaRPr sz="2400" dirty="0">
              <a:latin typeface="Calibri"/>
              <a:cs typeface="Calibri"/>
            </a:endParaRPr>
          </a:p>
          <a:p>
            <a:pPr marL="561340" marR="957580" lvl="1" indent="-228600">
              <a:lnSpc>
                <a:spcPts val="2400"/>
              </a:lnSpc>
              <a:spcBef>
                <a:spcPts val="434"/>
              </a:spcBef>
              <a:buClr>
                <a:srgbClr val="C0504D"/>
              </a:buClr>
              <a:buSzPct val="85416"/>
              <a:buFont typeface="Segoe UI Symbol"/>
              <a:buChar char="⚫"/>
              <a:tabLst>
                <a:tab pos="561340" algn="l"/>
              </a:tabLst>
            </a:pPr>
            <a:r>
              <a:rPr sz="2400" dirty="0">
                <a:latin typeface="Calibri"/>
                <a:cs typeface="Calibri"/>
              </a:rPr>
              <a:t>Access</a:t>
            </a:r>
            <a:r>
              <a:rPr sz="2400" spc="-50" dirty="0">
                <a:latin typeface="Calibri"/>
                <a:cs typeface="Calibri"/>
              </a:rPr>
              <a:t> </a:t>
            </a:r>
            <a:r>
              <a:rPr sz="2400" dirty="0">
                <a:latin typeface="Calibri"/>
                <a:cs typeface="Calibri"/>
              </a:rPr>
              <a:t>va</a:t>
            </a:r>
            <a:r>
              <a:rPr sz="2400" spc="-10" dirty="0">
                <a:latin typeface="Calibri"/>
                <a:cs typeface="Calibri"/>
              </a:rPr>
              <a:t> </a:t>
            </a:r>
            <a:r>
              <a:rPr sz="2400" dirty="0">
                <a:latin typeface="Calibri"/>
                <a:cs typeface="Calibri"/>
              </a:rPr>
              <a:t>demander</a:t>
            </a:r>
            <a:r>
              <a:rPr sz="2400" spc="-25" dirty="0">
                <a:latin typeface="Calibri"/>
                <a:cs typeface="Calibri"/>
              </a:rPr>
              <a:t> </a:t>
            </a:r>
            <a:r>
              <a:rPr sz="2400" dirty="0">
                <a:latin typeface="Calibri"/>
                <a:cs typeface="Calibri"/>
              </a:rPr>
              <a:t>aussi</a:t>
            </a:r>
            <a:r>
              <a:rPr sz="2400" spc="-15" dirty="0">
                <a:latin typeface="Calibri"/>
                <a:cs typeface="Calibri"/>
              </a:rPr>
              <a:t> </a:t>
            </a:r>
            <a:r>
              <a:rPr sz="2400" dirty="0">
                <a:latin typeface="Calibri"/>
                <a:cs typeface="Calibri"/>
              </a:rPr>
              <a:t>de</a:t>
            </a:r>
            <a:r>
              <a:rPr sz="2400" spc="-10" dirty="0">
                <a:latin typeface="Calibri"/>
                <a:cs typeface="Calibri"/>
              </a:rPr>
              <a:t> </a:t>
            </a:r>
            <a:r>
              <a:rPr sz="2400" dirty="0">
                <a:latin typeface="Calibri"/>
                <a:cs typeface="Calibri"/>
              </a:rPr>
              <a:t>préciser</a:t>
            </a:r>
            <a:r>
              <a:rPr sz="2400" spc="-10" dirty="0">
                <a:latin typeface="Calibri"/>
                <a:cs typeface="Calibri"/>
              </a:rPr>
              <a:t> </a:t>
            </a:r>
            <a:r>
              <a:rPr sz="2400" dirty="0">
                <a:solidFill>
                  <a:srgbClr val="990000"/>
                </a:solidFill>
                <a:latin typeface="Calibri"/>
                <a:cs typeface="Calibri"/>
              </a:rPr>
              <a:t>la</a:t>
            </a:r>
            <a:r>
              <a:rPr sz="2400" spc="-15" dirty="0">
                <a:solidFill>
                  <a:srgbClr val="990000"/>
                </a:solidFill>
                <a:latin typeface="Calibri"/>
                <a:cs typeface="Calibri"/>
              </a:rPr>
              <a:t> </a:t>
            </a:r>
            <a:r>
              <a:rPr sz="2400" dirty="0">
                <a:solidFill>
                  <a:srgbClr val="990000"/>
                </a:solidFill>
                <a:latin typeface="Calibri"/>
                <a:cs typeface="Calibri"/>
              </a:rPr>
              <a:t>clé</a:t>
            </a:r>
            <a:r>
              <a:rPr sz="2400" spc="-25" dirty="0">
                <a:solidFill>
                  <a:srgbClr val="990000"/>
                </a:solidFill>
                <a:latin typeface="Calibri"/>
                <a:cs typeface="Calibri"/>
              </a:rPr>
              <a:t> </a:t>
            </a:r>
            <a:r>
              <a:rPr sz="2400" dirty="0">
                <a:solidFill>
                  <a:srgbClr val="990000"/>
                </a:solidFill>
                <a:latin typeface="Calibri"/>
                <a:cs typeface="Calibri"/>
              </a:rPr>
              <a:t>primaire</a:t>
            </a:r>
            <a:r>
              <a:rPr sz="2400" dirty="0">
                <a:latin typeface="Calibri"/>
                <a:cs typeface="Calibri"/>
              </a:rPr>
              <a:t>.</a:t>
            </a:r>
            <a:r>
              <a:rPr sz="2400" spc="-35" dirty="0">
                <a:latin typeface="Calibri"/>
                <a:cs typeface="Calibri"/>
              </a:rPr>
              <a:t> </a:t>
            </a:r>
            <a:r>
              <a:rPr sz="2400" spc="-25" dirty="0">
                <a:latin typeface="Calibri"/>
                <a:cs typeface="Calibri"/>
              </a:rPr>
              <a:t>On </a:t>
            </a:r>
            <a:r>
              <a:rPr sz="2400" dirty="0">
                <a:latin typeface="Calibri"/>
                <a:cs typeface="Calibri"/>
              </a:rPr>
              <a:t>reviendra</a:t>
            </a:r>
            <a:r>
              <a:rPr sz="2400" spc="-70" dirty="0">
                <a:latin typeface="Calibri"/>
                <a:cs typeface="Calibri"/>
              </a:rPr>
              <a:t> </a:t>
            </a:r>
            <a:r>
              <a:rPr sz="2400" dirty="0">
                <a:latin typeface="Calibri"/>
                <a:cs typeface="Calibri"/>
              </a:rPr>
              <a:t>plus</a:t>
            </a:r>
            <a:r>
              <a:rPr sz="2400" spc="-50" dirty="0">
                <a:latin typeface="Calibri"/>
                <a:cs typeface="Calibri"/>
              </a:rPr>
              <a:t> </a:t>
            </a:r>
            <a:r>
              <a:rPr sz="2400" dirty="0">
                <a:latin typeface="Calibri"/>
                <a:cs typeface="Calibri"/>
              </a:rPr>
              <a:t>tard</a:t>
            </a:r>
            <a:r>
              <a:rPr sz="2400" spc="-70" dirty="0">
                <a:latin typeface="Calibri"/>
                <a:cs typeface="Calibri"/>
              </a:rPr>
              <a:t> </a:t>
            </a:r>
            <a:r>
              <a:rPr sz="2400" dirty="0">
                <a:latin typeface="Calibri"/>
                <a:cs typeface="Calibri"/>
              </a:rPr>
              <a:t>sur</a:t>
            </a:r>
            <a:r>
              <a:rPr sz="2400" spc="-60" dirty="0">
                <a:latin typeface="Calibri"/>
                <a:cs typeface="Calibri"/>
              </a:rPr>
              <a:t> </a:t>
            </a:r>
            <a:r>
              <a:rPr sz="2400" dirty="0">
                <a:latin typeface="Calibri"/>
                <a:cs typeface="Calibri"/>
              </a:rPr>
              <a:t>cette</a:t>
            </a:r>
            <a:r>
              <a:rPr sz="2400" spc="-70" dirty="0">
                <a:latin typeface="Calibri"/>
                <a:cs typeface="Calibri"/>
              </a:rPr>
              <a:t> </a:t>
            </a:r>
            <a:r>
              <a:rPr sz="2400" spc="-10" dirty="0">
                <a:latin typeface="Calibri"/>
                <a:cs typeface="Calibri"/>
              </a:rPr>
              <a:t>notion,</a:t>
            </a:r>
            <a:endParaRPr sz="2400" dirty="0">
              <a:latin typeface="Calibri"/>
              <a:cs typeface="Calibri"/>
            </a:endParaRPr>
          </a:p>
          <a:p>
            <a:pPr marL="561340" lvl="1" indent="-228600">
              <a:lnSpc>
                <a:spcPts val="2740"/>
              </a:lnSpc>
              <a:buClr>
                <a:srgbClr val="C0504D"/>
              </a:buClr>
              <a:buSzPct val="85416"/>
              <a:buFont typeface="Segoe UI Symbol"/>
              <a:buChar char="⚫"/>
              <a:tabLst>
                <a:tab pos="561340" algn="l"/>
              </a:tabLst>
            </a:pPr>
            <a:r>
              <a:rPr sz="2400" dirty="0">
                <a:latin typeface="Calibri"/>
                <a:cs typeface="Calibri"/>
              </a:rPr>
              <a:t>Ça</a:t>
            </a:r>
            <a:r>
              <a:rPr sz="2400" spc="-40" dirty="0">
                <a:latin typeface="Calibri"/>
                <a:cs typeface="Calibri"/>
              </a:rPr>
              <a:t> </a:t>
            </a:r>
            <a:r>
              <a:rPr sz="2400" dirty="0">
                <a:latin typeface="Calibri"/>
                <a:cs typeface="Calibri"/>
              </a:rPr>
              <a:t>y</a:t>
            </a:r>
            <a:r>
              <a:rPr sz="2400" spc="-25" dirty="0">
                <a:latin typeface="Calibri"/>
                <a:cs typeface="Calibri"/>
              </a:rPr>
              <a:t> </a:t>
            </a:r>
            <a:r>
              <a:rPr sz="2400" dirty="0">
                <a:latin typeface="Calibri"/>
                <a:cs typeface="Calibri"/>
              </a:rPr>
              <a:t>est,</a:t>
            </a:r>
            <a:r>
              <a:rPr sz="2400" spc="-15" dirty="0">
                <a:latin typeface="Calibri"/>
                <a:cs typeface="Calibri"/>
              </a:rPr>
              <a:t> </a:t>
            </a:r>
            <a:r>
              <a:rPr sz="2400" dirty="0">
                <a:latin typeface="Calibri"/>
                <a:cs typeface="Calibri"/>
              </a:rPr>
              <a:t>notre</a:t>
            </a:r>
            <a:r>
              <a:rPr sz="2400" spc="-20" dirty="0">
                <a:latin typeface="Calibri"/>
                <a:cs typeface="Calibri"/>
              </a:rPr>
              <a:t> </a:t>
            </a:r>
            <a:r>
              <a:rPr sz="2400" dirty="0">
                <a:latin typeface="Calibri"/>
                <a:cs typeface="Calibri"/>
              </a:rPr>
              <a:t>table</a:t>
            </a:r>
            <a:r>
              <a:rPr sz="2400" spc="-25"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Album</a:t>
            </a:r>
            <a:r>
              <a:rPr sz="2400" spc="-30"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est</a:t>
            </a:r>
            <a:r>
              <a:rPr sz="2400" spc="-15" dirty="0">
                <a:latin typeface="Calibri"/>
                <a:cs typeface="Calibri"/>
              </a:rPr>
              <a:t> </a:t>
            </a:r>
            <a:r>
              <a:rPr sz="2400" spc="-10" dirty="0">
                <a:latin typeface="Calibri"/>
                <a:cs typeface="Calibri"/>
              </a:rPr>
              <a:t>créée,</a:t>
            </a:r>
            <a:endParaRPr sz="2400" dirty="0">
              <a:latin typeface="Calibri"/>
              <a:cs typeface="Calibri"/>
            </a:endParaRPr>
          </a:p>
          <a:p>
            <a:pPr marL="561340" lvl="1" indent="-228600">
              <a:lnSpc>
                <a:spcPts val="2790"/>
              </a:lnSpc>
              <a:buClr>
                <a:srgbClr val="C0504D"/>
              </a:buClr>
              <a:buSzPct val="85416"/>
              <a:buFont typeface="Segoe UI Symbol"/>
              <a:buChar char="⚫"/>
              <a:tabLst>
                <a:tab pos="561340" algn="l"/>
              </a:tabLst>
            </a:pPr>
            <a:r>
              <a:rPr sz="2400" dirty="0">
                <a:latin typeface="Calibri"/>
                <a:cs typeface="Calibri"/>
              </a:rPr>
              <a:t>Pour</a:t>
            </a:r>
            <a:r>
              <a:rPr sz="2400" spc="-50" dirty="0">
                <a:latin typeface="Calibri"/>
                <a:cs typeface="Calibri"/>
              </a:rPr>
              <a:t> </a:t>
            </a:r>
            <a:r>
              <a:rPr sz="2400" dirty="0">
                <a:latin typeface="Calibri"/>
                <a:cs typeface="Calibri"/>
              </a:rPr>
              <a:t>afficher</a:t>
            </a:r>
            <a:r>
              <a:rPr sz="2400" spc="-35" dirty="0">
                <a:latin typeface="Calibri"/>
                <a:cs typeface="Calibri"/>
              </a:rPr>
              <a:t> </a:t>
            </a:r>
            <a:r>
              <a:rPr sz="2400" dirty="0">
                <a:latin typeface="Calibri"/>
                <a:cs typeface="Calibri"/>
              </a:rPr>
              <a:t>son</a:t>
            </a:r>
            <a:r>
              <a:rPr sz="2400" spc="-40" dirty="0">
                <a:latin typeface="Calibri"/>
                <a:cs typeface="Calibri"/>
              </a:rPr>
              <a:t> </a:t>
            </a:r>
            <a:r>
              <a:rPr sz="2400" dirty="0">
                <a:latin typeface="Calibri"/>
                <a:cs typeface="Calibri"/>
              </a:rPr>
              <a:t>contenu,</a:t>
            </a:r>
            <a:r>
              <a:rPr sz="2400" spc="-30" dirty="0">
                <a:latin typeface="Calibri"/>
                <a:cs typeface="Calibri"/>
              </a:rPr>
              <a:t> </a:t>
            </a:r>
            <a:r>
              <a:rPr sz="2400" dirty="0">
                <a:latin typeface="Calibri"/>
                <a:cs typeface="Calibri"/>
              </a:rPr>
              <a:t>il</a:t>
            </a:r>
            <a:r>
              <a:rPr sz="2400" spc="-35" dirty="0">
                <a:latin typeface="Calibri"/>
                <a:cs typeface="Calibri"/>
              </a:rPr>
              <a:t> </a:t>
            </a:r>
            <a:r>
              <a:rPr sz="2400" dirty="0">
                <a:latin typeface="Calibri"/>
                <a:cs typeface="Calibri"/>
              </a:rPr>
              <a:t>suffit</a:t>
            </a:r>
            <a:r>
              <a:rPr sz="2400" spc="-35" dirty="0">
                <a:latin typeface="Calibri"/>
                <a:cs typeface="Calibri"/>
              </a:rPr>
              <a:t> </a:t>
            </a:r>
            <a:r>
              <a:rPr sz="2400" dirty="0">
                <a:latin typeface="Calibri"/>
                <a:cs typeface="Calibri"/>
              </a:rPr>
              <a:t>de</a:t>
            </a:r>
            <a:r>
              <a:rPr sz="2400" spc="-35" dirty="0">
                <a:latin typeface="Calibri"/>
                <a:cs typeface="Calibri"/>
              </a:rPr>
              <a:t> </a:t>
            </a:r>
            <a:r>
              <a:rPr sz="2400" dirty="0">
                <a:latin typeface="Calibri"/>
                <a:cs typeface="Calibri"/>
              </a:rPr>
              <a:t>cliquer</a:t>
            </a:r>
            <a:r>
              <a:rPr sz="2400" spc="-45" dirty="0">
                <a:latin typeface="Calibri"/>
                <a:cs typeface="Calibri"/>
              </a:rPr>
              <a:t> </a:t>
            </a:r>
            <a:r>
              <a:rPr sz="2400" dirty="0">
                <a:latin typeface="Calibri"/>
                <a:cs typeface="Calibri"/>
              </a:rPr>
              <a:t>deux</a:t>
            </a:r>
            <a:r>
              <a:rPr sz="2400" spc="-30" dirty="0">
                <a:latin typeface="Calibri"/>
                <a:cs typeface="Calibri"/>
              </a:rPr>
              <a:t> </a:t>
            </a:r>
            <a:r>
              <a:rPr sz="2400" dirty="0">
                <a:latin typeface="Calibri"/>
                <a:cs typeface="Calibri"/>
              </a:rPr>
              <a:t>fois</a:t>
            </a:r>
            <a:r>
              <a:rPr sz="2400" spc="-40" dirty="0">
                <a:latin typeface="Calibri"/>
                <a:cs typeface="Calibri"/>
              </a:rPr>
              <a:t> </a:t>
            </a:r>
            <a:r>
              <a:rPr sz="2400" spc="-10" dirty="0">
                <a:latin typeface="Calibri"/>
                <a:cs typeface="Calibri"/>
              </a:rPr>
              <a:t>dessus,</a:t>
            </a:r>
            <a:endParaRPr sz="2400" dirty="0">
              <a:latin typeface="Calibri"/>
              <a:cs typeface="Calibri"/>
            </a:endParaRPr>
          </a:p>
          <a:p>
            <a:pPr marL="561340" lvl="1" indent="-228600">
              <a:lnSpc>
                <a:spcPts val="2835"/>
              </a:lnSpc>
              <a:buClr>
                <a:srgbClr val="C0504D"/>
              </a:buClr>
              <a:buSzPct val="85416"/>
              <a:buFont typeface="Segoe UI Symbol"/>
              <a:buChar char="⚫"/>
              <a:tabLst>
                <a:tab pos="561340" algn="l"/>
              </a:tabLst>
            </a:pPr>
            <a:r>
              <a:rPr sz="2400" dirty="0">
                <a:latin typeface="Calibri"/>
                <a:cs typeface="Calibri"/>
              </a:rPr>
              <a:t>On</a:t>
            </a:r>
            <a:r>
              <a:rPr sz="2400" spc="-40" dirty="0">
                <a:latin typeface="Calibri"/>
                <a:cs typeface="Calibri"/>
              </a:rPr>
              <a:t> </a:t>
            </a:r>
            <a:r>
              <a:rPr sz="2400" dirty="0">
                <a:latin typeface="Calibri"/>
                <a:cs typeface="Calibri"/>
              </a:rPr>
              <a:t>peut</a:t>
            </a:r>
            <a:r>
              <a:rPr sz="2400" spc="-30" dirty="0">
                <a:latin typeface="Calibri"/>
                <a:cs typeface="Calibri"/>
              </a:rPr>
              <a:t> </a:t>
            </a:r>
            <a:r>
              <a:rPr sz="2400" dirty="0">
                <a:latin typeface="Calibri"/>
                <a:cs typeface="Calibri"/>
              </a:rPr>
              <a:t>ensuite</a:t>
            </a:r>
            <a:r>
              <a:rPr sz="2400" spc="-25" dirty="0">
                <a:latin typeface="Calibri"/>
                <a:cs typeface="Calibri"/>
              </a:rPr>
              <a:t> </a:t>
            </a:r>
            <a:r>
              <a:rPr sz="2400" spc="-20" dirty="0">
                <a:latin typeface="Calibri"/>
                <a:cs typeface="Calibri"/>
              </a:rPr>
              <a:t>saisir,</a:t>
            </a:r>
            <a:r>
              <a:rPr sz="2400" spc="-35" dirty="0">
                <a:latin typeface="Calibri"/>
                <a:cs typeface="Calibri"/>
              </a:rPr>
              <a:t> </a:t>
            </a:r>
            <a:r>
              <a:rPr sz="2400" spc="-20" dirty="0">
                <a:latin typeface="Calibri"/>
                <a:cs typeface="Calibri"/>
              </a:rPr>
              <a:t>supprimer,</a:t>
            </a:r>
            <a:r>
              <a:rPr sz="2400" spc="-40" dirty="0">
                <a:latin typeface="Calibri"/>
                <a:cs typeface="Calibri"/>
              </a:rPr>
              <a:t> </a:t>
            </a:r>
            <a:r>
              <a:rPr sz="2400" dirty="0">
                <a:latin typeface="Calibri"/>
                <a:cs typeface="Calibri"/>
              </a:rPr>
              <a:t>modifier</a:t>
            </a:r>
            <a:r>
              <a:rPr sz="2400" spc="-20" dirty="0">
                <a:latin typeface="Calibri"/>
                <a:cs typeface="Calibri"/>
              </a:rPr>
              <a:t> </a:t>
            </a:r>
            <a:r>
              <a:rPr sz="2400" dirty="0">
                <a:latin typeface="Calibri"/>
                <a:cs typeface="Calibri"/>
              </a:rPr>
              <a:t>des</a:t>
            </a:r>
            <a:r>
              <a:rPr sz="2400" spc="-25" dirty="0">
                <a:latin typeface="Calibri"/>
                <a:cs typeface="Calibri"/>
              </a:rPr>
              <a:t> </a:t>
            </a:r>
            <a:r>
              <a:rPr sz="2400" spc="-10" dirty="0">
                <a:latin typeface="Calibri"/>
                <a:cs typeface="Calibri"/>
              </a:rPr>
              <a:t>enregistrements.</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4DA4089A-0E6D-C7B8-ACAD-4C45133350C4}"/>
              </a:ext>
            </a:extLst>
          </p:cNvPr>
          <p:cNvSpPr>
            <a:spLocks noGrp="1"/>
          </p:cNvSpPr>
          <p:nvPr>
            <p:ph type="sldNum" sz="quarter" idx="12"/>
          </p:nvPr>
        </p:nvSpPr>
        <p:spPr/>
        <p:txBody>
          <a:bodyPr/>
          <a:lstStyle/>
          <a:p>
            <a:fld id="{14385F30-F5BB-45A0-A756-346F67DA10C3}" type="slidenum">
              <a:rPr lang="en-US" smtClean="0"/>
              <a:t>24</a:t>
            </a:fld>
            <a:endParaRPr lang="en-US"/>
          </a:p>
        </p:txBody>
      </p:sp>
    </p:spTree>
    <p:extLst>
      <p:ext uri="{BB962C8B-B14F-4D97-AF65-F5344CB8AC3E}">
        <p14:creationId xmlns:p14="http://schemas.microsoft.com/office/powerpoint/2010/main" val="3879992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92911"/>
            <a:ext cx="2800895" cy="461665"/>
          </a:xfrm>
          <a:prstGeom prst="rect">
            <a:avLst/>
          </a:prstGeom>
          <a:noFill/>
        </p:spPr>
        <p:txBody>
          <a:bodyPr wrap="none" rtlCol="0">
            <a:spAutoFit/>
          </a:bodyPr>
          <a:lstStyle/>
          <a:p>
            <a:r>
              <a:rPr lang="fr-FR" sz="2400" b="1" dirty="0">
                <a:solidFill>
                  <a:srgbClr val="00B0F0"/>
                </a:solidFill>
              </a:rPr>
              <a:t>Les types de champs</a:t>
            </a:r>
          </a:p>
        </p:txBody>
      </p:sp>
      <p:sp>
        <p:nvSpPr>
          <p:cNvPr id="4" name="object 3">
            <a:extLst>
              <a:ext uri="{FF2B5EF4-FFF2-40B4-BE49-F238E27FC236}">
                <a16:creationId xmlns:a16="http://schemas.microsoft.com/office/drawing/2014/main" id="{D5FF86A5-CBCC-0470-4D79-E3D58AB43EDE}"/>
              </a:ext>
            </a:extLst>
          </p:cNvPr>
          <p:cNvSpPr txBox="1"/>
          <p:nvPr/>
        </p:nvSpPr>
        <p:spPr>
          <a:xfrm>
            <a:off x="2221872" y="1822327"/>
            <a:ext cx="8140065" cy="4209415"/>
          </a:xfrm>
          <a:prstGeom prst="rect">
            <a:avLst/>
          </a:prstGeom>
        </p:spPr>
        <p:txBody>
          <a:bodyPr vert="horz" wrap="square" lIns="0" tIns="95250" rIns="0" bIns="0" rtlCol="0">
            <a:spAutoFit/>
          </a:bodyPr>
          <a:lstStyle/>
          <a:p>
            <a:pPr marL="285115" marR="1025525" indent="-273050">
              <a:lnSpc>
                <a:spcPct val="73000"/>
              </a:lnSpc>
              <a:spcBef>
                <a:spcPts val="750"/>
              </a:spcBef>
              <a:buClr>
                <a:srgbClr val="4F81BC"/>
              </a:buClr>
              <a:buSzPct val="85000"/>
              <a:buFont typeface="Segoe UI Symbol"/>
              <a:buChar char="⚫"/>
              <a:tabLst>
                <a:tab pos="285115" algn="l"/>
                <a:tab pos="285750" algn="l"/>
              </a:tabLst>
            </a:pPr>
            <a:r>
              <a:rPr sz="2000" dirty="0">
                <a:solidFill>
                  <a:srgbClr val="990000"/>
                </a:solidFill>
                <a:latin typeface="Calibri"/>
                <a:cs typeface="Calibri"/>
              </a:rPr>
              <a:t>NuméroAuto</a:t>
            </a:r>
            <a:r>
              <a:rPr sz="2000" spc="-55" dirty="0">
                <a:solidFill>
                  <a:srgbClr val="990000"/>
                </a:solidFill>
                <a:latin typeface="Calibri"/>
                <a:cs typeface="Calibri"/>
              </a:rPr>
              <a:t> </a:t>
            </a:r>
            <a:r>
              <a:rPr sz="2000" dirty="0">
                <a:latin typeface="Calibri"/>
                <a:cs typeface="Calibri"/>
              </a:rPr>
              <a:t>:</a:t>
            </a:r>
            <a:r>
              <a:rPr sz="2000" spc="-40" dirty="0">
                <a:latin typeface="Calibri"/>
                <a:cs typeface="Calibri"/>
              </a:rPr>
              <a:t> </a:t>
            </a:r>
            <a:r>
              <a:rPr sz="2000" dirty="0">
                <a:latin typeface="Calibri"/>
                <a:cs typeface="Calibri"/>
              </a:rPr>
              <a:t>numéro</a:t>
            </a:r>
            <a:r>
              <a:rPr sz="2000" spc="-50" dirty="0">
                <a:latin typeface="Calibri"/>
                <a:cs typeface="Calibri"/>
              </a:rPr>
              <a:t> </a:t>
            </a:r>
            <a:r>
              <a:rPr sz="2000" dirty="0">
                <a:latin typeface="Calibri"/>
                <a:cs typeface="Calibri"/>
              </a:rPr>
              <a:t>incrémenté</a:t>
            </a:r>
            <a:r>
              <a:rPr sz="2000" spc="-15" dirty="0">
                <a:latin typeface="Calibri"/>
                <a:cs typeface="Calibri"/>
              </a:rPr>
              <a:t> </a:t>
            </a:r>
            <a:r>
              <a:rPr sz="2000" dirty="0">
                <a:latin typeface="Calibri"/>
                <a:cs typeface="Calibri"/>
              </a:rPr>
              <a:t>à</a:t>
            </a:r>
            <a:r>
              <a:rPr sz="2000" spc="-50" dirty="0">
                <a:latin typeface="Calibri"/>
                <a:cs typeface="Calibri"/>
              </a:rPr>
              <a:t> </a:t>
            </a:r>
            <a:r>
              <a:rPr sz="2000" dirty="0">
                <a:latin typeface="Calibri"/>
                <a:cs typeface="Calibri"/>
              </a:rPr>
              <a:t>chaque</a:t>
            </a:r>
            <a:r>
              <a:rPr sz="2000" spc="-50" dirty="0">
                <a:latin typeface="Calibri"/>
                <a:cs typeface="Calibri"/>
              </a:rPr>
              <a:t> </a:t>
            </a:r>
            <a:r>
              <a:rPr sz="2000" dirty="0">
                <a:latin typeface="Calibri"/>
                <a:cs typeface="Calibri"/>
              </a:rPr>
              <a:t>insertion</a:t>
            </a:r>
            <a:r>
              <a:rPr sz="2000" spc="-40" dirty="0">
                <a:latin typeface="Calibri"/>
                <a:cs typeface="Calibri"/>
              </a:rPr>
              <a:t> </a:t>
            </a:r>
            <a:r>
              <a:rPr sz="2000" dirty="0">
                <a:latin typeface="Calibri"/>
                <a:cs typeface="Calibri"/>
              </a:rPr>
              <a:t>d’un</a:t>
            </a:r>
            <a:r>
              <a:rPr sz="2000" spc="-50" dirty="0">
                <a:latin typeface="Calibri"/>
                <a:cs typeface="Calibri"/>
              </a:rPr>
              <a:t> </a:t>
            </a:r>
            <a:r>
              <a:rPr sz="2000" spc="-10" dirty="0">
                <a:latin typeface="Calibri"/>
                <a:cs typeface="Calibri"/>
              </a:rPr>
              <a:t>nouvel enregistrement.</a:t>
            </a:r>
            <a:endParaRPr sz="2000" dirty="0">
              <a:latin typeface="Calibri"/>
              <a:cs typeface="Calibri"/>
            </a:endParaRPr>
          </a:p>
          <a:p>
            <a:pPr>
              <a:lnSpc>
                <a:spcPct val="100000"/>
              </a:lnSpc>
              <a:spcBef>
                <a:spcPts val="25"/>
              </a:spcBef>
              <a:buClr>
                <a:srgbClr val="4F81BC"/>
              </a:buClr>
              <a:buFont typeface="Segoe UI Symbol"/>
              <a:buChar char="⚫"/>
            </a:pPr>
            <a:endParaRPr sz="2400" dirty="0">
              <a:latin typeface="Calibri"/>
              <a:cs typeface="Calibri"/>
            </a:endParaRPr>
          </a:p>
          <a:p>
            <a:pPr marL="285115" marR="241300" indent="-273050">
              <a:lnSpc>
                <a:spcPct val="73000"/>
              </a:lnSpc>
              <a:buClr>
                <a:srgbClr val="4F81BC"/>
              </a:buClr>
              <a:buSzPct val="85000"/>
              <a:buFont typeface="Segoe UI Symbol"/>
              <a:buChar char="⚫"/>
              <a:tabLst>
                <a:tab pos="285115" algn="l"/>
                <a:tab pos="285750" algn="l"/>
              </a:tabLst>
            </a:pPr>
            <a:r>
              <a:rPr sz="2000" dirty="0">
                <a:solidFill>
                  <a:srgbClr val="990000"/>
                </a:solidFill>
                <a:latin typeface="Calibri"/>
                <a:cs typeface="Calibri"/>
              </a:rPr>
              <a:t>Numérique</a:t>
            </a:r>
            <a:r>
              <a:rPr sz="2000" dirty="0">
                <a:latin typeface="Calibri"/>
                <a:cs typeface="Calibri"/>
              </a:rPr>
              <a:t>:</a:t>
            </a:r>
            <a:r>
              <a:rPr sz="2000" spc="-55" dirty="0">
                <a:latin typeface="Calibri"/>
                <a:cs typeface="Calibri"/>
              </a:rPr>
              <a:t> </a:t>
            </a:r>
            <a:r>
              <a:rPr sz="2000" dirty="0">
                <a:latin typeface="Calibri"/>
                <a:cs typeface="Calibri"/>
              </a:rPr>
              <a:t>C’est</a:t>
            </a:r>
            <a:r>
              <a:rPr sz="2000" spc="-45" dirty="0">
                <a:latin typeface="Calibri"/>
                <a:cs typeface="Calibri"/>
              </a:rPr>
              <a:t> </a:t>
            </a:r>
            <a:r>
              <a:rPr sz="2000" dirty="0">
                <a:latin typeface="Calibri"/>
                <a:cs typeface="Calibri"/>
              </a:rPr>
              <a:t>à</a:t>
            </a:r>
            <a:r>
              <a:rPr sz="2000" spc="-40" dirty="0">
                <a:latin typeface="Calibri"/>
                <a:cs typeface="Calibri"/>
              </a:rPr>
              <a:t> </a:t>
            </a:r>
            <a:r>
              <a:rPr sz="2000" dirty="0">
                <a:latin typeface="Calibri"/>
                <a:cs typeface="Calibri"/>
              </a:rPr>
              <a:t>l’utilisateur de</a:t>
            </a:r>
            <a:r>
              <a:rPr sz="2000" spc="-50" dirty="0">
                <a:latin typeface="Calibri"/>
                <a:cs typeface="Calibri"/>
              </a:rPr>
              <a:t> </a:t>
            </a:r>
            <a:r>
              <a:rPr sz="2000" dirty="0">
                <a:latin typeface="Calibri"/>
                <a:cs typeface="Calibri"/>
              </a:rPr>
              <a:t>taper</a:t>
            </a:r>
            <a:r>
              <a:rPr sz="2000" spc="-40" dirty="0">
                <a:latin typeface="Calibri"/>
                <a:cs typeface="Calibri"/>
              </a:rPr>
              <a:t> </a:t>
            </a:r>
            <a:r>
              <a:rPr sz="2000" dirty="0">
                <a:latin typeface="Calibri"/>
                <a:cs typeface="Calibri"/>
              </a:rPr>
              <a:t>sa</a:t>
            </a:r>
            <a:r>
              <a:rPr sz="2000" spc="-45" dirty="0">
                <a:latin typeface="Calibri"/>
                <a:cs typeface="Calibri"/>
              </a:rPr>
              <a:t> </a:t>
            </a:r>
            <a:r>
              <a:rPr sz="2000" spc="-30" dirty="0">
                <a:latin typeface="Calibri"/>
                <a:cs typeface="Calibri"/>
              </a:rPr>
              <a:t>valeur.</a:t>
            </a:r>
            <a:r>
              <a:rPr sz="2000" spc="-45" dirty="0">
                <a:latin typeface="Calibri"/>
                <a:cs typeface="Calibri"/>
              </a:rPr>
              <a:t> </a:t>
            </a:r>
            <a:r>
              <a:rPr sz="2000" dirty="0">
                <a:latin typeface="Calibri"/>
                <a:cs typeface="Calibri"/>
              </a:rPr>
              <a:t>Par</a:t>
            </a:r>
            <a:r>
              <a:rPr sz="2000" spc="-35" dirty="0">
                <a:latin typeface="Calibri"/>
                <a:cs typeface="Calibri"/>
              </a:rPr>
              <a:t> </a:t>
            </a:r>
            <a:r>
              <a:rPr sz="2000" dirty="0">
                <a:latin typeface="Calibri"/>
                <a:cs typeface="Calibri"/>
              </a:rPr>
              <a:t>défaut,</a:t>
            </a:r>
            <a:r>
              <a:rPr sz="2000" spc="-55" dirty="0">
                <a:latin typeface="Calibri"/>
                <a:cs typeface="Calibri"/>
              </a:rPr>
              <a:t> </a:t>
            </a:r>
            <a:r>
              <a:rPr sz="2000" dirty="0">
                <a:latin typeface="Calibri"/>
                <a:cs typeface="Calibri"/>
              </a:rPr>
              <a:t>il</a:t>
            </a:r>
            <a:r>
              <a:rPr sz="2000" spc="-40" dirty="0">
                <a:latin typeface="Calibri"/>
                <a:cs typeface="Calibri"/>
              </a:rPr>
              <a:t> </a:t>
            </a:r>
            <a:r>
              <a:rPr sz="2000" spc="-10" dirty="0">
                <a:latin typeface="Calibri"/>
                <a:cs typeface="Calibri"/>
              </a:rPr>
              <a:t>s’agit</a:t>
            </a:r>
            <a:r>
              <a:rPr sz="2000" spc="-40" dirty="0">
                <a:latin typeface="Calibri"/>
                <a:cs typeface="Calibri"/>
              </a:rPr>
              <a:t> </a:t>
            </a:r>
            <a:r>
              <a:rPr sz="2000" spc="-20" dirty="0">
                <a:latin typeface="Calibri"/>
                <a:cs typeface="Calibri"/>
              </a:rPr>
              <a:t>d’un </a:t>
            </a:r>
            <a:r>
              <a:rPr sz="2000" dirty="0">
                <a:latin typeface="Calibri"/>
                <a:cs typeface="Calibri"/>
              </a:rPr>
              <a:t>entier</a:t>
            </a:r>
            <a:r>
              <a:rPr sz="2000" spc="-25" dirty="0">
                <a:latin typeface="Calibri"/>
                <a:cs typeface="Calibri"/>
              </a:rPr>
              <a:t> </a:t>
            </a:r>
            <a:r>
              <a:rPr sz="2000" dirty="0">
                <a:latin typeface="Calibri"/>
                <a:cs typeface="Calibri"/>
              </a:rPr>
              <a:t>mais</a:t>
            </a:r>
            <a:r>
              <a:rPr sz="2000" spc="-10" dirty="0">
                <a:latin typeface="Calibri"/>
                <a:cs typeface="Calibri"/>
              </a:rPr>
              <a:t> </a:t>
            </a:r>
            <a:r>
              <a:rPr sz="2000" dirty="0">
                <a:latin typeface="Calibri"/>
                <a:cs typeface="Calibri"/>
              </a:rPr>
              <a:t>on</a:t>
            </a:r>
            <a:r>
              <a:rPr sz="2000" spc="-30" dirty="0">
                <a:latin typeface="Calibri"/>
                <a:cs typeface="Calibri"/>
              </a:rPr>
              <a:t> </a:t>
            </a:r>
            <a:r>
              <a:rPr sz="2000" dirty="0">
                <a:latin typeface="Calibri"/>
                <a:cs typeface="Calibri"/>
              </a:rPr>
              <a:t>peut</a:t>
            </a:r>
            <a:r>
              <a:rPr sz="2000" spc="-30" dirty="0">
                <a:latin typeface="Calibri"/>
                <a:cs typeface="Calibri"/>
              </a:rPr>
              <a:t> </a:t>
            </a:r>
            <a:r>
              <a:rPr sz="2000" dirty="0">
                <a:latin typeface="Calibri"/>
                <a:cs typeface="Calibri"/>
              </a:rPr>
              <a:t>préciser</a:t>
            </a:r>
            <a:r>
              <a:rPr sz="2000" spc="-10" dirty="0">
                <a:latin typeface="Calibri"/>
                <a:cs typeface="Calibri"/>
              </a:rPr>
              <a:t> </a:t>
            </a:r>
            <a:r>
              <a:rPr sz="2000" dirty="0">
                <a:latin typeface="Calibri"/>
                <a:cs typeface="Calibri"/>
              </a:rPr>
              <a:t>si</a:t>
            </a:r>
            <a:r>
              <a:rPr sz="2000" spc="-20" dirty="0">
                <a:latin typeface="Calibri"/>
                <a:cs typeface="Calibri"/>
              </a:rPr>
              <a:t> c’est </a:t>
            </a:r>
            <a:r>
              <a:rPr sz="2000" dirty="0">
                <a:latin typeface="Calibri"/>
                <a:cs typeface="Calibri"/>
              </a:rPr>
              <a:t>un</a:t>
            </a:r>
            <a:r>
              <a:rPr sz="2000" spc="-25" dirty="0">
                <a:latin typeface="Calibri"/>
                <a:cs typeface="Calibri"/>
              </a:rPr>
              <a:t> </a:t>
            </a:r>
            <a:r>
              <a:rPr sz="2000" spc="-10" dirty="0">
                <a:latin typeface="Calibri"/>
                <a:cs typeface="Calibri"/>
              </a:rPr>
              <a:t>réel.</a:t>
            </a:r>
            <a:endParaRPr sz="2000" dirty="0">
              <a:latin typeface="Calibri"/>
              <a:cs typeface="Calibri"/>
            </a:endParaRPr>
          </a:p>
          <a:p>
            <a:pPr>
              <a:lnSpc>
                <a:spcPct val="100000"/>
              </a:lnSpc>
              <a:spcBef>
                <a:spcPts val="45"/>
              </a:spcBef>
              <a:buClr>
                <a:srgbClr val="4F81BC"/>
              </a:buClr>
              <a:buFont typeface="Segoe UI Symbol"/>
              <a:buChar char="⚫"/>
            </a:pPr>
            <a:endParaRPr sz="1850" dirty="0">
              <a:latin typeface="Calibri"/>
              <a:cs typeface="Calibri"/>
            </a:endParaRPr>
          </a:p>
          <a:p>
            <a:pPr marL="285115" indent="-273050">
              <a:lnSpc>
                <a:spcPct val="100000"/>
              </a:lnSpc>
              <a:buClr>
                <a:srgbClr val="4F81BC"/>
              </a:buClr>
              <a:buSzPct val="85000"/>
              <a:buFont typeface="Segoe UI Symbol"/>
              <a:buChar char="⚫"/>
              <a:tabLst>
                <a:tab pos="285115" algn="l"/>
                <a:tab pos="285750" algn="l"/>
              </a:tabLst>
            </a:pPr>
            <a:r>
              <a:rPr sz="2000" spc="-30" dirty="0">
                <a:solidFill>
                  <a:srgbClr val="990000"/>
                </a:solidFill>
                <a:latin typeface="Calibri"/>
                <a:cs typeface="Calibri"/>
              </a:rPr>
              <a:t>Texte</a:t>
            </a:r>
            <a:r>
              <a:rPr sz="2000" spc="-5" dirty="0">
                <a:solidFill>
                  <a:srgbClr val="990000"/>
                </a:solidFill>
                <a:latin typeface="Calibri"/>
                <a:cs typeface="Calibri"/>
              </a:rPr>
              <a:t> </a:t>
            </a:r>
            <a:r>
              <a:rPr sz="2000" dirty="0">
                <a:latin typeface="Calibri"/>
                <a:cs typeface="Calibri"/>
              </a:rPr>
              <a:t>:</a:t>
            </a:r>
            <a:r>
              <a:rPr sz="2000" spc="-35" dirty="0">
                <a:latin typeface="Calibri"/>
                <a:cs typeface="Calibri"/>
              </a:rPr>
              <a:t> </a:t>
            </a:r>
            <a:r>
              <a:rPr sz="2000" spc="-20" dirty="0">
                <a:latin typeface="Calibri"/>
                <a:cs typeface="Calibri"/>
              </a:rPr>
              <a:t>c’est</a:t>
            </a:r>
            <a:r>
              <a:rPr sz="2000" spc="-25" dirty="0">
                <a:latin typeface="Calibri"/>
                <a:cs typeface="Calibri"/>
              </a:rPr>
              <a:t> </a:t>
            </a:r>
            <a:r>
              <a:rPr sz="2000" dirty="0">
                <a:latin typeface="Calibri"/>
                <a:cs typeface="Calibri"/>
              </a:rPr>
              <a:t>une</a:t>
            </a:r>
            <a:r>
              <a:rPr sz="2000" spc="-40" dirty="0">
                <a:latin typeface="Calibri"/>
                <a:cs typeface="Calibri"/>
              </a:rPr>
              <a:t> </a:t>
            </a:r>
            <a:r>
              <a:rPr sz="2000" dirty="0">
                <a:latin typeface="Calibri"/>
                <a:cs typeface="Calibri"/>
              </a:rPr>
              <a:t>chaîne</a:t>
            </a:r>
            <a:r>
              <a:rPr sz="2000" spc="-45" dirty="0">
                <a:latin typeface="Calibri"/>
                <a:cs typeface="Calibri"/>
              </a:rPr>
              <a:t> </a:t>
            </a:r>
            <a:r>
              <a:rPr sz="2000" dirty="0">
                <a:latin typeface="Calibri"/>
                <a:cs typeface="Calibri"/>
              </a:rPr>
              <a:t>de</a:t>
            </a:r>
            <a:r>
              <a:rPr sz="2000" spc="-45" dirty="0">
                <a:latin typeface="Calibri"/>
                <a:cs typeface="Calibri"/>
              </a:rPr>
              <a:t> </a:t>
            </a:r>
            <a:r>
              <a:rPr sz="2000" dirty="0">
                <a:latin typeface="Calibri"/>
                <a:cs typeface="Calibri"/>
              </a:rPr>
              <a:t>caractères.</a:t>
            </a:r>
            <a:r>
              <a:rPr sz="2000" spc="-25" dirty="0">
                <a:latin typeface="Calibri"/>
                <a:cs typeface="Calibri"/>
              </a:rPr>
              <a:t> </a:t>
            </a:r>
            <a:r>
              <a:rPr sz="2000" dirty="0">
                <a:latin typeface="Calibri"/>
                <a:cs typeface="Calibri"/>
              </a:rPr>
              <a:t>On</a:t>
            </a:r>
            <a:r>
              <a:rPr sz="2000" spc="-50" dirty="0">
                <a:latin typeface="Calibri"/>
                <a:cs typeface="Calibri"/>
              </a:rPr>
              <a:t> </a:t>
            </a:r>
            <a:r>
              <a:rPr sz="2000" dirty="0">
                <a:latin typeface="Calibri"/>
                <a:cs typeface="Calibri"/>
              </a:rPr>
              <a:t>peut</a:t>
            </a:r>
            <a:r>
              <a:rPr sz="2000" spc="-30" dirty="0">
                <a:latin typeface="Calibri"/>
                <a:cs typeface="Calibri"/>
              </a:rPr>
              <a:t> </a:t>
            </a:r>
            <a:r>
              <a:rPr sz="2000" dirty="0">
                <a:latin typeface="Calibri"/>
                <a:cs typeface="Calibri"/>
              </a:rPr>
              <a:t>préciser</a:t>
            </a:r>
            <a:r>
              <a:rPr sz="2000" spc="-25" dirty="0">
                <a:latin typeface="Calibri"/>
                <a:cs typeface="Calibri"/>
              </a:rPr>
              <a:t> </a:t>
            </a:r>
            <a:r>
              <a:rPr sz="2000" dirty="0">
                <a:latin typeface="Calibri"/>
                <a:cs typeface="Calibri"/>
              </a:rPr>
              <a:t>sa</a:t>
            </a:r>
            <a:r>
              <a:rPr sz="2000" spc="-30" dirty="0">
                <a:latin typeface="Calibri"/>
                <a:cs typeface="Calibri"/>
              </a:rPr>
              <a:t> </a:t>
            </a:r>
            <a:r>
              <a:rPr sz="2000" spc="-10" dirty="0">
                <a:latin typeface="Calibri"/>
                <a:cs typeface="Calibri"/>
              </a:rPr>
              <a:t>taille.</a:t>
            </a:r>
            <a:endParaRPr sz="2000" dirty="0">
              <a:latin typeface="Calibri"/>
              <a:cs typeface="Calibri"/>
            </a:endParaRPr>
          </a:p>
          <a:p>
            <a:pPr>
              <a:lnSpc>
                <a:spcPct val="100000"/>
              </a:lnSpc>
              <a:spcBef>
                <a:spcPts val="45"/>
              </a:spcBef>
              <a:buClr>
                <a:srgbClr val="4F81BC"/>
              </a:buClr>
              <a:buFont typeface="Segoe UI Symbol"/>
              <a:buChar char="⚫"/>
            </a:pPr>
            <a:endParaRPr sz="1850" dirty="0">
              <a:latin typeface="Calibri"/>
              <a:cs typeface="Calibri"/>
            </a:endParaRPr>
          </a:p>
          <a:p>
            <a:pPr marL="285115" indent="-273050">
              <a:lnSpc>
                <a:spcPts val="2075"/>
              </a:lnSpc>
              <a:buClr>
                <a:srgbClr val="4F81BC"/>
              </a:buClr>
              <a:buSzPct val="85000"/>
              <a:buFont typeface="Segoe UI Symbol"/>
              <a:buChar char="⚫"/>
              <a:tabLst>
                <a:tab pos="285115" algn="l"/>
                <a:tab pos="285750" algn="l"/>
              </a:tabLst>
            </a:pPr>
            <a:r>
              <a:rPr sz="2000" dirty="0">
                <a:solidFill>
                  <a:srgbClr val="990000"/>
                </a:solidFill>
                <a:latin typeface="Calibri"/>
                <a:cs typeface="Calibri"/>
              </a:rPr>
              <a:t>Oui/Non</a:t>
            </a:r>
            <a:r>
              <a:rPr sz="2000" spc="-65" dirty="0">
                <a:solidFill>
                  <a:srgbClr val="990000"/>
                </a:solidFill>
                <a:latin typeface="Calibri"/>
                <a:cs typeface="Calibri"/>
              </a:rPr>
              <a:t> </a:t>
            </a:r>
            <a:r>
              <a:rPr sz="2000" dirty="0">
                <a:latin typeface="Calibri"/>
                <a:cs typeface="Calibri"/>
              </a:rPr>
              <a:t>:</a:t>
            </a:r>
            <a:r>
              <a:rPr sz="2000" spc="-35" dirty="0">
                <a:latin typeface="Calibri"/>
                <a:cs typeface="Calibri"/>
              </a:rPr>
              <a:t> </a:t>
            </a:r>
            <a:r>
              <a:rPr sz="2000" dirty="0">
                <a:latin typeface="Calibri"/>
                <a:cs typeface="Calibri"/>
              </a:rPr>
              <a:t>ça</a:t>
            </a:r>
            <a:r>
              <a:rPr sz="2000" spc="-35" dirty="0">
                <a:latin typeface="Calibri"/>
                <a:cs typeface="Calibri"/>
              </a:rPr>
              <a:t> </a:t>
            </a:r>
            <a:r>
              <a:rPr sz="2000" dirty="0">
                <a:latin typeface="Calibri"/>
                <a:cs typeface="Calibri"/>
              </a:rPr>
              <a:t>correspond</a:t>
            </a:r>
            <a:r>
              <a:rPr sz="2000" spc="-50" dirty="0">
                <a:latin typeface="Calibri"/>
                <a:cs typeface="Calibri"/>
              </a:rPr>
              <a:t> </a:t>
            </a:r>
            <a:r>
              <a:rPr sz="2000" dirty="0">
                <a:latin typeface="Calibri"/>
                <a:cs typeface="Calibri"/>
              </a:rPr>
              <a:t>aux</a:t>
            </a:r>
            <a:r>
              <a:rPr sz="2000" spc="-45" dirty="0">
                <a:latin typeface="Calibri"/>
                <a:cs typeface="Calibri"/>
              </a:rPr>
              <a:t> </a:t>
            </a:r>
            <a:r>
              <a:rPr sz="2000" dirty="0">
                <a:latin typeface="Calibri"/>
                <a:cs typeface="Calibri"/>
              </a:rPr>
              <a:t>champs</a:t>
            </a:r>
            <a:r>
              <a:rPr sz="2000" spc="-25" dirty="0">
                <a:latin typeface="Calibri"/>
                <a:cs typeface="Calibri"/>
              </a:rPr>
              <a:t> </a:t>
            </a:r>
            <a:r>
              <a:rPr sz="2000" dirty="0">
                <a:latin typeface="Calibri"/>
                <a:cs typeface="Calibri"/>
              </a:rPr>
              <a:t>qui</a:t>
            </a:r>
            <a:r>
              <a:rPr sz="2000" spc="-40" dirty="0">
                <a:latin typeface="Calibri"/>
                <a:cs typeface="Calibri"/>
              </a:rPr>
              <a:t> </a:t>
            </a:r>
            <a:r>
              <a:rPr sz="2000" dirty="0">
                <a:latin typeface="Calibri"/>
                <a:cs typeface="Calibri"/>
              </a:rPr>
              <a:t>ne</a:t>
            </a:r>
            <a:r>
              <a:rPr sz="2000" spc="-45" dirty="0">
                <a:latin typeface="Calibri"/>
                <a:cs typeface="Calibri"/>
              </a:rPr>
              <a:t> </a:t>
            </a:r>
            <a:r>
              <a:rPr sz="2000" dirty="0">
                <a:latin typeface="Calibri"/>
                <a:cs typeface="Calibri"/>
              </a:rPr>
              <a:t>peuvent</a:t>
            </a:r>
            <a:r>
              <a:rPr sz="2000" spc="-25" dirty="0">
                <a:latin typeface="Calibri"/>
                <a:cs typeface="Calibri"/>
              </a:rPr>
              <a:t> </a:t>
            </a:r>
            <a:r>
              <a:rPr sz="2000" dirty="0">
                <a:latin typeface="Calibri"/>
                <a:cs typeface="Calibri"/>
              </a:rPr>
              <a:t>prendre</a:t>
            </a:r>
            <a:r>
              <a:rPr sz="2000" spc="-40" dirty="0">
                <a:latin typeface="Calibri"/>
                <a:cs typeface="Calibri"/>
              </a:rPr>
              <a:t> </a:t>
            </a:r>
            <a:r>
              <a:rPr sz="2000" dirty="0">
                <a:latin typeface="Calibri"/>
                <a:cs typeface="Calibri"/>
              </a:rPr>
              <a:t>que</a:t>
            </a:r>
            <a:r>
              <a:rPr sz="2000" spc="-40" dirty="0">
                <a:latin typeface="Calibri"/>
                <a:cs typeface="Calibri"/>
              </a:rPr>
              <a:t> </a:t>
            </a:r>
            <a:r>
              <a:rPr sz="2000" dirty="0">
                <a:latin typeface="Calibri"/>
                <a:cs typeface="Calibri"/>
              </a:rPr>
              <a:t>l’une</a:t>
            </a:r>
            <a:r>
              <a:rPr sz="2000" spc="-35" dirty="0">
                <a:latin typeface="Calibri"/>
                <a:cs typeface="Calibri"/>
              </a:rPr>
              <a:t> </a:t>
            </a:r>
            <a:r>
              <a:rPr sz="2000" spc="-25" dirty="0">
                <a:latin typeface="Calibri"/>
                <a:cs typeface="Calibri"/>
              </a:rPr>
              <a:t>des</a:t>
            </a:r>
            <a:endParaRPr sz="2000" dirty="0">
              <a:latin typeface="Calibri"/>
              <a:cs typeface="Calibri"/>
            </a:endParaRPr>
          </a:p>
          <a:p>
            <a:pPr marL="285115">
              <a:lnSpc>
                <a:spcPts val="2075"/>
              </a:lnSpc>
            </a:pPr>
            <a:r>
              <a:rPr sz="2000" dirty="0">
                <a:latin typeface="Calibri"/>
                <a:cs typeface="Calibri"/>
              </a:rPr>
              <a:t>deux</a:t>
            </a:r>
            <a:r>
              <a:rPr sz="2000" spc="-50" dirty="0">
                <a:latin typeface="Calibri"/>
                <a:cs typeface="Calibri"/>
              </a:rPr>
              <a:t> </a:t>
            </a:r>
            <a:r>
              <a:rPr sz="2000" dirty="0">
                <a:latin typeface="Calibri"/>
                <a:cs typeface="Calibri"/>
              </a:rPr>
              <a:t>valeurs</a:t>
            </a:r>
            <a:r>
              <a:rPr sz="2000" spc="-30" dirty="0">
                <a:latin typeface="Calibri"/>
                <a:cs typeface="Calibri"/>
              </a:rPr>
              <a:t> </a:t>
            </a:r>
            <a:r>
              <a:rPr sz="2000" dirty="0">
                <a:latin typeface="Calibri"/>
                <a:cs typeface="Calibri"/>
              </a:rPr>
              <a:t>OUI</a:t>
            </a:r>
            <a:r>
              <a:rPr sz="2000" spc="-40" dirty="0">
                <a:latin typeface="Calibri"/>
                <a:cs typeface="Calibri"/>
              </a:rPr>
              <a:t> </a:t>
            </a:r>
            <a:r>
              <a:rPr sz="2000" dirty="0">
                <a:latin typeface="Calibri"/>
                <a:cs typeface="Calibri"/>
              </a:rPr>
              <a:t>ou</a:t>
            </a:r>
            <a:r>
              <a:rPr sz="2000" spc="-30" dirty="0">
                <a:latin typeface="Calibri"/>
                <a:cs typeface="Calibri"/>
              </a:rPr>
              <a:t> </a:t>
            </a:r>
            <a:r>
              <a:rPr sz="2000" spc="-20" dirty="0">
                <a:latin typeface="Calibri"/>
                <a:cs typeface="Calibri"/>
              </a:rPr>
              <a:t>NON.</a:t>
            </a:r>
            <a:endParaRPr sz="2000" dirty="0">
              <a:latin typeface="Calibri"/>
              <a:cs typeface="Calibri"/>
            </a:endParaRPr>
          </a:p>
          <a:p>
            <a:pPr>
              <a:lnSpc>
                <a:spcPct val="100000"/>
              </a:lnSpc>
              <a:spcBef>
                <a:spcPts val="25"/>
              </a:spcBef>
            </a:pPr>
            <a:endParaRPr sz="2400" dirty="0">
              <a:latin typeface="Calibri"/>
              <a:cs typeface="Calibri"/>
            </a:endParaRPr>
          </a:p>
          <a:p>
            <a:pPr marL="285115" marR="5080" indent="-273050">
              <a:lnSpc>
                <a:spcPct val="73000"/>
              </a:lnSpc>
              <a:buClr>
                <a:srgbClr val="4F81BC"/>
              </a:buClr>
              <a:buSzPct val="85000"/>
              <a:buFont typeface="Segoe UI Symbol"/>
              <a:buChar char="⚫"/>
              <a:tabLst>
                <a:tab pos="285115" algn="l"/>
                <a:tab pos="285750" algn="l"/>
              </a:tabLst>
            </a:pPr>
            <a:r>
              <a:rPr sz="2000" dirty="0">
                <a:solidFill>
                  <a:srgbClr val="990000"/>
                </a:solidFill>
                <a:latin typeface="Calibri"/>
                <a:cs typeface="Calibri"/>
              </a:rPr>
              <a:t>Date/Heure</a:t>
            </a:r>
            <a:r>
              <a:rPr sz="2000" spc="-40" dirty="0">
                <a:solidFill>
                  <a:srgbClr val="990000"/>
                </a:solidFill>
                <a:latin typeface="Calibri"/>
                <a:cs typeface="Calibri"/>
              </a:rPr>
              <a:t> </a:t>
            </a:r>
            <a:r>
              <a:rPr sz="2000" dirty="0">
                <a:latin typeface="Calibri"/>
                <a:cs typeface="Calibri"/>
              </a:rPr>
              <a:t>:</a:t>
            </a:r>
            <a:r>
              <a:rPr sz="2000" spc="-25" dirty="0">
                <a:latin typeface="Calibri"/>
                <a:cs typeface="Calibri"/>
              </a:rPr>
              <a:t> </a:t>
            </a:r>
            <a:r>
              <a:rPr sz="2000" spc="-10" dirty="0">
                <a:latin typeface="Calibri"/>
                <a:cs typeface="Calibri"/>
              </a:rPr>
              <a:t>Type</a:t>
            </a:r>
            <a:r>
              <a:rPr sz="2000" spc="-35" dirty="0">
                <a:latin typeface="Calibri"/>
                <a:cs typeface="Calibri"/>
              </a:rPr>
              <a:t> </a:t>
            </a:r>
            <a:r>
              <a:rPr sz="2000" dirty="0">
                <a:latin typeface="Calibri"/>
                <a:cs typeface="Calibri"/>
              </a:rPr>
              <a:t>des</a:t>
            </a:r>
            <a:r>
              <a:rPr sz="2000" spc="-30" dirty="0">
                <a:latin typeface="Calibri"/>
                <a:cs typeface="Calibri"/>
              </a:rPr>
              <a:t> </a:t>
            </a:r>
            <a:r>
              <a:rPr sz="2000" dirty="0">
                <a:latin typeface="Calibri"/>
                <a:cs typeface="Calibri"/>
              </a:rPr>
              <a:t>champs</a:t>
            </a:r>
            <a:r>
              <a:rPr sz="2000" spc="-25" dirty="0">
                <a:latin typeface="Calibri"/>
                <a:cs typeface="Calibri"/>
              </a:rPr>
              <a:t> </a:t>
            </a:r>
            <a:r>
              <a:rPr sz="2000" dirty="0">
                <a:latin typeface="Calibri"/>
                <a:cs typeface="Calibri"/>
              </a:rPr>
              <a:t>qui</a:t>
            </a:r>
            <a:r>
              <a:rPr sz="2000" spc="-40" dirty="0">
                <a:latin typeface="Calibri"/>
                <a:cs typeface="Calibri"/>
              </a:rPr>
              <a:t> </a:t>
            </a:r>
            <a:r>
              <a:rPr sz="2000" dirty="0">
                <a:latin typeface="Calibri"/>
                <a:cs typeface="Calibri"/>
              </a:rPr>
              <a:t>indiquent</a:t>
            </a:r>
            <a:r>
              <a:rPr sz="2000" spc="-35" dirty="0">
                <a:latin typeface="Calibri"/>
                <a:cs typeface="Calibri"/>
              </a:rPr>
              <a:t> </a:t>
            </a:r>
            <a:r>
              <a:rPr sz="2000" dirty="0">
                <a:latin typeface="Calibri"/>
                <a:cs typeface="Calibri"/>
              </a:rPr>
              <a:t>une</a:t>
            </a:r>
            <a:r>
              <a:rPr sz="2000" spc="-35" dirty="0">
                <a:latin typeface="Calibri"/>
                <a:cs typeface="Calibri"/>
              </a:rPr>
              <a:t> </a:t>
            </a:r>
            <a:r>
              <a:rPr sz="2000" dirty="0">
                <a:latin typeface="Calibri"/>
                <a:cs typeface="Calibri"/>
              </a:rPr>
              <a:t>notion</a:t>
            </a:r>
            <a:r>
              <a:rPr sz="2000" spc="-45" dirty="0">
                <a:latin typeface="Calibri"/>
                <a:cs typeface="Calibri"/>
              </a:rPr>
              <a:t> </a:t>
            </a:r>
            <a:r>
              <a:rPr sz="2000" dirty="0">
                <a:latin typeface="Calibri"/>
                <a:cs typeface="Calibri"/>
              </a:rPr>
              <a:t>de</a:t>
            </a:r>
            <a:r>
              <a:rPr sz="2000" spc="-30" dirty="0">
                <a:latin typeface="Calibri"/>
                <a:cs typeface="Calibri"/>
              </a:rPr>
              <a:t> </a:t>
            </a:r>
            <a:r>
              <a:rPr sz="2000" dirty="0">
                <a:latin typeface="Calibri"/>
                <a:cs typeface="Calibri"/>
              </a:rPr>
              <a:t>temps.</a:t>
            </a:r>
            <a:r>
              <a:rPr sz="2000" spc="-25" dirty="0">
                <a:latin typeface="Calibri"/>
                <a:cs typeface="Calibri"/>
              </a:rPr>
              <a:t> </a:t>
            </a:r>
            <a:r>
              <a:rPr sz="2000" spc="-10" dirty="0">
                <a:latin typeface="Calibri"/>
                <a:cs typeface="Calibri"/>
              </a:rPr>
              <a:t>Plusieurs </a:t>
            </a:r>
            <a:r>
              <a:rPr sz="2000" dirty="0">
                <a:latin typeface="Calibri"/>
                <a:cs typeface="Calibri"/>
              </a:rPr>
              <a:t>formats</a:t>
            </a:r>
            <a:r>
              <a:rPr sz="2000" spc="-55" dirty="0">
                <a:latin typeface="Calibri"/>
                <a:cs typeface="Calibri"/>
              </a:rPr>
              <a:t> </a:t>
            </a:r>
            <a:r>
              <a:rPr sz="2000" dirty="0">
                <a:latin typeface="Calibri"/>
                <a:cs typeface="Calibri"/>
              </a:rPr>
              <a:t>sont</a:t>
            </a:r>
            <a:r>
              <a:rPr sz="2000" spc="-55" dirty="0">
                <a:latin typeface="Calibri"/>
                <a:cs typeface="Calibri"/>
              </a:rPr>
              <a:t> </a:t>
            </a:r>
            <a:r>
              <a:rPr sz="2000" spc="-10" dirty="0">
                <a:latin typeface="Calibri"/>
                <a:cs typeface="Calibri"/>
              </a:rPr>
              <a:t>disponibles.</a:t>
            </a:r>
            <a:endParaRPr sz="2000" dirty="0">
              <a:latin typeface="Calibri"/>
              <a:cs typeface="Calibri"/>
            </a:endParaRPr>
          </a:p>
          <a:p>
            <a:pPr>
              <a:lnSpc>
                <a:spcPct val="100000"/>
              </a:lnSpc>
              <a:spcBef>
                <a:spcPts val="45"/>
              </a:spcBef>
              <a:buClr>
                <a:srgbClr val="4F81BC"/>
              </a:buClr>
              <a:buFont typeface="Segoe UI Symbol"/>
              <a:buChar char="⚫"/>
            </a:pPr>
            <a:endParaRPr sz="1850" dirty="0">
              <a:latin typeface="Calibri"/>
              <a:cs typeface="Calibri"/>
            </a:endParaRPr>
          </a:p>
          <a:p>
            <a:pPr marL="285115" indent="-273050">
              <a:lnSpc>
                <a:spcPct val="100000"/>
              </a:lnSpc>
              <a:spcBef>
                <a:spcPts val="5"/>
              </a:spcBef>
              <a:buClr>
                <a:srgbClr val="4F81BC"/>
              </a:buClr>
              <a:buSzPct val="85000"/>
              <a:buFont typeface="Segoe UI Symbol"/>
              <a:buChar char="⚫"/>
              <a:tabLst>
                <a:tab pos="285115" algn="l"/>
                <a:tab pos="285750" algn="l"/>
              </a:tabLst>
            </a:pPr>
            <a:r>
              <a:rPr sz="2000" spc="-20" dirty="0">
                <a:latin typeface="Calibri"/>
                <a:cs typeface="Calibri"/>
              </a:rPr>
              <a:t>D’autres</a:t>
            </a:r>
            <a:r>
              <a:rPr sz="2000" spc="-50" dirty="0">
                <a:latin typeface="Calibri"/>
                <a:cs typeface="Calibri"/>
              </a:rPr>
              <a:t> </a:t>
            </a:r>
            <a:r>
              <a:rPr sz="2000" dirty="0">
                <a:latin typeface="Calibri"/>
                <a:cs typeface="Calibri"/>
              </a:rPr>
              <a:t>types</a:t>
            </a:r>
            <a:r>
              <a:rPr sz="2000" spc="-30" dirty="0">
                <a:latin typeface="Calibri"/>
                <a:cs typeface="Calibri"/>
              </a:rPr>
              <a:t> </a:t>
            </a:r>
            <a:r>
              <a:rPr sz="2000" dirty="0">
                <a:latin typeface="Calibri"/>
                <a:cs typeface="Calibri"/>
              </a:rPr>
              <a:t>encore</a:t>
            </a:r>
            <a:r>
              <a:rPr sz="2000" spc="-55" dirty="0">
                <a:latin typeface="Calibri"/>
                <a:cs typeface="Calibri"/>
              </a:rPr>
              <a:t> </a:t>
            </a:r>
            <a:r>
              <a:rPr sz="2000" dirty="0">
                <a:latin typeface="Calibri"/>
                <a:cs typeface="Calibri"/>
              </a:rPr>
              <a:t>mais</a:t>
            </a:r>
            <a:r>
              <a:rPr sz="2000" spc="-15" dirty="0">
                <a:latin typeface="Calibri"/>
                <a:cs typeface="Calibri"/>
              </a:rPr>
              <a:t> </a:t>
            </a:r>
            <a:r>
              <a:rPr sz="2000" dirty="0">
                <a:latin typeface="Calibri"/>
                <a:cs typeface="Calibri"/>
              </a:rPr>
              <a:t>rarement</a:t>
            </a:r>
            <a:r>
              <a:rPr sz="2000" spc="-20" dirty="0">
                <a:latin typeface="Calibri"/>
                <a:cs typeface="Calibri"/>
              </a:rPr>
              <a:t> </a:t>
            </a:r>
            <a:r>
              <a:rPr sz="2000" spc="-10" dirty="0">
                <a:latin typeface="Calibri"/>
                <a:cs typeface="Calibri"/>
              </a:rPr>
              <a:t>utilisés.</a:t>
            </a:r>
            <a:endParaRPr sz="2000" dirty="0">
              <a:latin typeface="Calibri"/>
              <a:cs typeface="Calibri"/>
            </a:endParaRPr>
          </a:p>
        </p:txBody>
      </p:sp>
      <p:sp>
        <p:nvSpPr>
          <p:cNvPr id="3" name="Espace réservé du numéro de diapositive 2">
            <a:extLst>
              <a:ext uri="{FF2B5EF4-FFF2-40B4-BE49-F238E27FC236}">
                <a16:creationId xmlns:a16="http://schemas.microsoft.com/office/drawing/2014/main" id="{5B46FDF6-5D12-A07D-58FE-0BFEA3B000FB}"/>
              </a:ext>
            </a:extLst>
          </p:cNvPr>
          <p:cNvSpPr>
            <a:spLocks noGrp="1"/>
          </p:cNvSpPr>
          <p:nvPr>
            <p:ph type="sldNum" sz="quarter" idx="12"/>
          </p:nvPr>
        </p:nvSpPr>
        <p:spPr/>
        <p:txBody>
          <a:bodyPr/>
          <a:lstStyle/>
          <a:p>
            <a:fld id="{14385F30-F5BB-45A0-A756-346F67DA10C3}" type="slidenum">
              <a:rPr lang="en-US" smtClean="0"/>
              <a:t>25</a:t>
            </a:fld>
            <a:endParaRPr lang="en-US"/>
          </a:p>
        </p:txBody>
      </p:sp>
    </p:spTree>
    <p:extLst>
      <p:ext uri="{BB962C8B-B14F-4D97-AF65-F5344CB8AC3E}">
        <p14:creationId xmlns:p14="http://schemas.microsoft.com/office/powerpoint/2010/main" val="419605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92911"/>
            <a:ext cx="3674019" cy="461665"/>
          </a:xfrm>
          <a:prstGeom prst="rect">
            <a:avLst/>
          </a:prstGeom>
          <a:noFill/>
        </p:spPr>
        <p:txBody>
          <a:bodyPr wrap="none" rtlCol="0">
            <a:spAutoFit/>
          </a:bodyPr>
          <a:lstStyle/>
          <a:p>
            <a:r>
              <a:rPr lang="fr-FR" sz="2400" b="1" dirty="0">
                <a:solidFill>
                  <a:srgbClr val="00B0F0"/>
                </a:solidFill>
              </a:rPr>
              <a:t>Les propriétés d’un champs</a:t>
            </a:r>
          </a:p>
        </p:txBody>
      </p:sp>
      <p:grpSp>
        <p:nvGrpSpPr>
          <p:cNvPr id="6" name="object 3">
            <a:extLst>
              <a:ext uri="{FF2B5EF4-FFF2-40B4-BE49-F238E27FC236}">
                <a16:creationId xmlns:a16="http://schemas.microsoft.com/office/drawing/2014/main" id="{30231683-0510-D053-E231-656209823499}"/>
              </a:ext>
            </a:extLst>
          </p:cNvPr>
          <p:cNvGrpSpPr/>
          <p:nvPr/>
        </p:nvGrpSpPr>
        <p:grpSpPr>
          <a:xfrm>
            <a:off x="2452255" y="1665786"/>
            <a:ext cx="7407289" cy="3852031"/>
            <a:chOff x="774191" y="1053083"/>
            <a:chExt cx="7327900" cy="4551045"/>
          </a:xfrm>
        </p:grpSpPr>
        <p:pic>
          <p:nvPicPr>
            <p:cNvPr id="7" name="object 4">
              <a:extLst>
                <a:ext uri="{FF2B5EF4-FFF2-40B4-BE49-F238E27FC236}">
                  <a16:creationId xmlns:a16="http://schemas.microsoft.com/office/drawing/2014/main" id="{01A9AAFB-BA3D-2D55-A2E5-A651D3C5947D}"/>
                </a:ext>
              </a:extLst>
            </p:cNvPr>
            <p:cNvPicPr/>
            <p:nvPr/>
          </p:nvPicPr>
          <p:blipFill>
            <a:blip r:embed="rId3" cstate="print"/>
            <a:stretch>
              <a:fillRect/>
            </a:stretch>
          </p:blipFill>
          <p:spPr>
            <a:xfrm>
              <a:off x="774191" y="1053083"/>
              <a:ext cx="7327392" cy="4430268"/>
            </a:xfrm>
            <a:prstGeom prst="rect">
              <a:avLst/>
            </a:prstGeom>
          </p:spPr>
        </p:pic>
        <p:sp>
          <p:nvSpPr>
            <p:cNvPr id="9" name="object 5">
              <a:extLst>
                <a:ext uri="{FF2B5EF4-FFF2-40B4-BE49-F238E27FC236}">
                  <a16:creationId xmlns:a16="http://schemas.microsoft.com/office/drawing/2014/main" id="{6CEF0774-14B3-A477-9D67-91513FCEC399}"/>
                </a:ext>
              </a:extLst>
            </p:cNvPr>
            <p:cNvSpPr/>
            <p:nvPr/>
          </p:nvSpPr>
          <p:spPr>
            <a:xfrm>
              <a:off x="901445" y="5084825"/>
              <a:ext cx="4247515" cy="504825"/>
            </a:xfrm>
            <a:custGeom>
              <a:avLst/>
              <a:gdLst/>
              <a:ahLst/>
              <a:cxnLst/>
              <a:rect l="l" t="t" r="r" b="b"/>
              <a:pathLst>
                <a:path w="4247515" h="504825">
                  <a:moveTo>
                    <a:pt x="4247388" y="0"/>
                  </a:moveTo>
                  <a:lnTo>
                    <a:pt x="4242622" y="50837"/>
                  </a:lnTo>
                  <a:lnTo>
                    <a:pt x="4228953" y="98184"/>
                  </a:lnTo>
                  <a:lnTo>
                    <a:pt x="4207324" y="141028"/>
                  </a:lnTo>
                  <a:lnTo>
                    <a:pt x="4178680" y="178355"/>
                  </a:lnTo>
                  <a:lnTo>
                    <a:pt x="4143964" y="209151"/>
                  </a:lnTo>
                  <a:lnTo>
                    <a:pt x="4104120" y="232404"/>
                  </a:lnTo>
                  <a:lnTo>
                    <a:pt x="4060090" y="247098"/>
                  </a:lnTo>
                  <a:lnTo>
                    <a:pt x="4012818" y="252222"/>
                  </a:lnTo>
                  <a:lnTo>
                    <a:pt x="2404744" y="252222"/>
                  </a:lnTo>
                  <a:lnTo>
                    <a:pt x="2357473" y="257345"/>
                  </a:lnTo>
                  <a:lnTo>
                    <a:pt x="2313443" y="272039"/>
                  </a:lnTo>
                  <a:lnTo>
                    <a:pt x="2273599" y="295292"/>
                  </a:lnTo>
                  <a:lnTo>
                    <a:pt x="2238883" y="326088"/>
                  </a:lnTo>
                  <a:lnTo>
                    <a:pt x="2210239" y="363415"/>
                  </a:lnTo>
                  <a:lnTo>
                    <a:pt x="2188610" y="406259"/>
                  </a:lnTo>
                  <a:lnTo>
                    <a:pt x="2174941" y="453606"/>
                  </a:lnTo>
                  <a:lnTo>
                    <a:pt x="2170176" y="504444"/>
                  </a:lnTo>
                  <a:lnTo>
                    <a:pt x="2165409" y="453606"/>
                  </a:lnTo>
                  <a:lnTo>
                    <a:pt x="2151739" y="406259"/>
                  </a:lnTo>
                  <a:lnTo>
                    <a:pt x="2130106" y="363415"/>
                  </a:lnTo>
                  <a:lnTo>
                    <a:pt x="2101453" y="326088"/>
                  </a:lnTo>
                  <a:lnTo>
                    <a:pt x="2066721" y="295292"/>
                  </a:lnTo>
                  <a:lnTo>
                    <a:pt x="2026854" y="272039"/>
                  </a:lnTo>
                  <a:lnTo>
                    <a:pt x="1982793" y="257345"/>
                  </a:lnTo>
                  <a:lnTo>
                    <a:pt x="1935479" y="252222"/>
                  </a:lnTo>
                  <a:lnTo>
                    <a:pt x="234594" y="252222"/>
                  </a:lnTo>
                  <a:lnTo>
                    <a:pt x="187314" y="247098"/>
                  </a:lnTo>
                  <a:lnTo>
                    <a:pt x="143278" y="232404"/>
                  </a:lnTo>
                  <a:lnTo>
                    <a:pt x="103429" y="209151"/>
                  </a:lnTo>
                  <a:lnTo>
                    <a:pt x="68710" y="178355"/>
                  </a:lnTo>
                  <a:lnTo>
                    <a:pt x="40064" y="141028"/>
                  </a:lnTo>
                  <a:lnTo>
                    <a:pt x="18435" y="98184"/>
                  </a:lnTo>
                  <a:lnTo>
                    <a:pt x="4766" y="50837"/>
                  </a:lnTo>
                  <a:lnTo>
                    <a:pt x="0" y="0"/>
                  </a:lnTo>
                </a:path>
              </a:pathLst>
            </a:custGeom>
            <a:ln w="28955">
              <a:solidFill>
                <a:srgbClr val="FF0000"/>
              </a:solidFill>
            </a:ln>
          </p:spPr>
          <p:txBody>
            <a:bodyPr wrap="square" lIns="0" tIns="0" rIns="0" bIns="0" rtlCol="0"/>
            <a:lstStyle/>
            <a:p>
              <a:endParaRPr/>
            </a:p>
          </p:txBody>
        </p:sp>
      </p:grpSp>
      <p:sp>
        <p:nvSpPr>
          <p:cNvPr id="10" name="object 6">
            <a:extLst>
              <a:ext uri="{FF2B5EF4-FFF2-40B4-BE49-F238E27FC236}">
                <a16:creationId xmlns:a16="http://schemas.microsoft.com/office/drawing/2014/main" id="{43138E9E-5290-3C08-87AA-754F395BD3A2}"/>
              </a:ext>
            </a:extLst>
          </p:cNvPr>
          <p:cNvSpPr txBox="1"/>
          <p:nvPr/>
        </p:nvSpPr>
        <p:spPr>
          <a:xfrm>
            <a:off x="3043039" y="5546244"/>
            <a:ext cx="3599815" cy="780415"/>
          </a:xfrm>
          <a:prstGeom prst="rect">
            <a:avLst/>
          </a:prstGeom>
          <a:solidFill>
            <a:srgbClr val="7CDAFF"/>
          </a:solidFill>
          <a:ln w="9144">
            <a:solidFill>
              <a:srgbClr val="990000"/>
            </a:solidFill>
          </a:ln>
        </p:spPr>
        <p:txBody>
          <a:bodyPr vert="horz" wrap="square" lIns="0" tIns="41275" rIns="0" bIns="0" rtlCol="0">
            <a:spAutoFit/>
          </a:bodyPr>
          <a:lstStyle/>
          <a:p>
            <a:pPr marL="91440" marR="379730">
              <a:lnSpc>
                <a:spcPts val="2690"/>
              </a:lnSpc>
              <a:spcBef>
                <a:spcPts val="325"/>
              </a:spcBef>
            </a:pPr>
            <a:r>
              <a:rPr sz="2400" dirty="0">
                <a:latin typeface="Times New Roman"/>
                <a:cs typeface="Times New Roman"/>
              </a:rPr>
              <a:t>Les propriétés</a:t>
            </a:r>
            <a:r>
              <a:rPr sz="2400" spc="-25" dirty="0">
                <a:latin typeface="Times New Roman"/>
                <a:cs typeface="Times New Roman"/>
              </a:rPr>
              <a:t> </a:t>
            </a:r>
            <a:r>
              <a:rPr sz="2400" dirty="0">
                <a:latin typeface="Times New Roman"/>
                <a:cs typeface="Times New Roman"/>
              </a:rPr>
              <a:t>qu’on</a:t>
            </a:r>
            <a:r>
              <a:rPr sz="2400" spc="-5" dirty="0">
                <a:latin typeface="Times New Roman"/>
                <a:cs typeface="Times New Roman"/>
              </a:rPr>
              <a:t> </a:t>
            </a:r>
            <a:r>
              <a:rPr sz="2400" spc="-20" dirty="0">
                <a:latin typeface="Times New Roman"/>
                <a:cs typeface="Times New Roman"/>
              </a:rPr>
              <a:t>peut </a:t>
            </a:r>
            <a:r>
              <a:rPr sz="2400" dirty="0">
                <a:latin typeface="Times New Roman"/>
                <a:cs typeface="Times New Roman"/>
              </a:rPr>
              <a:t>préciser</a:t>
            </a:r>
            <a:r>
              <a:rPr sz="2400" spc="-75" dirty="0">
                <a:latin typeface="Times New Roman"/>
                <a:cs typeface="Times New Roman"/>
              </a:rPr>
              <a:t> </a:t>
            </a:r>
            <a:r>
              <a:rPr sz="2400" dirty="0">
                <a:latin typeface="Times New Roman"/>
                <a:cs typeface="Times New Roman"/>
              </a:rPr>
              <a:t>pour</a:t>
            </a:r>
            <a:r>
              <a:rPr sz="2400" spc="-40" dirty="0">
                <a:latin typeface="Times New Roman"/>
                <a:cs typeface="Times New Roman"/>
              </a:rPr>
              <a:t> </a:t>
            </a:r>
            <a:r>
              <a:rPr sz="2400" dirty="0">
                <a:latin typeface="Times New Roman"/>
                <a:cs typeface="Times New Roman"/>
              </a:rPr>
              <a:t>un</a:t>
            </a:r>
            <a:r>
              <a:rPr sz="2400" spc="-45" dirty="0">
                <a:latin typeface="Times New Roman"/>
                <a:cs typeface="Times New Roman"/>
              </a:rPr>
              <a:t> </a:t>
            </a:r>
            <a:r>
              <a:rPr sz="2400" spc="-20" dirty="0">
                <a:latin typeface="Times New Roman"/>
                <a:cs typeface="Times New Roman"/>
              </a:rPr>
              <a:t>champ</a:t>
            </a:r>
            <a:endParaRPr sz="2400" dirty="0">
              <a:latin typeface="Times New Roman"/>
              <a:cs typeface="Times New Roman"/>
            </a:endParaRPr>
          </a:p>
        </p:txBody>
      </p:sp>
      <p:sp>
        <p:nvSpPr>
          <p:cNvPr id="11" name="Espace réservé du numéro de diapositive 10">
            <a:extLst>
              <a:ext uri="{FF2B5EF4-FFF2-40B4-BE49-F238E27FC236}">
                <a16:creationId xmlns:a16="http://schemas.microsoft.com/office/drawing/2014/main" id="{DC34D9F5-EE73-5E27-4475-E5C4337A5FFA}"/>
              </a:ext>
            </a:extLst>
          </p:cNvPr>
          <p:cNvSpPr>
            <a:spLocks noGrp="1"/>
          </p:cNvSpPr>
          <p:nvPr>
            <p:ph type="sldNum" sz="quarter" idx="12"/>
          </p:nvPr>
        </p:nvSpPr>
        <p:spPr/>
        <p:txBody>
          <a:bodyPr/>
          <a:lstStyle/>
          <a:p>
            <a:fld id="{14385F30-F5BB-45A0-A756-346F67DA10C3}" type="slidenum">
              <a:rPr lang="en-US" smtClean="0"/>
              <a:t>26</a:t>
            </a:fld>
            <a:endParaRPr lang="en-US"/>
          </a:p>
        </p:txBody>
      </p:sp>
    </p:spTree>
    <p:extLst>
      <p:ext uri="{BB962C8B-B14F-4D97-AF65-F5344CB8AC3E}">
        <p14:creationId xmlns:p14="http://schemas.microsoft.com/office/powerpoint/2010/main" val="100976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34677"/>
            <a:ext cx="3269228" cy="461665"/>
          </a:xfrm>
          <a:prstGeom prst="rect">
            <a:avLst/>
          </a:prstGeom>
          <a:noFill/>
        </p:spPr>
        <p:txBody>
          <a:bodyPr wrap="none" rtlCol="0">
            <a:spAutoFit/>
          </a:bodyPr>
          <a:lstStyle/>
          <a:p>
            <a:r>
              <a:rPr lang="fr-FR" sz="2400" b="1" dirty="0">
                <a:solidFill>
                  <a:srgbClr val="00B0F0"/>
                </a:solidFill>
              </a:rPr>
              <a:t>Propriétés du type texte</a:t>
            </a:r>
          </a:p>
        </p:txBody>
      </p:sp>
      <p:sp>
        <p:nvSpPr>
          <p:cNvPr id="4" name="object 3">
            <a:extLst>
              <a:ext uri="{FF2B5EF4-FFF2-40B4-BE49-F238E27FC236}">
                <a16:creationId xmlns:a16="http://schemas.microsoft.com/office/drawing/2014/main" id="{A291A5F8-6A0F-1A1C-1434-E20D8F856278}"/>
              </a:ext>
            </a:extLst>
          </p:cNvPr>
          <p:cNvSpPr txBox="1"/>
          <p:nvPr/>
        </p:nvSpPr>
        <p:spPr>
          <a:xfrm>
            <a:off x="1375348" y="1550570"/>
            <a:ext cx="8159115" cy="4721860"/>
          </a:xfrm>
          <a:prstGeom prst="rect">
            <a:avLst/>
          </a:prstGeom>
        </p:spPr>
        <p:txBody>
          <a:bodyPr vert="horz" wrap="square" lIns="0" tIns="64135" rIns="0" bIns="0" rtlCol="0">
            <a:spAutoFit/>
          </a:bodyPr>
          <a:lstStyle/>
          <a:p>
            <a:pPr marL="285115" indent="-273050" algn="just">
              <a:lnSpc>
                <a:spcPct val="100000"/>
              </a:lnSpc>
              <a:spcBef>
                <a:spcPts val="505"/>
              </a:spcBef>
              <a:buClr>
                <a:srgbClr val="4F81BC"/>
              </a:buClr>
              <a:buSzPct val="85416"/>
              <a:buFont typeface="Segoe UI Symbol"/>
              <a:buChar char="⚫"/>
              <a:tabLst>
                <a:tab pos="285750" algn="l"/>
              </a:tabLst>
            </a:pPr>
            <a:r>
              <a:rPr sz="2400" dirty="0">
                <a:latin typeface="Calibri"/>
                <a:cs typeface="Calibri"/>
              </a:rPr>
              <a:t>Les</a:t>
            </a:r>
            <a:r>
              <a:rPr sz="2400" spc="-15" dirty="0">
                <a:latin typeface="Calibri"/>
                <a:cs typeface="Calibri"/>
              </a:rPr>
              <a:t> </a:t>
            </a:r>
            <a:r>
              <a:rPr sz="2400" dirty="0">
                <a:latin typeface="Calibri"/>
                <a:cs typeface="Calibri"/>
              </a:rPr>
              <a:t>plus</a:t>
            </a:r>
            <a:r>
              <a:rPr sz="2400" spc="-15" dirty="0">
                <a:latin typeface="Calibri"/>
                <a:cs typeface="Calibri"/>
              </a:rPr>
              <a:t> </a:t>
            </a:r>
            <a:r>
              <a:rPr sz="2400" dirty="0">
                <a:latin typeface="Calibri"/>
                <a:cs typeface="Calibri"/>
              </a:rPr>
              <a:t>utilisées</a:t>
            </a:r>
            <a:r>
              <a:rPr sz="2400" spc="-15" dirty="0">
                <a:latin typeface="Calibri"/>
                <a:cs typeface="Calibri"/>
              </a:rPr>
              <a:t> </a:t>
            </a:r>
            <a:r>
              <a:rPr sz="2400" spc="-50" dirty="0">
                <a:latin typeface="Calibri"/>
                <a:cs typeface="Calibri"/>
              </a:rPr>
              <a:t>:</a:t>
            </a:r>
            <a:endParaRPr sz="2400" dirty="0">
              <a:latin typeface="Calibri"/>
              <a:cs typeface="Calibri"/>
            </a:endParaRPr>
          </a:p>
          <a:p>
            <a:pPr marL="561340" lvl="1" indent="-229235" algn="just">
              <a:lnSpc>
                <a:spcPct val="100000"/>
              </a:lnSpc>
              <a:spcBef>
                <a:spcPts val="409"/>
              </a:spcBef>
              <a:buClr>
                <a:srgbClr val="C0504D"/>
              </a:buClr>
              <a:buSzPct val="85416"/>
              <a:buFont typeface="Segoe UI Symbol"/>
              <a:buChar char="⚫"/>
              <a:tabLst>
                <a:tab pos="561340" algn="l"/>
              </a:tabLst>
            </a:pPr>
            <a:r>
              <a:rPr sz="2400" spc="-10" dirty="0">
                <a:solidFill>
                  <a:srgbClr val="990000"/>
                </a:solidFill>
                <a:latin typeface="Calibri"/>
                <a:cs typeface="Calibri"/>
              </a:rPr>
              <a:t>Taille</a:t>
            </a:r>
            <a:r>
              <a:rPr sz="2400" spc="-40" dirty="0">
                <a:solidFill>
                  <a:srgbClr val="990000"/>
                </a:solidFill>
                <a:latin typeface="Calibri"/>
                <a:cs typeface="Calibri"/>
              </a:rPr>
              <a:t> </a:t>
            </a:r>
            <a:r>
              <a:rPr sz="2400" dirty="0">
                <a:solidFill>
                  <a:srgbClr val="990000"/>
                </a:solidFill>
                <a:latin typeface="Calibri"/>
                <a:cs typeface="Calibri"/>
              </a:rPr>
              <a:t>du</a:t>
            </a:r>
            <a:r>
              <a:rPr sz="2400" spc="-25" dirty="0">
                <a:solidFill>
                  <a:srgbClr val="990000"/>
                </a:solidFill>
                <a:latin typeface="Calibri"/>
                <a:cs typeface="Calibri"/>
              </a:rPr>
              <a:t> </a:t>
            </a:r>
            <a:r>
              <a:rPr sz="2400" dirty="0">
                <a:solidFill>
                  <a:srgbClr val="990000"/>
                </a:solidFill>
                <a:latin typeface="Calibri"/>
                <a:cs typeface="Calibri"/>
              </a:rPr>
              <a:t>texte</a:t>
            </a:r>
            <a:r>
              <a:rPr sz="2400" spc="-90" dirty="0">
                <a:solidFill>
                  <a:srgbClr val="990000"/>
                </a:solidFill>
                <a:latin typeface="Calibri"/>
                <a:cs typeface="Calibri"/>
              </a:rPr>
              <a:t> </a:t>
            </a:r>
            <a:r>
              <a:rPr sz="2400" dirty="0">
                <a:latin typeface="Calibri"/>
                <a:cs typeface="Calibri"/>
              </a:rPr>
              <a:t>:</a:t>
            </a:r>
            <a:r>
              <a:rPr sz="2400" spc="-45" dirty="0">
                <a:latin typeface="Calibri"/>
                <a:cs typeface="Calibri"/>
              </a:rPr>
              <a:t> </a:t>
            </a:r>
            <a:r>
              <a:rPr sz="2400" dirty="0">
                <a:latin typeface="Calibri"/>
                <a:cs typeface="Calibri"/>
              </a:rPr>
              <a:t>en</a:t>
            </a:r>
            <a:r>
              <a:rPr sz="2400" spc="-40" dirty="0">
                <a:latin typeface="Calibri"/>
                <a:cs typeface="Calibri"/>
              </a:rPr>
              <a:t> </a:t>
            </a:r>
            <a:r>
              <a:rPr sz="2400" dirty="0">
                <a:latin typeface="Calibri"/>
                <a:cs typeface="Calibri"/>
              </a:rPr>
              <a:t>nombre</a:t>
            </a:r>
            <a:r>
              <a:rPr sz="2400" spc="-35" dirty="0">
                <a:latin typeface="Calibri"/>
                <a:cs typeface="Calibri"/>
              </a:rPr>
              <a:t> </a:t>
            </a:r>
            <a:r>
              <a:rPr sz="2400" dirty="0">
                <a:latin typeface="Calibri"/>
                <a:cs typeface="Calibri"/>
              </a:rPr>
              <a:t>de</a:t>
            </a:r>
            <a:r>
              <a:rPr sz="2400" spc="-35" dirty="0">
                <a:latin typeface="Calibri"/>
                <a:cs typeface="Calibri"/>
              </a:rPr>
              <a:t> </a:t>
            </a:r>
            <a:r>
              <a:rPr sz="2400" spc="-10" dirty="0">
                <a:latin typeface="Calibri"/>
                <a:cs typeface="Calibri"/>
              </a:rPr>
              <a:t>caractères</a:t>
            </a:r>
            <a:r>
              <a:rPr sz="2400" spc="-55" dirty="0">
                <a:latin typeface="Calibri"/>
                <a:cs typeface="Calibri"/>
              </a:rPr>
              <a:t> </a:t>
            </a:r>
            <a:r>
              <a:rPr sz="2400" spc="-10" dirty="0">
                <a:latin typeface="Calibri"/>
                <a:cs typeface="Calibri"/>
              </a:rPr>
              <a:t>maximum,</a:t>
            </a:r>
            <a:endParaRPr sz="2400" dirty="0">
              <a:latin typeface="Calibri"/>
              <a:cs typeface="Calibri"/>
            </a:endParaRPr>
          </a:p>
          <a:p>
            <a:pPr marL="561340" marR="101600" lvl="1" indent="-228600" algn="just">
              <a:lnSpc>
                <a:spcPct val="100000"/>
              </a:lnSpc>
              <a:spcBef>
                <a:spcPts val="400"/>
              </a:spcBef>
              <a:buClr>
                <a:srgbClr val="C0504D"/>
              </a:buClr>
              <a:buSzPct val="85416"/>
              <a:buFont typeface="Segoe UI Symbol"/>
              <a:buChar char="⚫"/>
              <a:tabLst>
                <a:tab pos="561340" algn="l"/>
              </a:tabLst>
            </a:pPr>
            <a:r>
              <a:rPr sz="2400" dirty="0">
                <a:solidFill>
                  <a:srgbClr val="990000"/>
                </a:solidFill>
                <a:latin typeface="Calibri"/>
                <a:cs typeface="Calibri"/>
              </a:rPr>
              <a:t>Valeur</a:t>
            </a:r>
            <a:r>
              <a:rPr sz="2400" spc="-40" dirty="0">
                <a:solidFill>
                  <a:srgbClr val="990000"/>
                </a:solidFill>
                <a:latin typeface="Calibri"/>
                <a:cs typeface="Calibri"/>
              </a:rPr>
              <a:t> </a:t>
            </a:r>
            <a:r>
              <a:rPr sz="2400" dirty="0">
                <a:solidFill>
                  <a:srgbClr val="990000"/>
                </a:solidFill>
                <a:latin typeface="Calibri"/>
                <a:cs typeface="Calibri"/>
              </a:rPr>
              <a:t>par</a:t>
            </a:r>
            <a:r>
              <a:rPr sz="2400" spc="-30" dirty="0">
                <a:solidFill>
                  <a:srgbClr val="990000"/>
                </a:solidFill>
                <a:latin typeface="Calibri"/>
                <a:cs typeface="Calibri"/>
              </a:rPr>
              <a:t> </a:t>
            </a:r>
            <a:r>
              <a:rPr sz="2400" dirty="0">
                <a:solidFill>
                  <a:srgbClr val="990000"/>
                </a:solidFill>
                <a:latin typeface="Calibri"/>
                <a:cs typeface="Calibri"/>
              </a:rPr>
              <a:t>défaut</a:t>
            </a:r>
            <a:r>
              <a:rPr sz="2400" spc="-45" dirty="0">
                <a:solidFill>
                  <a:srgbClr val="990000"/>
                </a:solidFill>
                <a:latin typeface="Calibri"/>
                <a:cs typeface="Calibri"/>
              </a:rPr>
              <a:t> </a:t>
            </a:r>
            <a:r>
              <a:rPr sz="2400" dirty="0">
                <a:latin typeface="Calibri"/>
                <a:cs typeface="Calibri"/>
              </a:rPr>
              <a:t>:</a:t>
            </a:r>
            <a:r>
              <a:rPr sz="2400" spc="-35" dirty="0">
                <a:latin typeface="Calibri"/>
                <a:cs typeface="Calibri"/>
              </a:rPr>
              <a:t> </a:t>
            </a:r>
            <a:r>
              <a:rPr sz="2400" dirty="0">
                <a:latin typeface="Calibri"/>
                <a:cs typeface="Calibri"/>
              </a:rPr>
              <a:t>valeur</a:t>
            </a:r>
            <a:r>
              <a:rPr sz="2400" spc="-35" dirty="0">
                <a:latin typeface="Calibri"/>
                <a:cs typeface="Calibri"/>
              </a:rPr>
              <a:t> </a:t>
            </a:r>
            <a:r>
              <a:rPr sz="2400" dirty="0">
                <a:latin typeface="Calibri"/>
                <a:cs typeface="Calibri"/>
              </a:rPr>
              <a:t>prise</a:t>
            </a:r>
            <a:r>
              <a:rPr sz="2400" spc="-25" dirty="0">
                <a:latin typeface="Calibri"/>
                <a:cs typeface="Calibri"/>
              </a:rPr>
              <a:t> </a:t>
            </a:r>
            <a:r>
              <a:rPr sz="2400" dirty="0">
                <a:latin typeface="Calibri"/>
                <a:cs typeface="Calibri"/>
              </a:rPr>
              <a:t>par</a:t>
            </a:r>
            <a:r>
              <a:rPr sz="2400" spc="-35" dirty="0">
                <a:latin typeface="Calibri"/>
                <a:cs typeface="Calibri"/>
              </a:rPr>
              <a:t> </a:t>
            </a:r>
            <a:r>
              <a:rPr sz="2400" dirty="0">
                <a:latin typeface="Calibri"/>
                <a:cs typeface="Calibri"/>
              </a:rPr>
              <a:t>ce</a:t>
            </a:r>
            <a:r>
              <a:rPr sz="2400" spc="-25" dirty="0">
                <a:latin typeface="Calibri"/>
                <a:cs typeface="Calibri"/>
              </a:rPr>
              <a:t> </a:t>
            </a:r>
            <a:r>
              <a:rPr sz="2400" dirty="0">
                <a:latin typeface="Calibri"/>
                <a:cs typeface="Calibri"/>
              </a:rPr>
              <a:t>champs</a:t>
            </a:r>
            <a:r>
              <a:rPr sz="2400" spc="-50" dirty="0">
                <a:latin typeface="Calibri"/>
                <a:cs typeface="Calibri"/>
              </a:rPr>
              <a:t> </a:t>
            </a:r>
            <a:r>
              <a:rPr sz="2400" dirty="0">
                <a:latin typeface="Calibri"/>
                <a:cs typeface="Calibri"/>
              </a:rPr>
              <a:t>si</a:t>
            </a:r>
            <a:r>
              <a:rPr sz="2400" spc="-45" dirty="0">
                <a:latin typeface="Calibri"/>
                <a:cs typeface="Calibri"/>
              </a:rPr>
              <a:t> </a:t>
            </a:r>
            <a:r>
              <a:rPr sz="2400" spc="-10" dirty="0">
                <a:latin typeface="Calibri"/>
                <a:cs typeface="Calibri"/>
              </a:rPr>
              <a:t>l’utilisateur, </a:t>
            </a:r>
            <a:r>
              <a:rPr sz="2400" dirty="0">
                <a:latin typeface="Calibri"/>
                <a:cs typeface="Calibri"/>
              </a:rPr>
              <a:t>lors</a:t>
            </a:r>
            <a:r>
              <a:rPr sz="2400" spc="-50" dirty="0">
                <a:latin typeface="Calibri"/>
                <a:cs typeface="Calibri"/>
              </a:rPr>
              <a:t> </a:t>
            </a:r>
            <a:r>
              <a:rPr sz="2400" dirty="0">
                <a:latin typeface="Calibri"/>
                <a:cs typeface="Calibri"/>
              </a:rPr>
              <a:t>de</a:t>
            </a:r>
            <a:r>
              <a:rPr sz="2400" spc="-25" dirty="0">
                <a:latin typeface="Calibri"/>
                <a:cs typeface="Calibri"/>
              </a:rPr>
              <a:t> </a:t>
            </a:r>
            <a:r>
              <a:rPr sz="2400" dirty="0">
                <a:latin typeface="Calibri"/>
                <a:cs typeface="Calibri"/>
              </a:rPr>
              <a:t>l’insertion</a:t>
            </a:r>
            <a:r>
              <a:rPr sz="2400" spc="-35" dirty="0">
                <a:latin typeface="Calibri"/>
                <a:cs typeface="Calibri"/>
              </a:rPr>
              <a:t> </a:t>
            </a:r>
            <a:r>
              <a:rPr sz="2400" dirty="0">
                <a:latin typeface="Calibri"/>
                <a:cs typeface="Calibri"/>
              </a:rPr>
              <a:t>d’un</a:t>
            </a:r>
            <a:r>
              <a:rPr sz="2400" spc="-35" dirty="0">
                <a:latin typeface="Calibri"/>
                <a:cs typeface="Calibri"/>
              </a:rPr>
              <a:t> </a:t>
            </a:r>
            <a:r>
              <a:rPr sz="2400" dirty="0">
                <a:latin typeface="Calibri"/>
                <a:cs typeface="Calibri"/>
              </a:rPr>
              <a:t>nouvel</a:t>
            </a:r>
            <a:r>
              <a:rPr sz="2400" spc="-20" dirty="0">
                <a:latin typeface="Calibri"/>
                <a:cs typeface="Calibri"/>
              </a:rPr>
              <a:t> </a:t>
            </a:r>
            <a:r>
              <a:rPr sz="2400" dirty="0">
                <a:latin typeface="Calibri"/>
                <a:cs typeface="Calibri"/>
              </a:rPr>
              <a:t>enregistrement</a:t>
            </a:r>
            <a:r>
              <a:rPr sz="2400" spc="-55" dirty="0">
                <a:latin typeface="Calibri"/>
                <a:cs typeface="Calibri"/>
              </a:rPr>
              <a:t> </a:t>
            </a:r>
            <a:r>
              <a:rPr sz="2400" dirty="0">
                <a:latin typeface="Calibri"/>
                <a:cs typeface="Calibri"/>
              </a:rPr>
              <a:t>ne</a:t>
            </a:r>
            <a:r>
              <a:rPr sz="2400" spc="-25" dirty="0">
                <a:latin typeface="Calibri"/>
                <a:cs typeface="Calibri"/>
              </a:rPr>
              <a:t> </a:t>
            </a:r>
            <a:r>
              <a:rPr sz="2400" dirty="0">
                <a:latin typeface="Calibri"/>
                <a:cs typeface="Calibri"/>
              </a:rPr>
              <a:t>précise</a:t>
            </a:r>
            <a:r>
              <a:rPr sz="2400" spc="-25" dirty="0">
                <a:latin typeface="Calibri"/>
                <a:cs typeface="Calibri"/>
              </a:rPr>
              <a:t> pas </a:t>
            </a:r>
            <a:r>
              <a:rPr sz="2400" dirty="0">
                <a:latin typeface="Calibri"/>
                <a:cs typeface="Calibri"/>
              </a:rPr>
              <a:t>de </a:t>
            </a:r>
            <a:r>
              <a:rPr sz="2400" spc="-10" dirty="0">
                <a:latin typeface="Calibri"/>
                <a:cs typeface="Calibri"/>
              </a:rPr>
              <a:t>valeur,</a:t>
            </a:r>
            <a:endParaRPr sz="2400" dirty="0">
              <a:latin typeface="Calibri"/>
              <a:cs typeface="Calibri"/>
            </a:endParaRPr>
          </a:p>
          <a:p>
            <a:pPr marL="561340" lvl="1" indent="-229235" algn="just">
              <a:lnSpc>
                <a:spcPct val="100000"/>
              </a:lnSpc>
              <a:spcBef>
                <a:spcPts val="395"/>
              </a:spcBef>
              <a:buClr>
                <a:srgbClr val="C0504D"/>
              </a:buClr>
              <a:buSzPct val="85416"/>
              <a:buFont typeface="Segoe UI Symbol"/>
              <a:buChar char="⚫"/>
              <a:tabLst>
                <a:tab pos="561340" algn="l"/>
              </a:tabLst>
            </a:pPr>
            <a:r>
              <a:rPr sz="2400" dirty="0">
                <a:solidFill>
                  <a:srgbClr val="990000"/>
                </a:solidFill>
                <a:latin typeface="Calibri"/>
                <a:cs typeface="Calibri"/>
              </a:rPr>
              <a:t>Null</a:t>
            </a:r>
            <a:r>
              <a:rPr sz="2400" spc="-30" dirty="0">
                <a:solidFill>
                  <a:srgbClr val="990000"/>
                </a:solidFill>
                <a:latin typeface="Calibri"/>
                <a:cs typeface="Calibri"/>
              </a:rPr>
              <a:t> </a:t>
            </a:r>
            <a:r>
              <a:rPr sz="2400" dirty="0">
                <a:solidFill>
                  <a:srgbClr val="990000"/>
                </a:solidFill>
                <a:latin typeface="Calibri"/>
                <a:cs typeface="Calibri"/>
              </a:rPr>
              <a:t>interdit</a:t>
            </a:r>
            <a:r>
              <a:rPr sz="2400" spc="-60" dirty="0">
                <a:solidFill>
                  <a:srgbClr val="990000"/>
                </a:solidFill>
                <a:latin typeface="Calibri"/>
                <a:cs typeface="Calibri"/>
              </a:rPr>
              <a:t> </a:t>
            </a:r>
            <a:r>
              <a:rPr sz="2400" dirty="0">
                <a:latin typeface="Calibri"/>
                <a:cs typeface="Calibri"/>
              </a:rPr>
              <a:t>:</a:t>
            </a:r>
            <a:r>
              <a:rPr sz="2400" spc="-30" dirty="0">
                <a:latin typeface="Calibri"/>
                <a:cs typeface="Calibri"/>
              </a:rPr>
              <a:t> </a:t>
            </a:r>
            <a:r>
              <a:rPr sz="2400" spc="-10" dirty="0">
                <a:latin typeface="Calibri"/>
                <a:cs typeface="Calibri"/>
              </a:rPr>
              <a:t>Est-</a:t>
            </a:r>
            <a:r>
              <a:rPr sz="2400" dirty="0">
                <a:latin typeface="Calibri"/>
                <a:cs typeface="Calibri"/>
              </a:rPr>
              <a:t>ce</a:t>
            </a:r>
            <a:r>
              <a:rPr sz="2400" spc="-30" dirty="0">
                <a:latin typeface="Calibri"/>
                <a:cs typeface="Calibri"/>
              </a:rPr>
              <a:t> </a:t>
            </a:r>
            <a:r>
              <a:rPr sz="2400" dirty="0">
                <a:latin typeface="Calibri"/>
                <a:cs typeface="Calibri"/>
              </a:rPr>
              <a:t>que</a:t>
            </a:r>
            <a:r>
              <a:rPr sz="2400" spc="-20" dirty="0">
                <a:latin typeface="Calibri"/>
                <a:cs typeface="Calibri"/>
              </a:rPr>
              <a:t> </a:t>
            </a:r>
            <a:r>
              <a:rPr sz="2400" spc="-10" dirty="0">
                <a:latin typeface="Calibri"/>
                <a:cs typeface="Calibri"/>
              </a:rPr>
              <a:t>l’utilisateur</a:t>
            </a:r>
            <a:r>
              <a:rPr sz="2400" spc="-50" dirty="0">
                <a:latin typeface="Calibri"/>
                <a:cs typeface="Calibri"/>
              </a:rPr>
              <a:t> </a:t>
            </a:r>
            <a:r>
              <a:rPr sz="2400" dirty="0">
                <a:latin typeface="Calibri"/>
                <a:cs typeface="Calibri"/>
              </a:rPr>
              <a:t>est</a:t>
            </a:r>
            <a:r>
              <a:rPr sz="2400" spc="-20" dirty="0">
                <a:latin typeface="Calibri"/>
                <a:cs typeface="Calibri"/>
              </a:rPr>
              <a:t> </a:t>
            </a:r>
            <a:r>
              <a:rPr sz="2400" dirty="0">
                <a:latin typeface="Calibri"/>
                <a:cs typeface="Calibri"/>
              </a:rPr>
              <a:t>obligé</a:t>
            </a:r>
            <a:r>
              <a:rPr sz="2400" spc="-20" dirty="0">
                <a:latin typeface="Calibri"/>
                <a:cs typeface="Calibri"/>
              </a:rPr>
              <a:t> </a:t>
            </a:r>
            <a:r>
              <a:rPr sz="2400" dirty="0">
                <a:latin typeface="Calibri"/>
                <a:cs typeface="Calibri"/>
              </a:rPr>
              <a:t>de</a:t>
            </a:r>
            <a:r>
              <a:rPr sz="2400" spc="-20" dirty="0">
                <a:latin typeface="Calibri"/>
                <a:cs typeface="Calibri"/>
              </a:rPr>
              <a:t> </a:t>
            </a:r>
            <a:r>
              <a:rPr sz="2400" dirty="0">
                <a:latin typeface="Calibri"/>
                <a:cs typeface="Calibri"/>
              </a:rPr>
              <a:t>donner</a:t>
            </a:r>
            <a:r>
              <a:rPr sz="2400" spc="-15" dirty="0">
                <a:latin typeface="Calibri"/>
                <a:cs typeface="Calibri"/>
              </a:rPr>
              <a:t> </a:t>
            </a:r>
            <a:r>
              <a:rPr sz="2400" spc="-25" dirty="0">
                <a:latin typeface="Calibri"/>
                <a:cs typeface="Calibri"/>
              </a:rPr>
              <a:t>une</a:t>
            </a:r>
            <a:endParaRPr sz="2400" dirty="0">
              <a:latin typeface="Calibri"/>
              <a:cs typeface="Calibri"/>
            </a:endParaRPr>
          </a:p>
          <a:p>
            <a:pPr marL="561340" algn="just">
              <a:lnSpc>
                <a:spcPct val="100000"/>
              </a:lnSpc>
            </a:pPr>
            <a:r>
              <a:rPr sz="2400" dirty="0">
                <a:latin typeface="Calibri"/>
                <a:cs typeface="Calibri"/>
              </a:rPr>
              <a:t>valeur</a:t>
            </a:r>
            <a:r>
              <a:rPr sz="2400" spc="-5" dirty="0">
                <a:latin typeface="Calibri"/>
                <a:cs typeface="Calibri"/>
              </a:rPr>
              <a:t> </a:t>
            </a:r>
            <a:r>
              <a:rPr sz="2400" dirty="0">
                <a:latin typeface="Calibri"/>
                <a:cs typeface="Calibri"/>
              </a:rPr>
              <a:t>pour</a:t>
            </a:r>
            <a:r>
              <a:rPr sz="2400" spc="-10" dirty="0">
                <a:latin typeface="Calibri"/>
                <a:cs typeface="Calibri"/>
              </a:rPr>
              <a:t> </a:t>
            </a:r>
            <a:r>
              <a:rPr sz="2400" dirty="0">
                <a:latin typeface="Calibri"/>
                <a:cs typeface="Calibri"/>
              </a:rPr>
              <a:t>ce</a:t>
            </a:r>
            <a:r>
              <a:rPr sz="2400" spc="-5" dirty="0">
                <a:latin typeface="Calibri"/>
                <a:cs typeface="Calibri"/>
              </a:rPr>
              <a:t> </a:t>
            </a:r>
            <a:r>
              <a:rPr sz="2400" dirty="0">
                <a:latin typeface="Calibri"/>
                <a:cs typeface="Calibri"/>
              </a:rPr>
              <a:t>champ</a:t>
            </a:r>
            <a:r>
              <a:rPr sz="2400" spc="-25" dirty="0">
                <a:latin typeface="Calibri"/>
                <a:cs typeface="Calibri"/>
              </a:rPr>
              <a:t> </a:t>
            </a:r>
            <a:r>
              <a:rPr sz="2400" dirty="0">
                <a:latin typeface="Calibri"/>
                <a:cs typeface="Calibri"/>
              </a:rPr>
              <a:t>ou </a:t>
            </a:r>
            <a:r>
              <a:rPr sz="2400" spc="-20" dirty="0">
                <a:latin typeface="Calibri"/>
                <a:cs typeface="Calibri"/>
              </a:rPr>
              <a:t>pas,</a:t>
            </a:r>
            <a:endParaRPr sz="2400" dirty="0">
              <a:latin typeface="Calibri"/>
              <a:cs typeface="Calibri"/>
            </a:endParaRPr>
          </a:p>
          <a:p>
            <a:pPr marL="561340" marR="365760" lvl="1" indent="-228600" algn="just">
              <a:lnSpc>
                <a:spcPct val="100000"/>
              </a:lnSpc>
              <a:spcBef>
                <a:spcPts val="409"/>
              </a:spcBef>
              <a:buClr>
                <a:srgbClr val="C0504D"/>
              </a:buClr>
              <a:buSzPct val="85416"/>
              <a:buFont typeface="Segoe UI Symbol"/>
              <a:buChar char="⚫"/>
              <a:tabLst>
                <a:tab pos="561340" algn="l"/>
              </a:tabLst>
            </a:pPr>
            <a:r>
              <a:rPr sz="2400" dirty="0">
                <a:solidFill>
                  <a:srgbClr val="990000"/>
                </a:solidFill>
                <a:latin typeface="Calibri"/>
                <a:cs typeface="Calibri"/>
              </a:rPr>
              <a:t>Indexé</a:t>
            </a:r>
            <a:r>
              <a:rPr sz="2400" spc="-65" dirty="0">
                <a:solidFill>
                  <a:srgbClr val="990000"/>
                </a:solidFill>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permet</a:t>
            </a:r>
            <a:r>
              <a:rPr sz="2400" spc="-45" dirty="0">
                <a:latin typeface="Calibri"/>
                <a:cs typeface="Calibri"/>
              </a:rPr>
              <a:t> </a:t>
            </a:r>
            <a:r>
              <a:rPr sz="2400" spc="-10" dirty="0">
                <a:latin typeface="Calibri"/>
                <a:cs typeface="Calibri"/>
              </a:rPr>
              <a:t>d’optimiser</a:t>
            </a:r>
            <a:r>
              <a:rPr sz="2400" spc="-40" dirty="0">
                <a:latin typeface="Calibri"/>
                <a:cs typeface="Calibri"/>
              </a:rPr>
              <a:t> </a:t>
            </a:r>
            <a:r>
              <a:rPr sz="2400" dirty="0">
                <a:latin typeface="Calibri"/>
                <a:cs typeface="Calibri"/>
              </a:rPr>
              <a:t>la</a:t>
            </a:r>
            <a:r>
              <a:rPr sz="2400" spc="-40" dirty="0">
                <a:latin typeface="Calibri"/>
                <a:cs typeface="Calibri"/>
              </a:rPr>
              <a:t> </a:t>
            </a:r>
            <a:r>
              <a:rPr sz="2400" dirty="0">
                <a:latin typeface="Calibri"/>
                <a:cs typeface="Calibri"/>
              </a:rPr>
              <a:t>recherche</a:t>
            </a:r>
            <a:r>
              <a:rPr sz="2400" spc="-40" dirty="0">
                <a:latin typeface="Calibri"/>
                <a:cs typeface="Calibri"/>
              </a:rPr>
              <a:t> </a:t>
            </a:r>
            <a:r>
              <a:rPr sz="2400" dirty="0">
                <a:latin typeface="Calibri"/>
                <a:cs typeface="Calibri"/>
              </a:rPr>
              <a:t>sur</a:t>
            </a:r>
            <a:r>
              <a:rPr sz="2400" spc="-30" dirty="0">
                <a:latin typeface="Calibri"/>
                <a:cs typeface="Calibri"/>
              </a:rPr>
              <a:t> </a:t>
            </a:r>
            <a:r>
              <a:rPr sz="2400" dirty="0">
                <a:latin typeface="Calibri"/>
                <a:cs typeface="Calibri"/>
              </a:rPr>
              <a:t>ce</a:t>
            </a:r>
            <a:r>
              <a:rPr sz="2400" spc="-40" dirty="0">
                <a:latin typeface="Calibri"/>
                <a:cs typeface="Calibri"/>
              </a:rPr>
              <a:t> </a:t>
            </a:r>
            <a:r>
              <a:rPr sz="2400" dirty="0">
                <a:latin typeface="Calibri"/>
                <a:cs typeface="Calibri"/>
              </a:rPr>
              <a:t>champ.</a:t>
            </a:r>
            <a:r>
              <a:rPr sz="2400" spc="-45" dirty="0">
                <a:latin typeface="Calibri"/>
                <a:cs typeface="Calibri"/>
              </a:rPr>
              <a:t> </a:t>
            </a:r>
            <a:r>
              <a:rPr sz="2400" spc="-25" dirty="0">
                <a:latin typeface="Calibri"/>
                <a:cs typeface="Calibri"/>
              </a:rPr>
              <a:t>On </a:t>
            </a:r>
            <a:r>
              <a:rPr sz="2400" dirty="0">
                <a:latin typeface="Calibri"/>
                <a:cs typeface="Calibri"/>
              </a:rPr>
              <a:t>peut</a:t>
            </a:r>
            <a:r>
              <a:rPr sz="2400" spc="-40" dirty="0">
                <a:latin typeface="Calibri"/>
                <a:cs typeface="Calibri"/>
              </a:rPr>
              <a:t> </a:t>
            </a:r>
            <a:r>
              <a:rPr sz="2400" dirty="0">
                <a:latin typeface="Calibri"/>
                <a:cs typeface="Calibri"/>
              </a:rPr>
              <a:t>utiliser</a:t>
            </a:r>
            <a:r>
              <a:rPr sz="2400" spc="-30" dirty="0">
                <a:latin typeface="Calibri"/>
                <a:cs typeface="Calibri"/>
              </a:rPr>
              <a:t> </a:t>
            </a:r>
            <a:r>
              <a:rPr sz="2400" dirty="0">
                <a:latin typeface="Calibri"/>
                <a:cs typeface="Calibri"/>
              </a:rPr>
              <a:t>cette</a:t>
            </a:r>
            <a:r>
              <a:rPr sz="2400" spc="-50" dirty="0">
                <a:latin typeface="Calibri"/>
                <a:cs typeface="Calibri"/>
              </a:rPr>
              <a:t> </a:t>
            </a:r>
            <a:r>
              <a:rPr sz="2400" dirty="0">
                <a:latin typeface="Calibri"/>
                <a:cs typeface="Calibri"/>
              </a:rPr>
              <a:t>propriété</a:t>
            </a:r>
            <a:r>
              <a:rPr sz="2400" spc="-30" dirty="0">
                <a:latin typeface="Calibri"/>
                <a:cs typeface="Calibri"/>
              </a:rPr>
              <a:t> </a:t>
            </a:r>
            <a:r>
              <a:rPr sz="2400" dirty="0">
                <a:latin typeface="Calibri"/>
                <a:cs typeface="Calibri"/>
              </a:rPr>
              <a:t>pour</a:t>
            </a:r>
            <a:r>
              <a:rPr sz="2400" spc="-30" dirty="0">
                <a:latin typeface="Calibri"/>
                <a:cs typeface="Calibri"/>
              </a:rPr>
              <a:t> </a:t>
            </a:r>
            <a:r>
              <a:rPr sz="2400" dirty="0">
                <a:latin typeface="Calibri"/>
                <a:cs typeface="Calibri"/>
              </a:rPr>
              <a:t>exiger</a:t>
            </a:r>
            <a:r>
              <a:rPr sz="2400" spc="-35" dirty="0">
                <a:latin typeface="Calibri"/>
                <a:cs typeface="Calibri"/>
              </a:rPr>
              <a:t> </a:t>
            </a:r>
            <a:r>
              <a:rPr sz="2400" dirty="0">
                <a:latin typeface="Calibri"/>
                <a:cs typeface="Calibri"/>
              </a:rPr>
              <a:t>que</a:t>
            </a:r>
            <a:r>
              <a:rPr sz="2400" spc="-20" dirty="0">
                <a:latin typeface="Calibri"/>
                <a:cs typeface="Calibri"/>
              </a:rPr>
              <a:t> </a:t>
            </a:r>
            <a:r>
              <a:rPr sz="2400" dirty="0">
                <a:latin typeface="Calibri"/>
                <a:cs typeface="Calibri"/>
              </a:rPr>
              <a:t>les</a:t>
            </a:r>
            <a:r>
              <a:rPr sz="2400" spc="-35" dirty="0">
                <a:latin typeface="Calibri"/>
                <a:cs typeface="Calibri"/>
              </a:rPr>
              <a:t> </a:t>
            </a:r>
            <a:r>
              <a:rPr sz="2400" dirty="0">
                <a:latin typeface="Calibri"/>
                <a:cs typeface="Calibri"/>
              </a:rPr>
              <a:t>valeurs</a:t>
            </a:r>
            <a:r>
              <a:rPr sz="2400" spc="-45" dirty="0">
                <a:latin typeface="Calibri"/>
                <a:cs typeface="Calibri"/>
              </a:rPr>
              <a:t> </a:t>
            </a:r>
            <a:r>
              <a:rPr sz="2400" spc="-25" dirty="0">
                <a:latin typeface="Calibri"/>
                <a:cs typeface="Calibri"/>
              </a:rPr>
              <a:t>du </a:t>
            </a:r>
            <a:r>
              <a:rPr sz="2400" dirty="0">
                <a:latin typeface="Calibri"/>
                <a:cs typeface="Calibri"/>
              </a:rPr>
              <a:t>champ</a:t>
            </a:r>
            <a:r>
              <a:rPr sz="2400" spc="-35" dirty="0">
                <a:latin typeface="Calibri"/>
                <a:cs typeface="Calibri"/>
              </a:rPr>
              <a:t> </a:t>
            </a:r>
            <a:r>
              <a:rPr sz="2400" dirty="0">
                <a:latin typeface="Calibri"/>
                <a:cs typeface="Calibri"/>
              </a:rPr>
              <a:t>doivent</a:t>
            </a:r>
            <a:r>
              <a:rPr sz="2400" spc="-20" dirty="0">
                <a:latin typeface="Calibri"/>
                <a:cs typeface="Calibri"/>
              </a:rPr>
              <a:t> </a:t>
            </a:r>
            <a:r>
              <a:rPr sz="2400" dirty="0">
                <a:latin typeface="Calibri"/>
                <a:cs typeface="Calibri"/>
              </a:rPr>
              <a:t>être</a:t>
            </a:r>
            <a:r>
              <a:rPr sz="2400" spc="-25" dirty="0">
                <a:latin typeface="Calibri"/>
                <a:cs typeface="Calibri"/>
              </a:rPr>
              <a:t> </a:t>
            </a:r>
            <a:r>
              <a:rPr sz="2400" dirty="0">
                <a:latin typeface="Calibri"/>
                <a:cs typeface="Calibri"/>
              </a:rPr>
              <a:t>uniques</a:t>
            </a:r>
            <a:r>
              <a:rPr sz="2400" spc="-15" dirty="0">
                <a:latin typeface="Calibri"/>
                <a:cs typeface="Calibri"/>
              </a:rPr>
              <a:t> </a:t>
            </a:r>
            <a:r>
              <a:rPr sz="2400" dirty="0">
                <a:latin typeface="Calibri"/>
                <a:cs typeface="Calibri"/>
              </a:rPr>
              <a:t>(sans</a:t>
            </a:r>
            <a:r>
              <a:rPr sz="2400" spc="-35" dirty="0">
                <a:latin typeface="Calibri"/>
                <a:cs typeface="Calibri"/>
              </a:rPr>
              <a:t> </a:t>
            </a:r>
            <a:r>
              <a:rPr sz="2400" spc="-10" dirty="0">
                <a:latin typeface="Calibri"/>
                <a:cs typeface="Calibri"/>
              </a:rPr>
              <a:t>doublons),</a:t>
            </a:r>
            <a:endParaRPr sz="2400" dirty="0">
              <a:latin typeface="Calibri"/>
              <a:cs typeface="Calibri"/>
            </a:endParaRPr>
          </a:p>
          <a:p>
            <a:pPr marL="561340" marR="499109" lvl="1" indent="-228600" algn="just">
              <a:lnSpc>
                <a:spcPct val="100000"/>
              </a:lnSpc>
              <a:spcBef>
                <a:spcPts val="395"/>
              </a:spcBef>
              <a:buClr>
                <a:srgbClr val="C0504D"/>
              </a:buClr>
              <a:buSzPct val="85416"/>
              <a:buFont typeface="Segoe UI Symbol"/>
              <a:buChar char="⚫"/>
              <a:tabLst>
                <a:tab pos="561340" algn="l"/>
              </a:tabLst>
            </a:pPr>
            <a:r>
              <a:rPr sz="2400" dirty="0">
                <a:solidFill>
                  <a:srgbClr val="990000"/>
                </a:solidFill>
                <a:latin typeface="Calibri"/>
                <a:cs typeface="Calibri"/>
              </a:rPr>
              <a:t>Liste</a:t>
            </a:r>
            <a:r>
              <a:rPr sz="2400" spc="-35" dirty="0">
                <a:solidFill>
                  <a:srgbClr val="990000"/>
                </a:solidFill>
                <a:latin typeface="Calibri"/>
                <a:cs typeface="Calibri"/>
              </a:rPr>
              <a:t> </a:t>
            </a:r>
            <a:r>
              <a:rPr sz="2400" dirty="0">
                <a:solidFill>
                  <a:srgbClr val="990000"/>
                </a:solidFill>
                <a:latin typeface="Calibri"/>
                <a:cs typeface="Calibri"/>
              </a:rPr>
              <a:t>de</a:t>
            </a:r>
            <a:r>
              <a:rPr sz="2400" spc="-20" dirty="0">
                <a:solidFill>
                  <a:srgbClr val="990000"/>
                </a:solidFill>
                <a:latin typeface="Calibri"/>
                <a:cs typeface="Calibri"/>
              </a:rPr>
              <a:t> </a:t>
            </a:r>
            <a:r>
              <a:rPr sz="2400" dirty="0">
                <a:solidFill>
                  <a:srgbClr val="990000"/>
                </a:solidFill>
                <a:latin typeface="Calibri"/>
                <a:cs typeface="Calibri"/>
              </a:rPr>
              <a:t>choix</a:t>
            </a:r>
            <a:r>
              <a:rPr sz="2400" spc="-50" dirty="0">
                <a:solidFill>
                  <a:srgbClr val="990000"/>
                </a:solidFill>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permet</a:t>
            </a:r>
            <a:r>
              <a:rPr sz="2400" spc="-40" dirty="0">
                <a:latin typeface="Calibri"/>
                <a:cs typeface="Calibri"/>
              </a:rPr>
              <a:t> </a:t>
            </a:r>
            <a:r>
              <a:rPr sz="2400" dirty="0">
                <a:latin typeface="Calibri"/>
                <a:cs typeface="Calibri"/>
              </a:rPr>
              <a:t>de</a:t>
            </a:r>
            <a:r>
              <a:rPr sz="2400" spc="-20" dirty="0">
                <a:latin typeface="Calibri"/>
                <a:cs typeface="Calibri"/>
              </a:rPr>
              <a:t> </a:t>
            </a:r>
            <a:r>
              <a:rPr sz="2400" dirty="0">
                <a:latin typeface="Calibri"/>
                <a:cs typeface="Calibri"/>
              </a:rPr>
              <a:t>préciser</a:t>
            </a:r>
            <a:r>
              <a:rPr sz="2400" spc="-30" dirty="0">
                <a:latin typeface="Calibri"/>
                <a:cs typeface="Calibri"/>
              </a:rPr>
              <a:t> </a:t>
            </a:r>
            <a:r>
              <a:rPr sz="2400" spc="-10" dirty="0">
                <a:latin typeface="Calibri"/>
                <a:cs typeface="Calibri"/>
              </a:rPr>
              <a:t>l’ensemble</a:t>
            </a:r>
            <a:r>
              <a:rPr sz="2400" spc="-30" dirty="0">
                <a:latin typeface="Calibri"/>
                <a:cs typeface="Calibri"/>
              </a:rPr>
              <a:t> </a:t>
            </a:r>
            <a:r>
              <a:rPr sz="2400" dirty="0">
                <a:latin typeface="Calibri"/>
                <a:cs typeface="Calibri"/>
              </a:rPr>
              <a:t>des</a:t>
            </a:r>
            <a:r>
              <a:rPr sz="2400" spc="-15" dirty="0">
                <a:latin typeface="Calibri"/>
                <a:cs typeface="Calibri"/>
              </a:rPr>
              <a:t> </a:t>
            </a:r>
            <a:r>
              <a:rPr sz="2400" spc="-10" dirty="0">
                <a:latin typeface="Calibri"/>
                <a:cs typeface="Calibri"/>
              </a:rPr>
              <a:t>valeurs correctes.</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96BC2394-DD2E-AD34-0C29-12BC0AF11DC2}"/>
              </a:ext>
            </a:extLst>
          </p:cNvPr>
          <p:cNvSpPr>
            <a:spLocks noGrp="1"/>
          </p:cNvSpPr>
          <p:nvPr>
            <p:ph type="sldNum" sz="quarter" idx="12"/>
          </p:nvPr>
        </p:nvSpPr>
        <p:spPr/>
        <p:txBody>
          <a:bodyPr/>
          <a:lstStyle/>
          <a:p>
            <a:fld id="{14385F30-F5BB-45A0-A756-346F67DA10C3}" type="slidenum">
              <a:rPr lang="en-US" smtClean="0"/>
              <a:t>27</a:t>
            </a:fld>
            <a:endParaRPr lang="en-US"/>
          </a:p>
        </p:txBody>
      </p:sp>
    </p:spTree>
    <p:extLst>
      <p:ext uri="{BB962C8B-B14F-4D97-AF65-F5344CB8AC3E}">
        <p14:creationId xmlns:p14="http://schemas.microsoft.com/office/powerpoint/2010/main" val="2082010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34677"/>
            <a:ext cx="4020588" cy="461665"/>
          </a:xfrm>
          <a:prstGeom prst="rect">
            <a:avLst/>
          </a:prstGeom>
          <a:noFill/>
        </p:spPr>
        <p:txBody>
          <a:bodyPr wrap="none" rtlCol="0">
            <a:spAutoFit/>
          </a:bodyPr>
          <a:lstStyle/>
          <a:p>
            <a:r>
              <a:rPr lang="fr-FR" sz="2400" b="1" dirty="0">
                <a:solidFill>
                  <a:srgbClr val="00B0F0"/>
                </a:solidFill>
              </a:rPr>
              <a:t>Propriétés du type numérique</a:t>
            </a:r>
          </a:p>
        </p:txBody>
      </p:sp>
      <p:grpSp>
        <p:nvGrpSpPr>
          <p:cNvPr id="3" name="object 3">
            <a:extLst>
              <a:ext uri="{FF2B5EF4-FFF2-40B4-BE49-F238E27FC236}">
                <a16:creationId xmlns:a16="http://schemas.microsoft.com/office/drawing/2014/main" id="{CDDA49E0-1980-A337-497E-BF39729BA89D}"/>
              </a:ext>
            </a:extLst>
          </p:cNvPr>
          <p:cNvGrpSpPr/>
          <p:nvPr/>
        </p:nvGrpSpPr>
        <p:grpSpPr>
          <a:xfrm>
            <a:off x="2531110" y="2416472"/>
            <a:ext cx="7129780" cy="2059305"/>
            <a:chOff x="466344" y="2278379"/>
            <a:chExt cx="7129780" cy="2059305"/>
          </a:xfrm>
        </p:grpSpPr>
        <p:pic>
          <p:nvPicPr>
            <p:cNvPr id="5" name="object 4">
              <a:extLst>
                <a:ext uri="{FF2B5EF4-FFF2-40B4-BE49-F238E27FC236}">
                  <a16:creationId xmlns:a16="http://schemas.microsoft.com/office/drawing/2014/main" id="{C9245898-5542-5702-A37C-F7BF90679240}"/>
                </a:ext>
              </a:extLst>
            </p:cNvPr>
            <p:cNvPicPr/>
            <p:nvPr/>
          </p:nvPicPr>
          <p:blipFill>
            <a:blip r:embed="rId3" cstate="print"/>
            <a:stretch>
              <a:fillRect/>
            </a:stretch>
          </p:blipFill>
          <p:spPr>
            <a:xfrm>
              <a:off x="466344" y="2278379"/>
              <a:ext cx="7129272" cy="2058924"/>
            </a:xfrm>
            <a:prstGeom prst="rect">
              <a:avLst/>
            </a:prstGeom>
          </p:spPr>
        </p:pic>
        <p:sp>
          <p:nvSpPr>
            <p:cNvPr id="6" name="object 5">
              <a:extLst>
                <a:ext uri="{FF2B5EF4-FFF2-40B4-BE49-F238E27FC236}">
                  <a16:creationId xmlns:a16="http://schemas.microsoft.com/office/drawing/2014/main" id="{C3F3A5AF-0B73-A9F8-4F9C-AFF07119673B}"/>
                </a:ext>
              </a:extLst>
            </p:cNvPr>
            <p:cNvSpPr/>
            <p:nvPr/>
          </p:nvSpPr>
          <p:spPr>
            <a:xfrm>
              <a:off x="466344" y="2564891"/>
              <a:ext cx="2018030" cy="1729739"/>
            </a:xfrm>
            <a:custGeom>
              <a:avLst/>
              <a:gdLst/>
              <a:ahLst/>
              <a:cxnLst/>
              <a:rect l="l" t="t" r="r" b="b"/>
              <a:pathLst>
                <a:path w="2018030" h="1729739">
                  <a:moveTo>
                    <a:pt x="2017776" y="0"/>
                  </a:moveTo>
                  <a:lnTo>
                    <a:pt x="0" y="0"/>
                  </a:lnTo>
                  <a:lnTo>
                    <a:pt x="0" y="1729739"/>
                  </a:lnTo>
                  <a:lnTo>
                    <a:pt x="2017776" y="1729739"/>
                  </a:lnTo>
                  <a:lnTo>
                    <a:pt x="2017776" y="0"/>
                  </a:lnTo>
                  <a:close/>
                </a:path>
              </a:pathLst>
            </a:custGeom>
            <a:solidFill>
              <a:srgbClr val="FFFFFF"/>
            </a:solidFill>
          </p:spPr>
          <p:txBody>
            <a:bodyPr wrap="square" lIns="0" tIns="0" rIns="0" bIns="0" rtlCol="0"/>
            <a:lstStyle/>
            <a:p>
              <a:endParaRPr/>
            </a:p>
          </p:txBody>
        </p:sp>
        <p:sp>
          <p:nvSpPr>
            <p:cNvPr id="7" name="object 6">
              <a:extLst>
                <a:ext uri="{FF2B5EF4-FFF2-40B4-BE49-F238E27FC236}">
                  <a16:creationId xmlns:a16="http://schemas.microsoft.com/office/drawing/2014/main" id="{7DB36B80-C0C9-B4B5-5B4E-1BDCA2962FE1}"/>
                </a:ext>
              </a:extLst>
            </p:cNvPr>
            <p:cNvSpPr/>
            <p:nvPr/>
          </p:nvSpPr>
          <p:spPr>
            <a:xfrm>
              <a:off x="6444234" y="2494025"/>
              <a:ext cx="216535" cy="719455"/>
            </a:xfrm>
            <a:custGeom>
              <a:avLst/>
              <a:gdLst/>
              <a:ahLst/>
              <a:cxnLst/>
              <a:rect l="l" t="t" r="r" b="b"/>
              <a:pathLst>
                <a:path w="216534" h="719455">
                  <a:moveTo>
                    <a:pt x="0" y="0"/>
                  </a:moveTo>
                  <a:lnTo>
                    <a:pt x="42142" y="4724"/>
                  </a:lnTo>
                  <a:lnTo>
                    <a:pt x="76533" y="17605"/>
                  </a:lnTo>
                  <a:lnTo>
                    <a:pt x="99708" y="36701"/>
                  </a:lnTo>
                  <a:lnTo>
                    <a:pt x="108204" y="60071"/>
                  </a:lnTo>
                  <a:lnTo>
                    <a:pt x="108204" y="299593"/>
                  </a:lnTo>
                  <a:lnTo>
                    <a:pt x="116699" y="322962"/>
                  </a:lnTo>
                  <a:lnTo>
                    <a:pt x="139874" y="342058"/>
                  </a:lnTo>
                  <a:lnTo>
                    <a:pt x="174265" y="354939"/>
                  </a:lnTo>
                  <a:lnTo>
                    <a:pt x="216408" y="359663"/>
                  </a:lnTo>
                  <a:lnTo>
                    <a:pt x="174265" y="364388"/>
                  </a:lnTo>
                  <a:lnTo>
                    <a:pt x="139874" y="377269"/>
                  </a:lnTo>
                  <a:lnTo>
                    <a:pt x="116699" y="396365"/>
                  </a:lnTo>
                  <a:lnTo>
                    <a:pt x="108204" y="419735"/>
                  </a:lnTo>
                  <a:lnTo>
                    <a:pt x="108204" y="659257"/>
                  </a:lnTo>
                  <a:lnTo>
                    <a:pt x="99708" y="682626"/>
                  </a:lnTo>
                  <a:lnTo>
                    <a:pt x="76533" y="701722"/>
                  </a:lnTo>
                  <a:lnTo>
                    <a:pt x="42142" y="714603"/>
                  </a:lnTo>
                  <a:lnTo>
                    <a:pt x="0" y="719327"/>
                  </a:lnTo>
                </a:path>
              </a:pathLst>
            </a:custGeom>
            <a:ln w="38100">
              <a:solidFill>
                <a:srgbClr val="990000"/>
              </a:solidFill>
            </a:ln>
          </p:spPr>
          <p:txBody>
            <a:bodyPr wrap="square" lIns="0" tIns="0" rIns="0" bIns="0" rtlCol="0"/>
            <a:lstStyle/>
            <a:p>
              <a:endParaRPr/>
            </a:p>
          </p:txBody>
        </p:sp>
        <p:sp>
          <p:nvSpPr>
            <p:cNvPr id="9" name="object 7">
              <a:extLst>
                <a:ext uri="{FF2B5EF4-FFF2-40B4-BE49-F238E27FC236}">
                  <a16:creationId xmlns:a16="http://schemas.microsoft.com/office/drawing/2014/main" id="{D2A6F246-3362-6F2E-F85D-899B429CF902}"/>
                </a:ext>
              </a:extLst>
            </p:cNvPr>
            <p:cNvSpPr/>
            <p:nvPr/>
          </p:nvSpPr>
          <p:spPr>
            <a:xfrm>
              <a:off x="6517385" y="3286505"/>
              <a:ext cx="71755" cy="1009015"/>
            </a:xfrm>
            <a:custGeom>
              <a:avLst/>
              <a:gdLst/>
              <a:ahLst/>
              <a:cxnLst/>
              <a:rect l="l" t="t" r="r" b="b"/>
              <a:pathLst>
                <a:path w="71754" h="1009014">
                  <a:moveTo>
                    <a:pt x="0" y="0"/>
                  </a:moveTo>
                  <a:lnTo>
                    <a:pt x="13954" y="6619"/>
                  </a:lnTo>
                  <a:lnTo>
                    <a:pt x="25336" y="24669"/>
                  </a:lnTo>
                  <a:lnTo>
                    <a:pt x="33004" y="51435"/>
                  </a:lnTo>
                  <a:lnTo>
                    <a:pt x="35814" y="84201"/>
                  </a:lnTo>
                  <a:lnTo>
                    <a:pt x="35814" y="420243"/>
                  </a:lnTo>
                  <a:lnTo>
                    <a:pt x="38623" y="453009"/>
                  </a:lnTo>
                  <a:lnTo>
                    <a:pt x="46291" y="479774"/>
                  </a:lnTo>
                  <a:lnTo>
                    <a:pt x="57673" y="497824"/>
                  </a:lnTo>
                  <a:lnTo>
                    <a:pt x="71628" y="504444"/>
                  </a:lnTo>
                  <a:lnTo>
                    <a:pt x="57673" y="511063"/>
                  </a:lnTo>
                  <a:lnTo>
                    <a:pt x="46291" y="529113"/>
                  </a:lnTo>
                  <a:lnTo>
                    <a:pt x="38623" y="555879"/>
                  </a:lnTo>
                  <a:lnTo>
                    <a:pt x="35814" y="588645"/>
                  </a:lnTo>
                  <a:lnTo>
                    <a:pt x="35814" y="924687"/>
                  </a:lnTo>
                  <a:lnTo>
                    <a:pt x="33004" y="957453"/>
                  </a:lnTo>
                  <a:lnTo>
                    <a:pt x="25336" y="984218"/>
                  </a:lnTo>
                  <a:lnTo>
                    <a:pt x="13954" y="1002268"/>
                  </a:lnTo>
                  <a:lnTo>
                    <a:pt x="0" y="1008888"/>
                  </a:lnTo>
                </a:path>
              </a:pathLst>
            </a:custGeom>
            <a:ln w="38100">
              <a:solidFill>
                <a:srgbClr val="000099"/>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68CDCB00-4628-DD00-6136-271ADB810B76}"/>
              </a:ext>
            </a:extLst>
          </p:cNvPr>
          <p:cNvSpPr txBox="1"/>
          <p:nvPr/>
        </p:nvSpPr>
        <p:spPr>
          <a:xfrm>
            <a:off x="9020047" y="2700698"/>
            <a:ext cx="771525" cy="125539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990000"/>
                </a:solidFill>
                <a:latin typeface="Times New Roman"/>
                <a:cs typeface="Times New Roman"/>
              </a:rPr>
              <a:t>Entier</a:t>
            </a:r>
            <a:endParaRPr sz="2400">
              <a:latin typeface="Times New Roman"/>
              <a:cs typeface="Times New Roman"/>
            </a:endParaRPr>
          </a:p>
          <a:p>
            <a:pPr>
              <a:lnSpc>
                <a:spcPct val="100000"/>
              </a:lnSpc>
              <a:spcBef>
                <a:spcPts val="10"/>
              </a:spcBef>
            </a:pPr>
            <a:endParaRPr sz="3400">
              <a:latin typeface="Times New Roman"/>
              <a:cs typeface="Times New Roman"/>
            </a:endParaRPr>
          </a:p>
          <a:p>
            <a:pPr marL="85725">
              <a:lnSpc>
                <a:spcPct val="100000"/>
              </a:lnSpc>
            </a:pPr>
            <a:r>
              <a:rPr sz="2400" spc="-20" dirty="0">
                <a:solidFill>
                  <a:srgbClr val="000099"/>
                </a:solidFill>
                <a:latin typeface="Times New Roman"/>
                <a:cs typeface="Times New Roman"/>
              </a:rPr>
              <a:t>Réel</a:t>
            </a:r>
            <a:endParaRPr sz="2400">
              <a:latin typeface="Times New Roman"/>
              <a:cs typeface="Times New Roman"/>
            </a:endParaRPr>
          </a:p>
        </p:txBody>
      </p:sp>
      <p:sp>
        <p:nvSpPr>
          <p:cNvPr id="11" name="object 9">
            <a:extLst>
              <a:ext uri="{FF2B5EF4-FFF2-40B4-BE49-F238E27FC236}">
                <a16:creationId xmlns:a16="http://schemas.microsoft.com/office/drawing/2014/main" id="{F79B2438-E381-C924-DBF7-33014C715FBE}"/>
              </a:ext>
            </a:extLst>
          </p:cNvPr>
          <p:cNvSpPr/>
          <p:nvPr/>
        </p:nvSpPr>
        <p:spPr>
          <a:xfrm>
            <a:off x="2460243" y="2344082"/>
            <a:ext cx="1729739" cy="504825"/>
          </a:xfrm>
          <a:custGeom>
            <a:avLst/>
            <a:gdLst/>
            <a:ahLst/>
            <a:cxnLst/>
            <a:rect l="l" t="t" r="r" b="b"/>
            <a:pathLst>
              <a:path w="1729739" h="504825">
                <a:moveTo>
                  <a:pt x="0" y="252222"/>
                </a:moveTo>
                <a:lnTo>
                  <a:pt x="11319" y="211305"/>
                </a:lnTo>
                <a:lnTo>
                  <a:pt x="44091" y="172492"/>
                </a:lnTo>
                <a:lnTo>
                  <a:pt x="96534" y="136302"/>
                </a:lnTo>
                <a:lnTo>
                  <a:pt x="166868" y="103254"/>
                </a:lnTo>
                <a:lnTo>
                  <a:pt x="208187" y="88070"/>
                </a:lnTo>
                <a:lnTo>
                  <a:pt x="253312" y="73866"/>
                </a:lnTo>
                <a:lnTo>
                  <a:pt x="302019" y="60707"/>
                </a:lnTo>
                <a:lnTo>
                  <a:pt x="354086" y="48658"/>
                </a:lnTo>
                <a:lnTo>
                  <a:pt x="409291" y="37783"/>
                </a:lnTo>
                <a:lnTo>
                  <a:pt x="467410" y="28148"/>
                </a:lnTo>
                <a:lnTo>
                  <a:pt x="528221" y="19817"/>
                </a:lnTo>
                <a:lnTo>
                  <a:pt x="591502" y="12856"/>
                </a:lnTo>
                <a:lnTo>
                  <a:pt x="657030" y="7329"/>
                </a:lnTo>
                <a:lnTo>
                  <a:pt x="724582" y="3300"/>
                </a:lnTo>
                <a:lnTo>
                  <a:pt x="793936" y="835"/>
                </a:lnTo>
                <a:lnTo>
                  <a:pt x="864869" y="0"/>
                </a:lnTo>
                <a:lnTo>
                  <a:pt x="935801" y="835"/>
                </a:lnTo>
                <a:lnTo>
                  <a:pt x="1005154" y="3300"/>
                </a:lnTo>
                <a:lnTo>
                  <a:pt x="1072705" y="7329"/>
                </a:lnTo>
                <a:lnTo>
                  <a:pt x="1138232" y="12856"/>
                </a:lnTo>
                <a:lnTo>
                  <a:pt x="1201513" y="19817"/>
                </a:lnTo>
                <a:lnTo>
                  <a:pt x="1262324" y="28148"/>
                </a:lnTo>
                <a:lnTo>
                  <a:pt x="1320443" y="37783"/>
                </a:lnTo>
                <a:lnTo>
                  <a:pt x="1375647" y="48658"/>
                </a:lnTo>
                <a:lnTo>
                  <a:pt x="1427715" y="60707"/>
                </a:lnTo>
                <a:lnTo>
                  <a:pt x="1476422" y="73866"/>
                </a:lnTo>
                <a:lnTo>
                  <a:pt x="1521547" y="88070"/>
                </a:lnTo>
                <a:lnTo>
                  <a:pt x="1562868" y="103254"/>
                </a:lnTo>
                <a:lnTo>
                  <a:pt x="1600160" y="119353"/>
                </a:lnTo>
                <a:lnTo>
                  <a:pt x="1661773" y="154037"/>
                </a:lnTo>
                <a:lnTo>
                  <a:pt x="1704604" y="191603"/>
                </a:lnTo>
                <a:lnTo>
                  <a:pt x="1726872" y="231533"/>
                </a:lnTo>
                <a:lnTo>
                  <a:pt x="1729739" y="252222"/>
                </a:lnTo>
                <a:lnTo>
                  <a:pt x="1726872" y="272910"/>
                </a:lnTo>
                <a:lnTo>
                  <a:pt x="1704604" y="312840"/>
                </a:lnTo>
                <a:lnTo>
                  <a:pt x="1661773" y="350406"/>
                </a:lnTo>
                <a:lnTo>
                  <a:pt x="1600160" y="385090"/>
                </a:lnTo>
                <a:lnTo>
                  <a:pt x="1562868" y="401189"/>
                </a:lnTo>
                <a:lnTo>
                  <a:pt x="1521547" y="416373"/>
                </a:lnTo>
                <a:lnTo>
                  <a:pt x="1476422" y="430577"/>
                </a:lnTo>
                <a:lnTo>
                  <a:pt x="1427715" y="443736"/>
                </a:lnTo>
                <a:lnTo>
                  <a:pt x="1375647" y="455785"/>
                </a:lnTo>
                <a:lnTo>
                  <a:pt x="1320443" y="466660"/>
                </a:lnTo>
                <a:lnTo>
                  <a:pt x="1262324" y="476295"/>
                </a:lnTo>
                <a:lnTo>
                  <a:pt x="1201513" y="484626"/>
                </a:lnTo>
                <a:lnTo>
                  <a:pt x="1138232" y="491587"/>
                </a:lnTo>
                <a:lnTo>
                  <a:pt x="1072705" y="497114"/>
                </a:lnTo>
                <a:lnTo>
                  <a:pt x="1005154" y="501143"/>
                </a:lnTo>
                <a:lnTo>
                  <a:pt x="935801" y="503608"/>
                </a:lnTo>
                <a:lnTo>
                  <a:pt x="864869" y="504444"/>
                </a:lnTo>
                <a:lnTo>
                  <a:pt x="793936" y="503608"/>
                </a:lnTo>
                <a:lnTo>
                  <a:pt x="724582" y="501143"/>
                </a:lnTo>
                <a:lnTo>
                  <a:pt x="657030" y="497114"/>
                </a:lnTo>
                <a:lnTo>
                  <a:pt x="591502" y="491587"/>
                </a:lnTo>
                <a:lnTo>
                  <a:pt x="528221" y="484626"/>
                </a:lnTo>
                <a:lnTo>
                  <a:pt x="467410" y="476295"/>
                </a:lnTo>
                <a:lnTo>
                  <a:pt x="409291" y="466660"/>
                </a:lnTo>
                <a:lnTo>
                  <a:pt x="354086" y="455785"/>
                </a:lnTo>
                <a:lnTo>
                  <a:pt x="302019" y="443736"/>
                </a:lnTo>
                <a:lnTo>
                  <a:pt x="253312" y="430577"/>
                </a:lnTo>
                <a:lnTo>
                  <a:pt x="208187" y="416373"/>
                </a:lnTo>
                <a:lnTo>
                  <a:pt x="166868" y="401189"/>
                </a:lnTo>
                <a:lnTo>
                  <a:pt x="129576" y="385090"/>
                </a:lnTo>
                <a:lnTo>
                  <a:pt x="67965" y="350406"/>
                </a:lnTo>
                <a:lnTo>
                  <a:pt x="25135" y="312840"/>
                </a:lnTo>
                <a:lnTo>
                  <a:pt x="2866" y="272910"/>
                </a:lnTo>
                <a:lnTo>
                  <a:pt x="0" y="252222"/>
                </a:lnTo>
                <a:close/>
              </a:path>
            </a:pathLst>
          </a:custGeom>
          <a:ln w="38100">
            <a:solidFill>
              <a:srgbClr val="000099"/>
            </a:solidFill>
          </a:ln>
        </p:spPr>
        <p:txBody>
          <a:bodyPr wrap="square" lIns="0" tIns="0" rIns="0" bIns="0" rtlCol="0"/>
          <a:lstStyle/>
          <a:p>
            <a:endParaRPr/>
          </a:p>
        </p:txBody>
      </p:sp>
      <p:grpSp>
        <p:nvGrpSpPr>
          <p:cNvPr id="12" name="object 10">
            <a:extLst>
              <a:ext uri="{FF2B5EF4-FFF2-40B4-BE49-F238E27FC236}">
                <a16:creationId xmlns:a16="http://schemas.microsoft.com/office/drawing/2014/main" id="{B05DD8A1-8F87-F71D-3E59-0A6398CC92B2}"/>
              </a:ext>
            </a:extLst>
          </p:cNvPr>
          <p:cNvGrpSpPr/>
          <p:nvPr/>
        </p:nvGrpSpPr>
        <p:grpSpPr>
          <a:xfrm>
            <a:off x="2531110" y="4629321"/>
            <a:ext cx="8138159" cy="615950"/>
            <a:chOff x="466344" y="4491228"/>
            <a:chExt cx="8138159" cy="615950"/>
          </a:xfrm>
        </p:grpSpPr>
        <p:pic>
          <p:nvPicPr>
            <p:cNvPr id="15" name="object 11">
              <a:extLst>
                <a:ext uri="{FF2B5EF4-FFF2-40B4-BE49-F238E27FC236}">
                  <a16:creationId xmlns:a16="http://schemas.microsoft.com/office/drawing/2014/main" id="{BFC428C2-181D-0E91-C7D0-4E577A544D24}"/>
                </a:ext>
              </a:extLst>
            </p:cNvPr>
            <p:cNvPicPr/>
            <p:nvPr/>
          </p:nvPicPr>
          <p:blipFill>
            <a:blip r:embed="rId4" cstate="print"/>
            <a:stretch>
              <a:fillRect/>
            </a:stretch>
          </p:blipFill>
          <p:spPr>
            <a:xfrm>
              <a:off x="466344" y="4587240"/>
              <a:ext cx="8138159" cy="505968"/>
            </a:xfrm>
            <a:prstGeom prst="rect">
              <a:avLst/>
            </a:prstGeom>
          </p:spPr>
        </p:pic>
        <p:sp>
          <p:nvSpPr>
            <p:cNvPr id="16" name="object 12">
              <a:extLst>
                <a:ext uri="{FF2B5EF4-FFF2-40B4-BE49-F238E27FC236}">
                  <a16:creationId xmlns:a16="http://schemas.microsoft.com/office/drawing/2014/main" id="{7E3BA215-D898-65F5-24D2-B0690A1FBD04}"/>
                </a:ext>
              </a:extLst>
            </p:cNvPr>
            <p:cNvSpPr/>
            <p:nvPr/>
          </p:nvSpPr>
          <p:spPr>
            <a:xfrm>
              <a:off x="611886" y="4510278"/>
              <a:ext cx="1513840" cy="577850"/>
            </a:xfrm>
            <a:custGeom>
              <a:avLst/>
              <a:gdLst/>
              <a:ahLst/>
              <a:cxnLst/>
              <a:rect l="l" t="t" r="r" b="b"/>
              <a:pathLst>
                <a:path w="1513839" h="577850">
                  <a:moveTo>
                    <a:pt x="0" y="288798"/>
                  </a:moveTo>
                  <a:lnTo>
                    <a:pt x="10958" y="239546"/>
                  </a:lnTo>
                  <a:lnTo>
                    <a:pt x="42621" y="192996"/>
                  </a:lnTo>
                  <a:lnTo>
                    <a:pt x="93173" y="149843"/>
                  </a:lnTo>
                  <a:lnTo>
                    <a:pt x="160796" y="110779"/>
                  </a:lnTo>
                  <a:lnTo>
                    <a:pt x="200441" y="92997"/>
                  </a:lnTo>
                  <a:lnTo>
                    <a:pt x="243672" y="76497"/>
                  </a:lnTo>
                  <a:lnTo>
                    <a:pt x="290263" y="61367"/>
                  </a:lnTo>
                  <a:lnTo>
                    <a:pt x="339986" y="47691"/>
                  </a:lnTo>
                  <a:lnTo>
                    <a:pt x="392614" y="35558"/>
                  </a:lnTo>
                  <a:lnTo>
                    <a:pt x="447919" y="25054"/>
                  </a:lnTo>
                  <a:lnTo>
                    <a:pt x="505676" y="16266"/>
                  </a:lnTo>
                  <a:lnTo>
                    <a:pt x="565656" y="9279"/>
                  </a:lnTo>
                  <a:lnTo>
                    <a:pt x="627632" y="4182"/>
                  </a:lnTo>
                  <a:lnTo>
                    <a:pt x="691378" y="1059"/>
                  </a:lnTo>
                  <a:lnTo>
                    <a:pt x="756666" y="0"/>
                  </a:lnTo>
                  <a:lnTo>
                    <a:pt x="821962" y="1059"/>
                  </a:lnTo>
                  <a:lnTo>
                    <a:pt x="885715" y="4182"/>
                  </a:lnTo>
                  <a:lnTo>
                    <a:pt x="947697" y="9279"/>
                  </a:lnTo>
                  <a:lnTo>
                    <a:pt x="1007680" y="16266"/>
                  </a:lnTo>
                  <a:lnTo>
                    <a:pt x="1065439" y="25054"/>
                  </a:lnTo>
                  <a:lnTo>
                    <a:pt x="1120745" y="35558"/>
                  </a:lnTo>
                  <a:lnTo>
                    <a:pt x="1173373" y="47691"/>
                  </a:lnTo>
                  <a:lnTo>
                    <a:pt x="1223095" y="61367"/>
                  </a:lnTo>
                  <a:lnTo>
                    <a:pt x="1269684" y="76497"/>
                  </a:lnTo>
                  <a:lnTo>
                    <a:pt x="1312913" y="92997"/>
                  </a:lnTo>
                  <a:lnTo>
                    <a:pt x="1352555" y="110779"/>
                  </a:lnTo>
                  <a:lnTo>
                    <a:pt x="1388383" y="129757"/>
                  </a:lnTo>
                  <a:lnTo>
                    <a:pt x="1447691" y="170952"/>
                  </a:lnTo>
                  <a:lnTo>
                    <a:pt x="1489020" y="215890"/>
                  </a:lnTo>
                  <a:lnTo>
                    <a:pt x="1510555" y="263877"/>
                  </a:lnTo>
                  <a:lnTo>
                    <a:pt x="1513332" y="288798"/>
                  </a:lnTo>
                  <a:lnTo>
                    <a:pt x="1510555" y="313718"/>
                  </a:lnTo>
                  <a:lnTo>
                    <a:pt x="1489020" y="361705"/>
                  </a:lnTo>
                  <a:lnTo>
                    <a:pt x="1447691" y="406643"/>
                  </a:lnTo>
                  <a:lnTo>
                    <a:pt x="1388383" y="447838"/>
                  </a:lnTo>
                  <a:lnTo>
                    <a:pt x="1352555" y="466816"/>
                  </a:lnTo>
                  <a:lnTo>
                    <a:pt x="1312913" y="484598"/>
                  </a:lnTo>
                  <a:lnTo>
                    <a:pt x="1269684" y="501098"/>
                  </a:lnTo>
                  <a:lnTo>
                    <a:pt x="1223095" y="516228"/>
                  </a:lnTo>
                  <a:lnTo>
                    <a:pt x="1173373" y="529904"/>
                  </a:lnTo>
                  <a:lnTo>
                    <a:pt x="1120745" y="542037"/>
                  </a:lnTo>
                  <a:lnTo>
                    <a:pt x="1065439" y="552541"/>
                  </a:lnTo>
                  <a:lnTo>
                    <a:pt x="1007680" y="561329"/>
                  </a:lnTo>
                  <a:lnTo>
                    <a:pt x="947697" y="568316"/>
                  </a:lnTo>
                  <a:lnTo>
                    <a:pt x="885715" y="573413"/>
                  </a:lnTo>
                  <a:lnTo>
                    <a:pt x="821962" y="576536"/>
                  </a:lnTo>
                  <a:lnTo>
                    <a:pt x="756666" y="577596"/>
                  </a:lnTo>
                  <a:lnTo>
                    <a:pt x="691378" y="576536"/>
                  </a:lnTo>
                  <a:lnTo>
                    <a:pt x="627632" y="573413"/>
                  </a:lnTo>
                  <a:lnTo>
                    <a:pt x="565656" y="568316"/>
                  </a:lnTo>
                  <a:lnTo>
                    <a:pt x="505676" y="561329"/>
                  </a:lnTo>
                  <a:lnTo>
                    <a:pt x="447919" y="552541"/>
                  </a:lnTo>
                  <a:lnTo>
                    <a:pt x="392614" y="542037"/>
                  </a:lnTo>
                  <a:lnTo>
                    <a:pt x="339986" y="529904"/>
                  </a:lnTo>
                  <a:lnTo>
                    <a:pt x="290263" y="516228"/>
                  </a:lnTo>
                  <a:lnTo>
                    <a:pt x="243672" y="501098"/>
                  </a:lnTo>
                  <a:lnTo>
                    <a:pt x="200441" y="484598"/>
                  </a:lnTo>
                  <a:lnTo>
                    <a:pt x="160796" y="466816"/>
                  </a:lnTo>
                  <a:lnTo>
                    <a:pt x="124964" y="447838"/>
                  </a:lnTo>
                  <a:lnTo>
                    <a:pt x="65650" y="406643"/>
                  </a:lnTo>
                  <a:lnTo>
                    <a:pt x="24315" y="361705"/>
                  </a:lnTo>
                  <a:lnTo>
                    <a:pt x="2777" y="313718"/>
                  </a:lnTo>
                  <a:lnTo>
                    <a:pt x="0" y="288798"/>
                  </a:lnTo>
                  <a:close/>
                </a:path>
              </a:pathLst>
            </a:custGeom>
            <a:ln w="38100">
              <a:solidFill>
                <a:srgbClr val="000099"/>
              </a:solidFill>
            </a:ln>
          </p:spPr>
          <p:txBody>
            <a:bodyPr wrap="square" lIns="0" tIns="0" rIns="0" bIns="0" rtlCol="0"/>
            <a:lstStyle/>
            <a:p>
              <a:endParaRPr/>
            </a:p>
          </p:txBody>
        </p:sp>
      </p:grpSp>
      <p:sp>
        <p:nvSpPr>
          <p:cNvPr id="17" name="Espace réservé du numéro de diapositive 16">
            <a:extLst>
              <a:ext uri="{FF2B5EF4-FFF2-40B4-BE49-F238E27FC236}">
                <a16:creationId xmlns:a16="http://schemas.microsoft.com/office/drawing/2014/main" id="{07957DAB-9D58-6AAD-383F-9A04528C3C5E}"/>
              </a:ext>
            </a:extLst>
          </p:cNvPr>
          <p:cNvSpPr>
            <a:spLocks noGrp="1"/>
          </p:cNvSpPr>
          <p:nvPr>
            <p:ph type="sldNum" sz="quarter" idx="12"/>
          </p:nvPr>
        </p:nvSpPr>
        <p:spPr/>
        <p:txBody>
          <a:bodyPr/>
          <a:lstStyle/>
          <a:p>
            <a:fld id="{14385F30-F5BB-45A0-A756-346F67DA10C3}" type="slidenum">
              <a:rPr lang="en-US" smtClean="0"/>
              <a:t>28</a:t>
            </a:fld>
            <a:endParaRPr lang="en-US"/>
          </a:p>
        </p:txBody>
      </p:sp>
    </p:spTree>
    <p:extLst>
      <p:ext uri="{BB962C8B-B14F-4D97-AF65-F5344CB8AC3E}">
        <p14:creationId xmlns:p14="http://schemas.microsoft.com/office/powerpoint/2010/main" val="2496435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34677"/>
            <a:ext cx="3039358" cy="461665"/>
          </a:xfrm>
          <a:prstGeom prst="rect">
            <a:avLst/>
          </a:prstGeom>
          <a:noFill/>
        </p:spPr>
        <p:txBody>
          <a:bodyPr wrap="none" rtlCol="0">
            <a:spAutoFit/>
          </a:bodyPr>
          <a:lstStyle/>
          <a:p>
            <a:r>
              <a:rPr lang="fr-FR" sz="2400" b="1" dirty="0">
                <a:solidFill>
                  <a:srgbClr val="00B0F0"/>
                </a:solidFill>
              </a:rPr>
              <a:t>Notion de clé primaire</a:t>
            </a:r>
          </a:p>
        </p:txBody>
      </p:sp>
      <p:sp>
        <p:nvSpPr>
          <p:cNvPr id="3" name="object 3">
            <a:extLst>
              <a:ext uri="{FF2B5EF4-FFF2-40B4-BE49-F238E27FC236}">
                <a16:creationId xmlns:a16="http://schemas.microsoft.com/office/drawing/2014/main" id="{570AEF01-A091-3634-9BDD-CA7605F2A1A3}"/>
              </a:ext>
            </a:extLst>
          </p:cNvPr>
          <p:cNvSpPr txBox="1"/>
          <p:nvPr/>
        </p:nvSpPr>
        <p:spPr>
          <a:xfrm>
            <a:off x="1463621" y="1740817"/>
            <a:ext cx="8177530" cy="4291330"/>
          </a:xfrm>
          <a:prstGeom prst="rect">
            <a:avLst/>
          </a:prstGeom>
        </p:spPr>
        <p:txBody>
          <a:bodyPr vert="horz" wrap="square" lIns="0" tIns="76835" rIns="0" bIns="0" rtlCol="0">
            <a:spAutoFit/>
          </a:bodyPr>
          <a:lstStyle/>
          <a:p>
            <a:pPr marL="285115" indent="-273050">
              <a:lnSpc>
                <a:spcPct val="100000"/>
              </a:lnSpc>
              <a:spcBef>
                <a:spcPts val="605"/>
              </a:spcBef>
              <a:buClr>
                <a:srgbClr val="4F81BC"/>
              </a:buClr>
              <a:buSzPct val="83928"/>
              <a:buFont typeface="Segoe UI Symbol"/>
              <a:buChar char="⚫"/>
              <a:tabLst>
                <a:tab pos="285750" algn="l"/>
              </a:tabLst>
            </a:pPr>
            <a:r>
              <a:rPr sz="2800" dirty="0">
                <a:latin typeface="Calibri"/>
                <a:cs typeface="Calibri"/>
              </a:rPr>
              <a:t>Une</a:t>
            </a:r>
            <a:r>
              <a:rPr sz="2800" spc="-70" dirty="0">
                <a:latin typeface="Calibri"/>
                <a:cs typeface="Calibri"/>
              </a:rPr>
              <a:t> </a:t>
            </a:r>
            <a:r>
              <a:rPr sz="2800" dirty="0">
                <a:latin typeface="Calibri"/>
                <a:cs typeface="Calibri"/>
              </a:rPr>
              <a:t>clé</a:t>
            </a:r>
            <a:r>
              <a:rPr sz="2800" spc="-85" dirty="0">
                <a:latin typeface="Calibri"/>
                <a:cs typeface="Calibri"/>
              </a:rPr>
              <a:t> </a:t>
            </a:r>
            <a:r>
              <a:rPr sz="2800" dirty="0">
                <a:latin typeface="Calibri"/>
                <a:cs typeface="Calibri"/>
              </a:rPr>
              <a:t>primaire</a:t>
            </a:r>
            <a:r>
              <a:rPr sz="2800" spc="-55" dirty="0">
                <a:latin typeface="Calibri"/>
                <a:cs typeface="Calibri"/>
              </a:rPr>
              <a:t> </a:t>
            </a:r>
            <a:r>
              <a:rPr sz="2800" dirty="0">
                <a:latin typeface="Calibri"/>
                <a:cs typeface="Calibri"/>
              </a:rPr>
              <a:t>dans</a:t>
            </a:r>
            <a:r>
              <a:rPr sz="2800" spc="-55" dirty="0">
                <a:latin typeface="Calibri"/>
                <a:cs typeface="Calibri"/>
              </a:rPr>
              <a:t> </a:t>
            </a:r>
            <a:r>
              <a:rPr sz="2800" dirty="0">
                <a:latin typeface="Calibri"/>
                <a:cs typeface="Calibri"/>
              </a:rPr>
              <a:t>une</a:t>
            </a:r>
            <a:r>
              <a:rPr sz="2800" spc="-75" dirty="0">
                <a:latin typeface="Calibri"/>
                <a:cs typeface="Calibri"/>
              </a:rPr>
              <a:t> </a:t>
            </a:r>
            <a:r>
              <a:rPr sz="2800" dirty="0">
                <a:latin typeface="Calibri"/>
                <a:cs typeface="Calibri"/>
              </a:rPr>
              <a:t>table</a:t>
            </a:r>
            <a:r>
              <a:rPr sz="2800" spc="-75" dirty="0">
                <a:latin typeface="Calibri"/>
                <a:cs typeface="Calibri"/>
              </a:rPr>
              <a:t> </a:t>
            </a:r>
            <a:r>
              <a:rPr sz="2800" spc="-25" dirty="0">
                <a:latin typeface="Calibri"/>
                <a:cs typeface="Calibri"/>
              </a:rPr>
              <a:t>est</a:t>
            </a:r>
            <a:endParaRPr sz="2800" dirty="0">
              <a:latin typeface="Calibri"/>
              <a:cs typeface="Calibri"/>
            </a:endParaRPr>
          </a:p>
          <a:p>
            <a:pPr marL="561340" lvl="1" indent="-229235">
              <a:lnSpc>
                <a:spcPct val="100000"/>
              </a:lnSpc>
              <a:spcBef>
                <a:spcPts val="434"/>
              </a:spcBef>
              <a:buClr>
                <a:srgbClr val="C0504D"/>
              </a:buClr>
              <a:buSzPct val="85416"/>
              <a:buFont typeface="Segoe UI Symbol"/>
              <a:buChar char="⚫"/>
              <a:tabLst>
                <a:tab pos="561340" algn="l"/>
              </a:tabLst>
            </a:pPr>
            <a:r>
              <a:rPr sz="2400" dirty="0">
                <a:latin typeface="Calibri"/>
                <a:cs typeface="Calibri"/>
              </a:rPr>
              <a:t>Un</a:t>
            </a:r>
            <a:r>
              <a:rPr sz="2400" spc="-15" dirty="0">
                <a:latin typeface="Calibri"/>
                <a:cs typeface="Calibri"/>
              </a:rPr>
              <a:t> </a:t>
            </a:r>
            <a:r>
              <a:rPr sz="2400" dirty="0">
                <a:latin typeface="Calibri"/>
                <a:cs typeface="Calibri"/>
              </a:rPr>
              <a:t>champ ou</a:t>
            </a:r>
            <a:r>
              <a:rPr sz="2400" spc="-10" dirty="0">
                <a:latin typeface="Calibri"/>
                <a:cs typeface="Calibri"/>
              </a:rPr>
              <a:t> </a:t>
            </a:r>
            <a:r>
              <a:rPr sz="2400" dirty="0">
                <a:latin typeface="Calibri"/>
                <a:cs typeface="Calibri"/>
              </a:rPr>
              <a:t>un ensemble de</a:t>
            </a:r>
            <a:r>
              <a:rPr sz="2400" spc="5" dirty="0">
                <a:latin typeface="Calibri"/>
                <a:cs typeface="Calibri"/>
              </a:rPr>
              <a:t> </a:t>
            </a:r>
            <a:r>
              <a:rPr sz="2400" spc="-10" dirty="0">
                <a:latin typeface="Calibri"/>
                <a:cs typeface="Calibri"/>
              </a:rPr>
              <a:t>champs</a:t>
            </a:r>
            <a:endParaRPr sz="2400" dirty="0">
              <a:latin typeface="Calibri"/>
              <a:cs typeface="Calibri"/>
            </a:endParaRPr>
          </a:p>
          <a:p>
            <a:pPr marL="285115" indent="-273050">
              <a:lnSpc>
                <a:spcPct val="100000"/>
              </a:lnSpc>
              <a:spcBef>
                <a:spcPts val="570"/>
              </a:spcBef>
              <a:buClr>
                <a:srgbClr val="4F81BC"/>
              </a:buClr>
              <a:buSzPct val="83928"/>
              <a:buFont typeface="Segoe UI Symbol"/>
              <a:buChar char="⚫"/>
              <a:tabLst>
                <a:tab pos="285750" algn="l"/>
              </a:tabLst>
            </a:pPr>
            <a:r>
              <a:rPr sz="2800" dirty="0">
                <a:latin typeface="Calibri"/>
                <a:cs typeface="Calibri"/>
              </a:rPr>
              <a:t>Qui</a:t>
            </a:r>
            <a:r>
              <a:rPr sz="2800" spc="-80" dirty="0">
                <a:latin typeface="Calibri"/>
                <a:cs typeface="Calibri"/>
              </a:rPr>
              <a:t> </a:t>
            </a:r>
            <a:r>
              <a:rPr sz="2800" dirty="0">
                <a:latin typeface="Calibri"/>
                <a:cs typeface="Calibri"/>
              </a:rPr>
              <a:t>permet</a:t>
            </a:r>
            <a:r>
              <a:rPr sz="2800" spc="-70" dirty="0">
                <a:latin typeface="Calibri"/>
                <a:cs typeface="Calibri"/>
              </a:rPr>
              <a:t> </a:t>
            </a:r>
            <a:r>
              <a:rPr sz="2800" u="sng" dirty="0">
                <a:solidFill>
                  <a:srgbClr val="FF3300"/>
                </a:solidFill>
                <a:uFill>
                  <a:solidFill>
                    <a:srgbClr val="FF3300"/>
                  </a:solidFill>
                </a:uFill>
                <a:latin typeface="Calibri"/>
                <a:cs typeface="Calibri"/>
              </a:rPr>
              <a:t>d’identifier</a:t>
            </a:r>
            <a:r>
              <a:rPr sz="2800" spc="-60" dirty="0">
                <a:solidFill>
                  <a:srgbClr val="FF3300"/>
                </a:solidFill>
                <a:latin typeface="Calibri"/>
                <a:cs typeface="Calibri"/>
              </a:rPr>
              <a:t> </a:t>
            </a:r>
            <a:r>
              <a:rPr sz="2800" dirty="0">
                <a:latin typeface="Calibri"/>
                <a:cs typeface="Calibri"/>
              </a:rPr>
              <a:t>chaque</a:t>
            </a:r>
            <a:r>
              <a:rPr sz="2800" spc="-65" dirty="0">
                <a:latin typeface="Calibri"/>
                <a:cs typeface="Calibri"/>
              </a:rPr>
              <a:t> </a:t>
            </a:r>
            <a:r>
              <a:rPr sz="2800" dirty="0">
                <a:latin typeface="Calibri"/>
                <a:cs typeface="Calibri"/>
              </a:rPr>
              <a:t>ligne</a:t>
            </a:r>
            <a:r>
              <a:rPr sz="2800" spc="-85" dirty="0">
                <a:latin typeface="Calibri"/>
                <a:cs typeface="Calibri"/>
              </a:rPr>
              <a:t> </a:t>
            </a:r>
            <a:r>
              <a:rPr sz="2800" dirty="0">
                <a:latin typeface="Calibri"/>
                <a:cs typeface="Calibri"/>
              </a:rPr>
              <a:t>dans</a:t>
            </a:r>
            <a:r>
              <a:rPr sz="2800" spc="-65" dirty="0">
                <a:latin typeface="Calibri"/>
                <a:cs typeface="Calibri"/>
              </a:rPr>
              <a:t> </a:t>
            </a:r>
            <a:r>
              <a:rPr sz="2800" dirty="0">
                <a:latin typeface="Calibri"/>
                <a:cs typeface="Calibri"/>
              </a:rPr>
              <a:t>la</a:t>
            </a:r>
            <a:r>
              <a:rPr sz="2800" spc="-90" dirty="0">
                <a:latin typeface="Calibri"/>
                <a:cs typeface="Calibri"/>
              </a:rPr>
              <a:t> </a:t>
            </a:r>
            <a:r>
              <a:rPr sz="2800" spc="-10" dirty="0">
                <a:latin typeface="Calibri"/>
                <a:cs typeface="Calibri"/>
              </a:rPr>
              <a:t>table</a:t>
            </a:r>
            <a:endParaRPr sz="2800" dirty="0">
              <a:latin typeface="Calibri"/>
              <a:cs typeface="Calibri"/>
            </a:endParaRPr>
          </a:p>
          <a:p>
            <a:pPr marL="561340" lvl="1" indent="-229235">
              <a:lnSpc>
                <a:spcPct val="100000"/>
              </a:lnSpc>
              <a:spcBef>
                <a:spcPts val="425"/>
              </a:spcBef>
              <a:buClr>
                <a:srgbClr val="C0504D"/>
              </a:buClr>
              <a:buSzPct val="85416"/>
              <a:buFont typeface="Segoe UI Symbol"/>
              <a:buChar char="⚫"/>
              <a:tabLst>
                <a:tab pos="561340" algn="l"/>
              </a:tabLst>
            </a:pPr>
            <a:r>
              <a:rPr sz="2400" dirty="0">
                <a:latin typeface="Calibri"/>
                <a:cs typeface="Calibri"/>
              </a:rPr>
              <a:t>Deux</a:t>
            </a:r>
            <a:r>
              <a:rPr sz="2400" spc="-50" dirty="0">
                <a:latin typeface="Calibri"/>
                <a:cs typeface="Calibri"/>
              </a:rPr>
              <a:t> </a:t>
            </a:r>
            <a:r>
              <a:rPr sz="2400" dirty="0">
                <a:latin typeface="Calibri"/>
                <a:cs typeface="Calibri"/>
              </a:rPr>
              <a:t>enregistrements</a:t>
            </a:r>
            <a:r>
              <a:rPr sz="2400" spc="-45" dirty="0">
                <a:latin typeface="Calibri"/>
                <a:cs typeface="Calibri"/>
              </a:rPr>
              <a:t> </a:t>
            </a:r>
            <a:r>
              <a:rPr sz="2400" dirty="0">
                <a:latin typeface="Calibri"/>
                <a:cs typeface="Calibri"/>
              </a:rPr>
              <a:t>ne</a:t>
            </a:r>
            <a:r>
              <a:rPr sz="2400" spc="-30" dirty="0">
                <a:latin typeface="Calibri"/>
                <a:cs typeface="Calibri"/>
              </a:rPr>
              <a:t> </a:t>
            </a:r>
            <a:r>
              <a:rPr sz="2400" dirty="0">
                <a:latin typeface="Calibri"/>
                <a:cs typeface="Calibri"/>
              </a:rPr>
              <a:t>doivent</a:t>
            </a:r>
            <a:r>
              <a:rPr sz="2400" spc="-20" dirty="0">
                <a:latin typeface="Calibri"/>
                <a:cs typeface="Calibri"/>
              </a:rPr>
              <a:t> </a:t>
            </a:r>
            <a:r>
              <a:rPr sz="2400" dirty="0">
                <a:latin typeface="Calibri"/>
                <a:cs typeface="Calibri"/>
              </a:rPr>
              <a:t>pas</a:t>
            </a:r>
            <a:r>
              <a:rPr sz="2400" spc="-40" dirty="0">
                <a:latin typeface="Calibri"/>
                <a:cs typeface="Calibri"/>
              </a:rPr>
              <a:t> </a:t>
            </a:r>
            <a:r>
              <a:rPr sz="2400" dirty="0">
                <a:latin typeface="Calibri"/>
                <a:cs typeface="Calibri"/>
              </a:rPr>
              <a:t>avoir</a:t>
            </a:r>
            <a:r>
              <a:rPr sz="2400" spc="-30" dirty="0">
                <a:latin typeface="Calibri"/>
                <a:cs typeface="Calibri"/>
              </a:rPr>
              <a:t> </a:t>
            </a:r>
            <a:r>
              <a:rPr sz="2400" dirty="0">
                <a:latin typeface="Calibri"/>
                <a:cs typeface="Calibri"/>
              </a:rPr>
              <a:t>la</a:t>
            </a:r>
            <a:r>
              <a:rPr sz="2400" spc="-30" dirty="0">
                <a:latin typeface="Calibri"/>
                <a:cs typeface="Calibri"/>
              </a:rPr>
              <a:t> </a:t>
            </a:r>
            <a:r>
              <a:rPr sz="2400" dirty="0">
                <a:latin typeface="Calibri"/>
                <a:cs typeface="Calibri"/>
              </a:rPr>
              <a:t>même</a:t>
            </a:r>
            <a:r>
              <a:rPr sz="2400" spc="-35" dirty="0">
                <a:latin typeface="Calibri"/>
                <a:cs typeface="Calibri"/>
              </a:rPr>
              <a:t> </a:t>
            </a:r>
            <a:r>
              <a:rPr sz="2400" spc="-10" dirty="0">
                <a:latin typeface="Calibri"/>
                <a:cs typeface="Calibri"/>
              </a:rPr>
              <a:t>valeur</a:t>
            </a:r>
            <a:endParaRPr sz="2400" dirty="0">
              <a:latin typeface="Calibri"/>
              <a:cs typeface="Calibri"/>
            </a:endParaRPr>
          </a:p>
          <a:p>
            <a:pPr marL="561340">
              <a:lnSpc>
                <a:spcPct val="100000"/>
              </a:lnSpc>
            </a:pPr>
            <a:r>
              <a:rPr sz="2400" dirty="0">
                <a:latin typeface="Calibri"/>
                <a:cs typeface="Calibri"/>
              </a:rPr>
              <a:t>pour</a:t>
            </a:r>
            <a:r>
              <a:rPr sz="2400" spc="-20" dirty="0">
                <a:latin typeface="Calibri"/>
                <a:cs typeface="Calibri"/>
              </a:rPr>
              <a:t> </a:t>
            </a:r>
            <a:r>
              <a:rPr sz="2400" dirty="0">
                <a:latin typeface="Calibri"/>
                <a:cs typeface="Calibri"/>
              </a:rPr>
              <a:t>la</a:t>
            </a:r>
            <a:r>
              <a:rPr sz="2400" spc="-5" dirty="0">
                <a:latin typeface="Calibri"/>
                <a:cs typeface="Calibri"/>
              </a:rPr>
              <a:t> </a:t>
            </a:r>
            <a:r>
              <a:rPr sz="2400" spc="-25" dirty="0">
                <a:latin typeface="Calibri"/>
                <a:cs typeface="Calibri"/>
              </a:rPr>
              <a:t>clé</a:t>
            </a:r>
            <a:endParaRPr sz="2400" dirty="0">
              <a:latin typeface="Calibri"/>
              <a:cs typeface="Calibri"/>
            </a:endParaRPr>
          </a:p>
          <a:p>
            <a:pPr marL="285115" indent="-273050">
              <a:lnSpc>
                <a:spcPct val="100000"/>
              </a:lnSpc>
              <a:spcBef>
                <a:spcPts val="575"/>
              </a:spcBef>
              <a:buClr>
                <a:srgbClr val="4F81BC"/>
              </a:buClr>
              <a:buSzPct val="83928"/>
              <a:buFont typeface="Segoe UI Symbol"/>
              <a:buChar char="⚫"/>
              <a:tabLst>
                <a:tab pos="285750" algn="l"/>
              </a:tabLst>
            </a:pPr>
            <a:r>
              <a:rPr sz="2800" dirty="0">
                <a:latin typeface="Calibri"/>
                <a:cs typeface="Calibri"/>
              </a:rPr>
              <a:t>Par</a:t>
            </a:r>
            <a:r>
              <a:rPr sz="2800" spc="-70" dirty="0">
                <a:latin typeface="Calibri"/>
                <a:cs typeface="Calibri"/>
              </a:rPr>
              <a:t> </a:t>
            </a:r>
            <a:r>
              <a:rPr sz="2800" spc="-20" dirty="0">
                <a:latin typeface="Calibri"/>
                <a:cs typeface="Calibri"/>
              </a:rPr>
              <a:t>exemple:</a:t>
            </a:r>
            <a:r>
              <a:rPr sz="2800" spc="-65" dirty="0">
                <a:latin typeface="Calibri"/>
                <a:cs typeface="Calibri"/>
              </a:rPr>
              <a:t> </a:t>
            </a:r>
            <a:r>
              <a:rPr sz="2800" dirty="0">
                <a:latin typeface="Calibri"/>
                <a:cs typeface="Calibri"/>
              </a:rPr>
              <a:t>dans</a:t>
            </a:r>
            <a:r>
              <a:rPr sz="2800" spc="-60" dirty="0">
                <a:latin typeface="Calibri"/>
                <a:cs typeface="Calibri"/>
              </a:rPr>
              <a:t> </a:t>
            </a:r>
            <a:r>
              <a:rPr sz="2800" dirty="0">
                <a:latin typeface="Calibri"/>
                <a:cs typeface="Calibri"/>
              </a:rPr>
              <a:t>la</a:t>
            </a:r>
            <a:r>
              <a:rPr sz="2800" spc="-75" dirty="0">
                <a:latin typeface="Calibri"/>
                <a:cs typeface="Calibri"/>
              </a:rPr>
              <a:t> </a:t>
            </a:r>
            <a:r>
              <a:rPr sz="2800" dirty="0">
                <a:latin typeface="Calibri"/>
                <a:cs typeface="Calibri"/>
              </a:rPr>
              <a:t>table</a:t>
            </a:r>
            <a:r>
              <a:rPr sz="2800" spc="-75" dirty="0">
                <a:latin typeface="Calibri"/>
                <a:cs typeface="Calibri"/>
              </a:rPr>
              <a:t> </a:t>
            </a:r>
            <a:r>
              <a:rPr sz="2800" spc="-10" dirty="0">
                <a:latin typeface="Calibri"/>
                <a:cs typeface="Calibri"/>
              </a:rPr>
              <a:t>Album,</a:t>
            </a:r>
            <a:endParaRPr sz="2800" dirty="0">
              <a:latin typeface="Calibri"/>
              <a:cs typeface="Calibri"/>
            </a:endParaRPr>
          </a:p>
          <a:p>
            <a:pPr marL="561340" lvl="1" indent="-229235">
              <a:lnSpc>
                <a:spcPct val="100000"/>
              </a:lnSpc>
              <a:spcBef>
                <a:spcPts val="425"/>
              </a:spcBef>
              <a:buClr>
                <a:srgbClr val="C0504D"/>
              </a:buClr>
              <a:buSzPct val="85416"/>
              <a:buFont typeface="Segoe UI Symbol"/>
              <a:buChar char="⚫"/>
              <a:tabLst>
                <a:tab pos="561340" algn="l"/>
              </a:tabLst>
            </a:pPr>
            <a:r>
              <a:rPr sz="2400" dirty="0">
                <a:latin typeface="Calibri"/>
                <a:cs typeface="Calibri"/>
              </a:rPr>
              <a:t>le</a:t>
            </a:r>
            <a:r>
              <a:rPr sz="2400" spc="-10" dirty="0">
                <a:latin typeface="Calibri"/>
                <a:cs typeface="Calibri"/>
              </a:rPr>
              <a:t> </a:t>
            </a:r>
            <a:r>
              <a:rPr sz="2400" dirty="0">
                <a:latin typeface="Calibri"/>
                <a:cs typeface="Calibri"/>
              </a:rPr>
              <a:t>champ</a:t>
            </a:r>
            <a:r>
              <a:rPr sz="2400" spc="-35" dirty="0">
                <a:latin typeface="Calibri"/>
                <a:cs typeface="Calibri"/>
              </a:rPr>
              <a:t> </a:t>
            </a:r>
            <a:r>
              <a:rPr sz="2400" dirty="0">
                <a:latin typeface="Calibri"/>
                <a:cs typeface="Calibri"/>
              </a:rPr>
              <a:t>NumAlbum</a:t>
            </a:r>
            <a:r>
              <a:rPr sz="2400" spc="-25" dirty="0">
                <a:latin typeface="Calibri"/>
                <a:cs typeface="Calibri"/>
              </a:rPr>
              <a:t> </a:t>
            </a:r>
            <a:r>
              <a:rPr sz="2400" dirty="0">
                <a:latin typeface="Calibri"/>
                <a:cs typeface="Calibri"/>
              </a:rPr>
              <a:t>est</a:t>
            </a:r>
            <a:r>
              <a:rPr sz="2400" spc="-10" dirty="0">
                <a:latin typeface="Calibri"/>
                <a:cs typeface="Calibri"/>
              </a:rPr>
              <a:t> </a:t>
            </a:r>
            <a:r>
              <a:rPr sz="2400" dirty="0">
                <a:latin typeface="Calibri"/>
                <a:cs typeface="Calibri"/>
              </a:rPr>
              <a:t>une</a:t>
            </a:r>
            <a:r>
              <a:rPr sz="2400" spc="-10" dirty="0">
                <a:latin typeface="Calibri"/>
                <a:cs typeface="Calibri"/>
              </a:rPr>
              <a:t> </a:t>
            </a:r>
            <a:r>
              <a:rPr sz="2400" dirty="0">
                <a:latin typeface="Calibri"/>
                <a:cs typeface="Calibri"/>
              </a:rPr>
              <a:t>clé</a:t>
            </a:r>
            <a:r>
              <a:rPr sz="2400" spc="-10" dirty="0">
                <a:latin typeface="Calibri"/>
                <a:cs typeface="Calibri"/>
              </a:rPr>
              <a:t> </a:t>
            </a:r>
            <a:r>
              <a:rPr sz="2400" dirty="0">
                <a:latin typeface="Calibri"/>
                <a:cs typeface="Calibri"/>
              </a:rPr>
              <a:t>primaire</a:t>
            </a:r>
            <a:r>
              <a:rPr sz="2400" spc="-15" dirty="0">
                <a:latin typeface="Calibri"/>
                <a:cs typeface="Calibri"/>
              </a:rPr>
              <a:t> </a:t>
            </a:r>
            <a:r>
              <a:rPr sz="2400" dirty="0">
                <a:latin typeface="Calibri"/>
                <a:cs typeface="Calibri"/>
              </a:rPr>
              <a:t>car</a:t>
            </a:r>
            <a:r>
              <a:rPr sz="2400" spc="-20" dirty="0">
                <a:latin typeface="Calibri"/>
                <a:cs typeface="Calibri"/>
              </a:rPr>
              <a:t> </a:t>
            </a:r>
            <a:r>
              <a:rPr sz="2400" dirty="0">
                <a:latin typeface="Calibri"/>
                <a:cs typeface="Calibri"/>
              </a:rPr>
              <a:t>deux</a:t>
            </a:r>
            <a:r>
              <a:rPr sz="2400" spc="-20" dirty="0">
                <a:latin typeface="Calibri"/>
                <a:cs typeface="Calibri"/>
              </a:rPr>
              <a:t> </a:t>
            </a:r>
            <a:r>
              <a:rPr sz="2400" dirty="0">
                <a:latin typeface="Calibri"/>
                <a:cs typeface="Calibri"/>
              </a:rPr>
              <a:t>albums</a:t>
            </a:r>
            <a:r>
              <a:rPr sz="2400" spc="-15" dirty="0">
                <a:latin typeface="Calibri"/>
                <a:cs typeface="Calibri"/>
              </a:rPr>
              <a:t> </a:t>
            </a:r>
            <a:r>
              <a:rPr sz="2400" spc="-25" dirty="0">
                <a:latin typeface="Calibri"/>
                <a:cs typeface="Calibri"/>
              </a:rPr>
              <a:t>ne</a:t>
            </a:r>
            <a:endParaRPr sz="2400" dirty="0">
              <a:latin typeface="Calibri"/>
              <a:cs typeface="Calibri"/>
            </a:endParaRPr>
          </a:p>
          <a:p>
            <a:pPr marL="561340">
              <a:lnSpc>
                <a:spcPct val="100000"/>
              </a:lnSpc>
            </a:pPr>
            <a:r>
              <a:rPr sz="2400" dirty="0">
                <a:latin typeface="Calibri"/>
                <a:cs typeface="Calibri"/>
              </a:rPr>
              <a:t>doivent</a:t>
            </a:r>
            <a:r>
              <a:rPr sz="2400" spc="-25" dirty="0">
                <a:latin typeface="Calibri"/>
                <a:cs typeface="Calibri"/>
              </a:rPr>
              <a:t> </a:t>
            </a:r>
            <a:r>
              <a:rPr sz="2400" dirty="0">
                <a:latin typeface="Calibri"/>
                <a:cs typeface="Calibri"/>
              </a:rPr>
              <a:t>pas</a:t>
            </a:r>
            <a:r>
              <a:rPr sz="2400" spc="-30" dirty="0">
                <a:latin typeface="Calibri"/>
                <a:cs typeface="Calibri"/>
              </a:rPr>
              <a:t> </a:t>
            </a:r>
            <a:r>
              <a:rPr sz="2400" dirty="0">
                <a:latin typeface="Calibri"/>
                <a:cs typeface="Calibri"/>
              </a:rPr>
              <a:t>avoir</a:t>
            </a:r>
            <a:r>
              <a:rPr sz="2400" spc="-25" dirty="0">
                <a:latin typeface="Calibri"/>
                <a:cs typeface="Calibri"/>
              </a:rPr>
              <a:t> </a:t>
            </a:r>
            <a:r>
              <a:rPr sz="2400" dirty="0">
                <a:latin typeface="Calibri"/>
                <a:cs typeface="Calibri"/>
              </a:rPr>
              <a:t>le</a:t>
            </a:r>
            <a:r>
              <a:rPr sz="2400" spc="-25" dirty="0">
                <a:latin typeface="Calibri"/>
                <a:cs typeface="Calibri"/>
              </a:rPr>
              <a:t> </a:t>
            </a:r>
            <a:r>
              <a:rPr sz="2400" dirty="0">
                <a:latin typeface="Calibri"/>
                <a:cs typeface="Calibri"/>
              </a:rPr>
              <a:t>même</a:t>
            </a:r>
            <a:r>
              <a:rPr sz="2400" spc="-25" dirty="0">
                <a:latin typeface="Calibri"/>
                <a:cs typeface="Calibri"/>
              </a:rPr>
              <a:t> </a:t>
            </a:r>
            <a:r>
              <a:rPr sz="2400" spc="-10" dirty="0">
                <a:latin typeface="Calibri"/>
                <a:cs typeface="Calibri"/>
              </a:rPr>
              <a:t>numéro.</a:t>
            </a:r>
            <a:endParaRPr sz="2400" dirty="0">
              <a:latin typeface="Calibri"/>
              <a:cs typeface="Calibri"/>
            </a:endParaRPr>
          </a:p>
          <a:p>
            <a:pPr marL="561340" marR="225425" lvl="1" indent="-228600">
              <a:lnSpc>
                <a:spcPct val="100000"/>
              </a:lnSpc>
              <a:spcBef>
                <a:spcPts val="409"/>
              </a:spcBef>
              <a:buClr>
                <a:srgbClr val="C0504D"/>
              </a:buClr>
              <a:buSzPct val="85416"/>
              <a:buFont typeface="Segoe UI Symbol"/>
              <a:buChar char="⚫"/>
              <a:tabLst>
                <a:tab pos="561340" algn="l"/>
              </a:tabLst>
            </a:pPr>
            <a:r>
              <a:rPr sz="2400" dirty="0">
                <a:latin typeface="Calibri"/>
                <a:cs typeface="Calibri"/>
              </a:rPr>
              <a:t>Le</a:t>
            </a:r>
            <a:r>
              <a:rPr sz="2400" spc="-25" dirty="0">
                <a:latin typeface="Calibri"/>
                <a:cs typeface="Calibri"/>
              </a:rPr>
              <a:t> </a:t>
            </a:r>
            <a:r>
              <a:rPr sz="2400" dirty="0">
                <a:latin typeface="Calibri"/>
                <a:cs typeface="Calibri"/>
              </a:rPr>
              <a:t>champ</a:t>
            </a:r>
            <a:r>
              <a:rPr sz="2400" spc="-15" dirty="0">
                <a:latin typeface="Calibri"/>
                <a:cs typeface="Calibri"/>
              </a:rPr>
              <a:t> </a:t>
            </a:r>
            <a:r>
              <a:rPr sz="2400" dirty="0">
                <a:latin typeface="Calibri"/>
                <a:cs typeface="Calibri"/>
              </a:rPr>
              <a:t>Année</a:t>
            </a:r>
            <a:r>
              <a:rPr sz="2400" spc="-10" dirty="0">
                <a:latin typeface="Calibri"/>
                <a:cs typeface="Calibri"/>
              </a:rPr>
              <a:t> </a:t>
            </a:r>
            <a:r>
              <a:rPr sz="2400" spc="-20" dirty="0">
                <a:latin typeface="Calibri"/>
                <a:cs typeface="Calibri"/>
              </a:rPr>
              <a:t>n’est</a:t>
            </a:r>
            <a:r>
              <a:rPr sz="2400" spc="-25" dirty="0">
                <a:latin typeface="Calibri"/>
                <a:cs typeface="Calibri"/>
              </a:rPr>
              <a:t> </a:t>
            </a:r>
            <a:r>
              <a:rPr sz="2400" dirty="0">
                <a:latin typeface="Calibri"/>
                <a:cs typeface="Calibri"/>
              </a:rPr>
              <a:t>pas</a:t>
            </a:r>
            <a:r>
              <a:rPr sz="2400" spc="-20" dirty="0">
                <a:latin typeface="Calibri"/>
                <a:cs typeface="Calibri"/>
              </a:rPr>
              <a:t> </a:t>
            </a:r>
            <a:r>
              <a:rPr sz="2400" dirty="0">
                <a:latin typeface="Calibri"/>
                <a:cs typeface="Calibri"/>
              </a:rPr>
              <a:t>une</a:t>
            </a:r>
            <a:r>
              <a:rPr sz="2400" spc="-5" dirty="0">
                <a:latin typeface="Calibri"/>
                <a:cs typeface="Calibri"/>
              </a:rPr>
              <a:t> </a:t>
            </a:r>
            <a:r>
              <a:rPr sz="2400" dirty="0">
                <a:latin typeface="Calibri"/>
                <a:cs typeface="Calibri"/>
              </a:rPr>
              <a:t>clé</a:t>
            </a:r>
            <a:r>
              <a:rPr sz="2400" spc="-20" dirty="0">
                <a:latin typeface="Calibri"/>
                <a:cs typeface="Calibri"/>
              </a:rPr>
              <a:t> </a:t>
            </a:r>
            <a:r>
              <a:rPr sz="2400" dirty="0">
                <a:latin typeface="Calibri"/>
                <a:cs typeface="Calibri"/>
              </a:rPr>
              <a:t>primaire</a:t>
            </a:r>
            <a:r>
              <a:rPr sz="2400" spc="-15" dirty="0">
                <a:latin typeface="Calibri"/>
                <a:cs typeface="Calibri"/>
              </a:rPr>
              <a:t> </a:t>
            </a:r>
            <a:r>
              <a:rPr sz="2400" dirty="0">
                <a:latin typeface="Calibri"/>
                <a:cs typeface="Calibri"/>
              </a:rPr>
              <a:t>car</a:t>
            </a:r>
            <a:r>
              <a:rPr sz="2400" spc="-20" dirty="0">
                <a:latin typeface="Calibri"/>
                <a:cs typeface="Calibri"/>
              </a:rPr>
              <a:t> </a:t>
            </a:r>
            <a:r>
              <a:rPr sz="2400" dirty="0">
                <a:latin typeface="Calibri"/>
                <a:cs typeface="Calibri"/>
              </a:rPr>
              <a:t>deux</a:t>
            </a:r>
            <a:r>
              <a:rPr sz="2400" spc="-10" dirty="0">
                <a:latin typeface="Calibri"/>
                <a:cs typeface="Calibri"/>
              </a:rPr>
              <a:t> albums </a:t>
            </a:r>
            <a:r>
              <a:rPr sz="2400" dirty="0">
                <a:latin typeface="Calibri"/>
                <a:cs typeface="Calibri"/>
              </a:rPr>
              <a:t>peuvent</a:t>
            </a:r>
            <a:r>
              <a:rPr sz="2400" spc="-10" dirty="0">
                <a:latin typeface="Calibri"/>
                <a:cs typeface="Calibri"/>
              </a:rPr>
              <a:t> </a:t>
            </a:r>
            <a:r>
              <a:rPr sz="2400" dirty="0">
                <a:latin typeface="Calibri"/>
                <a:cs typeface="Calibri"/>
              </a:rPr>
              <a:t>avoir</a:t>
            </a:r>
            <a:r>
              <a:rPr sz="2400" spc="-20" dirty="0">
                <a:latin typeface="Calibri"/>
                <a:cs typeface="Calibri"/>
              </a:rPr>
              <a:t> </a:t>
            </a:r>
            <a:r>
              <a:rPr sz="2400" dirty="0">
                <a:latin typeface="Calibri"/>
                <a:cs typeface="Calibri"/>
              </a:rPr>
              <a:t>la</a:t>
            </a:r>
            <a:r>
              <a:rPr sz="2400" spc="-20" dirty="0">
                <a:latin typeface="Calibri"/>
                <a:cs typeface="Calibri"/>
              </a:rPr>
              <a:t> </a:t>
            </a:r>
            <a:r>
              <a:rPr sz="2400" dirty="0">
                <a:latin typeface="Calibri"/>
                <a:cs typeface="Calibri"/>
              </a:rPr>
              <a:t>même</a:t>
            </a:r>
            <a:r>
              <a:rPr sz="2400" spc="-15" dirty="0">
                <a:latin typeface="Calibri"/>
                <a:cs typeface="Calibri"/>
              </a:rPr>
              <a:t> </a:t>
            </a:r>
            <a:r>
              <a:rPr sz="2400" dirty="0">
                <a:latin typeface="Calibri"/>
                <a:cs typeface="Calibri"/>
              </a:rPr>
              <a:t>année</a:t>
            </a:r>
            <a:r>
              <a:rPr sz="2400" spc="-15" dirty="0">
                <a:latin typeface="Calibri"/>
                <a:cs typeface="Calibri"/>
              </a:rPr>
              <a:t> </a:t>
            </a:r>
            <a:r>
              <a:rPr sz="2400" dirty="0">
                <a:latin typeface="Calibri"/>
                <a:cs typeface="Calibri"/>
              </a:rPr>
              <a:t>de</a:t>
            </a:r>
            <a:r>
              <a:rPr sz="2400" spc="-10" dirty="0">
                <a:latin typeface="Calibri"/>
                <a:cs typeface="Calibri"/>
              </a:rPr>
              <a:t> sortie.</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8D17FA96-AB1E-2DFB-6DFB-938D84C51183}"/>
              </a:ext>
            </a:extLst>
          </p:cNvPr>
          <p:cNvSpPr>
            <a:spLocks noGrp="1"/>
          </p:cNvSpPr>
          <p:nvPr>
            <p:ph type="sldNum" sz="quarter" idx="12"/>
          </p:nvPr>
        </p:nvSpPr>
        <p:spPr/>
        <p:txBody>
          <a:bodyPr/>
          <a:lstStyle/>
          <a:p>
            <a:fld id="{14385F30-F5BB-45A0-A756-346F67DA10C3}" type="slidenum">
              <a:rPr lang="en-US" smtClean="0"/>
              <a:t>29</a:t>
            </a:fld>
            <a:endParaRPr lang="en-US"/>
          </a:p>
        </p:txBody>
      </p:sp>
    </p:spTree>
    <p:extLst>
      <p:ext uri="{BB962C8B-B14F-4D97-AF65-F5344CB8AC3E}">
        <p14:creationId xmlns:p14="http://schemas.microsoft.com/office/powerpoint/2010/main" val="28483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8C289F07-6E35-6792-8F3C-CFE202AE16C8}"/>
              </a:ext>
            </a:extLst>
          </p:cNvPr>
          <p:cNvSpPr txBox="1"/>
          <p:nvPr/>
        </p:nvSpPr>
        <p:spPr>
          <a:xfrm>
            <a:off x="2152686" y="1049361"/>
            <a:ext cx="8885428" cy="5324535"/>
          </a:xfrm>
          <a:prstGeom prst="rect">
            <a:avLst/>
          </a:prstGeom>
          <a:noFill/>
        </p:spPr>
        <p:txBody>
          <a:bodyPr wrap="square">
            <a:spAutoFit/>
          </a:bodyPr>
          <a:lstStyle/>
          <a:p>
            <a:pPr rtl="0" fontAlgn="base">
              <a:spcBef>
                <a:spcPts val="0"/>
              </a:spcBef>
              <a:spcAft>
                <a:spcPts val="0"/>
              </a:spcAft>
            </a:pPr>
            <a:r>
              <a:rPr lang="fr-MA" sz="2000" b="1" i="0" u="none" strike="noStrike" dirty="0">
                <a:effectLst/>
                <a:latin typeface="+mn-lt"/>
                <a:cs typeface="Arial" panose="020B0604020202020204" pitchFamily="34" charset="0"/>
              </a:rPr>
              <a:t>I- BASES DE DONNÉES(BD) ET SYSTÈMES DE GESTION DE BASES DE DONNÉES(SGBD)</a:t>
            </a:r>
          </a:p>
          <a:p>
            <a:pPr rtl="0" fontAlgn="base">
              <a:spcBef>
                <a:spcPts val="0"/>
              </a:spcBef>
              <a:spcAft>
                <a:spcPts val="0"/>
              </a:spcAft>
            </a:pPr>
            <a:endParaRPr lang="fr-MA" sz="2000" b="1" i="0" u="none" strike="noStrike" dirty="0">
              <a:solidFill>
                <a:srgbClr val="000000"/>
              </a:solidFill>
              <a:effectLst/>
              <a:latin typeface="+mn-lt"/>
              <a:cs typeface="Arial" panose="020B0604020202020204" pitchFamily="34" charset="0"/>
            </a:endParaRP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Définitions d’une base de données</a:t>
            </a:r>
          </a:p>
          <a:p>
            <a:pPr marL="742950" lvl="1" indent="-285750" rtl="0" fontAlgn="base">
              <a:spcBef>
                <a:spcPts val="0"/>
              </a:spcBef>
              <a:spcAft>
                <a:spcPts val="0"/>
              </a:spcAft>
              <a:buFont typeface="+mj-lt"/>
              <a:buAutoNum type="arabicPeriod"/>
            </a:pPr>
            <a:r>
              <a:rPr lang="fr-MA" sz="2000" dirty="0">
                <a:solidFill>
                  <a:srgbClr val="000000"/>
                </a:solidFill>
                <a:cs typeface="Arial" panose="020B0604020202020204" pitchFamily="34" charset="0"/>
              </a:rPr>
              <a:t>Structure d’une base de données relationnelle</a:t>
            </a:r>
            <a:endParaRPr lang="fr-MA" sz="2000" b="0" i="0" u="none" strike="noStrike" dirty="0">
              <a:solidFill>
                <a:srgbClr val="000000"/>
              </a:solidFill>
              <a:effectLst/>
              <a:latin typeface="+mn-lt"/>
              <a:cs typeface="Arial" panose="020B0604020202020204" pitchFamily="34" charset="0"/>
            </a:endParaRPr>
          </a:p>
          <a:p>
            <a:pPr marL="742950" lvl="1" indent="-285750" rtl="0" fontAlgn="base">
              <a:spcBef>
                <a:spcPts val="0"/>
              </a:spcBef>
              <a:spcAft>
                <a:spcPts val="0"/>
              </a:spcAft>
              <a:buFont typeface="+mj-lt"/>
              <a:buAutoNum type="arabicPeriod"/>
            </a:pPr>
            <a:r>
              <a:rPr lang="fr-MA" sz="2000" b="0" i="0" u="none" strike="noStrike" dirty="0">
                <a:solidFill>
                  <a:srgbClr val="000000"/>
                </a:solidFill>
                <a:effectLst/>
                <a:latin typeface="+mn-lt"/>
                <a:cs typeface="Arial" panose="020B0604020202020204" pitchFamily="34" charset="0"/>
              </a:rPr>
              <a:t>Systèmes de gestion de bases de données(SGBD)</a:t>
            </a:r>
          </a:p>
          <a:p>
            <a:pPr marL="457200" lvl="1" rtl="0" fontAlgn="base">
              <a:spcBef>
                <a:spcPts val="0"/>
              </a:spcBef>
              <a:spcAft>
                <a:spcPts val="0"/>
              </a:spcAft>
            </a:pPr>
            <a:endParaRPr lang="fr-MA" sz="2000" b="0" i="0" u="none" strike="noStrike" dirty="0">
              <a:solidFill>
                <a:srgbClr val="000000"/>
              </a:solidFill>
              <a:effectLst/>
              <a:latin typeface="+mn-lt"/>
              <a:cs typeface="Arial" panose="020B0604020202020204" pitchFamily="34" charset="0"/>
            </a:endParaRPr>
          </a:p>
          <a:p>
            <a:pPr rtl="0" fontAlgn="base">
              <a:spcBef>
                <a:spcPts val="0"/>
              </a:spcBef>
              <a:spcAft>
                <a:spcPts val="0"/>
              </a:spcAft>
            </a:pPr>
            <a:r>
              <a:rPr lang="fr-MA" sz="2000" b="1" i="0" u="none" strike="noStrike" dirty="0">
                <a:effectLst/>
                <a:latin typeface="+mn-lt"/>
                <a:cs typeface="Arial" panose="020B0604020202020204" pitchFamily="34" charset="0"/>
              </a:rPr>
              <a:t>II- RÔLES D’UNE BASE DE DONNÉES</a:t>
            </a:r>
          </a:p>
          <a:p>
            <a:pPr rtl="0" fontAlgn="base">
              <a:spcBef>
                <a:spcPts val="0"/>
              </a:spcBef>
              <a:spcAft>
                <a:spcPts val="0"/>
              </a:spcAft>
            </a:pPr>
            <a:endParaRPr lang="fr-MA" sz="2000" b="1" dirty="0">
              <a:solidFill>
                <a:srgbClr val="2332D5"/>
              </a:solidFill>
              <a:cs typeface="Arial" panose="020B0604020202020204" pitchFamily="34" charset="0"/>
            </a:endParaRPr>
          </a:p>
          <a:p>
            <a:pPr fontAlgn="base"/>
            <a:r>
              <a:rPr lang="fr-MA" sz="2000" b="1" dirty="0">
                <a:cs typeface="Arial" panose="020B0604020202020204" pitchFamily="34" charset="0"/>
              </a:rPr>
              <a:t>III- CREATION D’UNE BASE DE </a:t>
            </a:r>
            <a:r>
              <a:rPr lang="fr-MA" sz="2000" b="1">
                <a:cs typeface="Arial" panose="020B0604020202020204" pitchFamily="34" charset="0"/>
              </a:rPr>
              <a:t>DONNES SOUS </a:t>
            </a:r>
            <a:r>
              <a:rPr lang="fr-MA" sz="2000" b="1" dirty="0">
                <a:cs typeface="Arial" panose="020B0604020202020204" pitchFamily="34" charset="0"/>
              </a:rPr>
              <a:t>ACCESS</a:t>
            </a:r>
            <a:endParaRPr lang="fr-MA" sz="2000" b="1" i="0" u="none" strike="noStrike" dirty="0">
              <a:effectLst/>
              <a:cs typeface="Arial" panose="020B0604020202020204" pitchFamily="34" charset="0"/>
            </a:endParaRPr>
          </a:p>
          <a:p>
            <a:pPr marL="742950" lvl="1" indent="-285750" fontAlgn="base">
              <a:buFont typeface="+mj-lt"/>
              <a:buAutoNum type="arabicPeriod"/>
            </a:pPr>
            <a:r>
              <a:rPr lang="fr-MA" sz="2000" dirty="0">
                <a:solidFill>
                  <a:srgbClr val="000000"/>
                </a:solidFill>
                <a:cs typeface="Arial" panose="020B0604020202020204" pitchFamily="34" charset="0"/>
              </a:rPr>
              <a:t>Création de tables</a:t>
            </a:r>
          </a:p>
          <a:p>
            <a:pPr marL="742950" lvl="1" indent="-285750" fontAlgn="base">
              <a:buFont typeface="+mj-lt"/>
              <a:buAutoNum type="arabicPeriod"/>
            </a:pPr>
            <a:r>
              <a:rPr lang="fr-MA" sz="2000" dirty="0">
                <a:solidFill>
                  <a:srgbClr val="000000"/>
                </a:solidFill>
                <a:cs typeface="Arial" panose="020B0604020202020204" pitchFamily="34" charset="0"/>
              </a:rPr>
              <a:t>Création de champs</a:t>
            </a:r>
          </a:p>
          <a:p>
            <a:pPr marL="742950" lvl="1" indent="-285750" fontAlgn="base">
              <a:buFont typeface="+mj-lt"/>
              <a:buAutoNum type="arabicPeriod"/>
            </a:pPr>
            <a:r>
              <a:rPr lang="fr-MA" sz="2000" dirty="0">
                <a:solidFill>
                  <a:srgbClr val="000000"/>
                </a:solidFill>
                <a:cs typeface="Arial" panose="020B0604020202020204" pitchFamily="34" charset="0"/>
              </a:rPr>
              <a:t>Notion de clé primaires et de clé étrangère</a:t>
            </a:r>
          </a:p>
          <a:p>
            <a:pPr marL="742950" lvl="1" indent="-285750" fontAlgn="base">
              <a:buFont typeface="+mj-lt"/>
              <a:buAutoNum type="arabicPeriod"/>
            </a:pPr>
            <a:r>
              <a:rPr lang="fr-MA" sz="2000" dirty="0">
                <a:solidFill>
                  <a:srgbClr val="000000"/>
                </a:solidFill>
                <a:cs typeface="Arial" panose="020B0604020202020204" pitchFamily="34" charset="0"/>
              </a:rPr>
              <a:t>Définitions des relations entre tables</a:t>
            </a:r>
          </a:p>
          <a:p>
            <a:pPr lvl="1" fontAlgn="base"/>
            <a:endParaRPr lang="fr-MA" sz="2000" dirty="0">
              <a:solidFill>
                <a:srgbClr val="000000"/>
              </a:solidFill>
              <a:cs typeface="Arial" panose="020B0604020202020204" pitchFamily="34" charset="0"/>
            </a:endParaRPr>
          </a:p>
          <a:p>
            <a:pPr rtl="0" fontAlgn="base">
              <a:spcBef>
                <a:spcPts val="0"/>
              </a:spcBef>
              <a:spcAft>
                <a:spcPts val="0"/>
              </a:spcAft>
            </a:pPr>
            <a:r>
              <a:rPr lang="fr-MA" sz="2000" b="1" dirty="0">
                <a:cs typeface="Arial" panose="020B0604020202020204" pitchFamily="34" charset="0"/>
              </a:rPr>
              <a:t>IV- INTERROGATION DE LA BASE DE DONNEES</a:t>
            </a:r>
            <a:endParaRPr lang="fr-MA" sz="2000" b="1" i="0" u="none" strike="noStrike" dirty="0">
              <a:effectLst/>
              <a:cs typeface="Arial" panose="020B0604020202020204" pitchFamily="34" charset="0"/>
            </a:endParaRPr>
          </a:p>
          <a:p>
            <a:pPr lvl="1" rtl="0" fontAlgn="base">
              <a:spcBef>
                <a:spcPts val="0"/>
              </a:spcBef>
              <a:spcAft>
                <a:spcPts val="0"/>
              </a:spcAft>
            </a:pPr>
            <a:r>
              <a:rPr lang="fr-MA" sz="2000" b="0" i="0" u="none" strike="noStrike" dirty="0">
                <a:solidFill>
                  <a:srgbClr val="000000"/>
                </a:solidFill>
                <a:effectLst/>
                <a:latin typeface="+mn-lt"/>
                <a:cs typeface="Arial" panose="020B0604020202020204" pitchFamily="34" charset="0"/>
              </a:rPr>
              <a:t>Les requêtes</a:t>
            </a:r>
            <a:endParaRPr lang="fr-MA" sz="2000" dirty="0">
              <a:solidFill>
                <a:srgbClr val="000000"/>
              </a:solidFill>
              <a:cs typeface="Arial" panose="020B0604020202020204" pitchFamily="34" charset="0"/>
            </a:endParaRPr>
          </a:p>
        </p:txBody>
      </p:sp>
      <p:sp>
        <p:nvSpPr>
          <p:cNvPr id="5" name="Espace réservé du numéro de diapositive 4">
            <a:extLst>
              <a:ext uri="{FF2B5EF4-FFF2-40B4-BE49-F238E27FC236}">
                <a16:creationId xmlns:a16="http://schemas.microsoft.com/office/drawing/2014/main" id="{E793299C-85E3-6B4E-2570-28D1461E5815}"/>
              </a:ext>
            </a:extLst>
          </p:cNvPr>
          <p:cNvSpPr>
            <a:spLocks noGrp="1"/>
          </p:cNvSpPr>
          <p:nvPr>
            <p:ph type="sldNum" sz="quarter" idx="12"/>
          </p:nvPr>
        </p:nvSpPr>
        <p:spPr>
          <a:xfrm>
            <a:off x="10122947" y="6371292"/>
            <a:ext cx="2743200" cy="365125"/>
          </a:xfrm>
        </p:spPr>
        <p:txBody>
          <a:bodyPr/>
          <a:lstStyle/>
          <a:p>
            <a:pPr algn="ctr"/>
            <a:fld id="{14385F30-F5BB-45A0-A756-346F67DA10C3}" type="slidenum">
              <a:rPr lang="en-US" smtClean="0"/>
              <a:pPr algn="ctr"/>
              <a:t>3</a:t>
            </a:fld>
            <a:endParaRPr lang="en-US" dirty="0"/>
          </a:p>
        </p:txBody>
      </p:sp>
      <p:sp>
        <p:nvSpPr>
          <p:cNvPr id="8" name="Rectangle : coins arrondis 7">
            <a:extLst>
              <a:ext uri="{FF2B5EF4-FFF2-40B4-BE49-F238E27FC236}">
                <a16:creationId xmlns:a16="http://schemas.microsoft.com/office/drawing/2014/main" id="{6AB6D9B7-CFD9-141C-C09E-4314C46ED173}"/>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PLAN DETAILLE DU CORS</a:t>
            </a:r>
          </a:p>
        </p:txBody>
      </p:sp>
      <p:cxnSp>
        <p:nvCxnSpPr>
          <p:cNvPr id="10" name="Connecteur droit 9">
            <a:extLst>
              <a:ext uri="{FF2B5EF4-FFF2-40B4-BE49-F238E27FC236}">
                <a16:creationId xmlns:a16="http://schemas.microsoft.com/office/drawing/2014/main" id="{E21E391A-25E4-D5FE-1BD7-AD0BF05FB87C}"/>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6613B1CC-3F4D-AA5E-164D-4283CE553C5C}"/>
              </a:ext>
            </a:extLst>
          </p:cNvPr>
          <p:cNvSpPr txBox="1"/>
          <p:nvPr/>
        </p:nvSpPr>
        <p:spPr>
          <a:xfrm>
            <a:off x="4463657" y="6439559"/>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21737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3651471" y="1435626"/>
            <a:ext cx="6591163" cy="461665"/>
          </a:xfrm>
          <a:prstGeom prst="rect">
            <a:avLst/>
          </a:prstGeom>
          <a:noFill/>
        </p:spPr>
        <p:txBody>
          <a:bodyPr wrap="none" rtlCol="0">
            <a:spAutoFit/>
          </a:bodyPr>
          <a:lstStyle/>
          <a:p>
            <a:r>
              <a:rPr lang="fr-FR" sz="2400" b="1" dirty="0">
                <a:solidFill>
                  <a:srgbClr val="00B0F0"/>
                </a:solidFill>
              </a:rPr>
              <a:t>Conséquences de la déclaration d’une clé primaire</a:t>
            </a:r>
          </a:p>
        </p:txBody>
      </p:sp>
      <p:sp>
        <p:nvSpPr>
          <p:cNvPr id="4" name="object 3">
            <a:extLst>
              <a:ext uri="{FF2B5EF4-FFF2-40B4-BE49-F238E27FC236}">
                <a16:creationId xmlns:a16="http://schemas.microsoft.com/office/drawing/2014/main" id="{9C562BE8-16DB-96DA-36EF-584BFADC9F89}"/>
              </a:ext>
            </a:extLst>
          </p:cNvPr>
          <p:cNvSpPr txBox="1"/>
          <p:nvPr/>
        </p:nvSpPr>
        <p:spPr>
          <a:xfrm>
            <a:off x="2215183" y="2515288"/>
            <a:ext cx="8291830" cy="2365375"/>
          </a:xfrm>
          <a:prstGeom prst="rect">
            <a:avLst/>
          </a:prstGeom>
        </p:spPr>
        <p:txBody>
          <a:bodyPr vert="horz" wrap="square" lIns="0" tIns="13335" rIns="0" bIns="0" rtlCol="0">
            <a:spAutoFit/>
          </a:bodyPr>
          <a:lstStyle/>
          <a:p>
            <a:pPr marL="285115" marR="398780" indent="-273050">
              <a:lnSpc>
                <a:spcPct val="100000"/>
              </a:lnSpc>
              <a:spcBef>
                <a:spcPts val="105"/>
              </a:spcBef>
              <a:buClr>
                <a:srgbClr val="4F81BC"/>
              </a:buClr>
              <a:buSzPct val="84615"/>
              <a:buFont typeface="Segoe UI Symbol"/>
              <a:buChar char="⚫"/>
              <a:tabLst>
                <a:tab pos="285750" algn="l"/>
              </a:tabLst>
            </a:pPr>
            <a:r>
              <a:rPr sz="2600" dirty="0">
                <a:latin typeface="Calibri"/>
                <a:cs typeface="Calibri"/>
              </a:rPr>
              <a:t>Le</a:t>
            </a:r>
            <a:r>
              <a:rPr sz="2600" spc="-55" dirty="0">
                <a:latin typeface="Calibri"/>
                <a:cs typeface="Calibri"/>
              </a:rPr>
              <a:t> </a:t>
            </a:r>
            <a:r>
              <a:rPr sz="2600" spc="-10" dirty="0">
                <a:latin typeface="Calibri"/>
                <a:cs typeface="Calibri"/>
              </a:rPr>
              <a:t>système</a:t>
            </a:r>
            <a:r>
              <a:rPr sz="2600" spc="-90" dirty="0">
                <a:latin typeface="Calibri"/>
                <a:cs typeface="Calibri"/>
              </a:rPr>
              <a:t> </a:t>
            </a:r>
            <a:r>
              <a:rPr sz="2600" dirty="0">
                <a:latin typeface="Calibri"/>
                <a:cs typeface="Calibri"/>
              </a:rPr>
              <a:t>(Access)</a:t>
            </a:r>
            <a:r>
              <a:rPr sz="2600" spc="-75" dirty="0">
                <a:latin typeface="Calibri"/>
                <a:cs typeface="Calibri"/>
              </a:rPr>
              <a:t> </a:t>
            </a:r>
            <a:r>
              <a:rPr sz="2600" dirty="0">
                <a:latin typeface="Calibri"/>
                <a:cs typeface="Calibri"/>
              </a:rPr>
              <a:t>va</a:t>
            </a:r>
            <a:r>
              <a:rPr sz="2600" spc="-35" dirty="0">
                <a:latin typeface="Calibri"/>
                <a:cs typeface="Calibri"/>
              </a:rPr>
              <a:t> </a:t>
            </a:r>
            <a:r>
              <a:rPr sz="2600" dirty="0">
                <a:solidFill>
                  <a:srgbClr val="990000"/>
                </a:solidFill>
                <a:latin typeface="Calibri"/>
                <a:cs typeface="Calibri"/>
              </a:rPr>
              <a:t>refuser</a:t>
            </a:r>
            <a:r>
              <a:rPr sz="2600" spc="-70" dirty="0">
                <a:solidFill>
                  <a:srgbClr val="990000"/>
                </a:solidFill>
                <a:latin typeface="Calibri"/>
                <a:cs typeface="Calibri"/>
              </a:rPr>
              <a:t> </a:t>
            </a:r>
            <a:r>
              <a:rPr sz="2600" dirty="0">
                <a:solidFill>
                  <a:srgbClr val="990000"/>
                </a:solidFill>
                <a:latin typeface="Calibri"/>
                <a:cs typeface="Calibri"/>
              </a:rPr>
              <a:t>l’insertion</a:t>
            </a:r>
            <a:r>
              <a:rPr sz="2600" spc="-60" dirty="0">
                <a:solidFill>
                  <a:srgbClr val="990000"/>
                </a:solidFill>
                <a:latin typeface="Calibri"/>
                <a:cs typeface="Calibri"/>
              </a:rPr>
              <a:t> </a:t>
            </a:r>
            <a:r>
              <a:rPr sz="2600" dirty="0">
                <a:latin typeface="Calibri"/>
                <a:cs typeface="Calibri"/>
              </a:rPr>
              <a:t>d’un</a:t>
            </a:r>
            <a:r>
              <a:rPr sz="2600" spc="-50" dirty="0">
                <a:latin typeface="Calibri"/>
                <a:cs typeface="Calibri"/>
              </a:rPr>
              <a:t> </a:t>
            </a:r>
            <a:r>
              <a:rPr sz="2600" spc="-10" dirty="0">
                <a:latin typeface="Calibri"/>
                <a:cs typeface="Calibri"/>
              </a:rPr>
              <a:t>nouvel enregistrement</a:t>
            </a:r>
            <a:r>
              <a:rPr sz="2600" spc="-70" dirty="0">
                <a:latin typeface="Calibri"/>
                <a:cs typeface="Calibri"/>
              </a:rPr>
              <a:t> </a:t>
            </a:r>
            <a:r>
              <a:rPr sz="2600" dirty="0">
                <a:latin typeface="Calibri"/>
                <a:cs typeface="Calibri"/>
              </a:rPr>
              <a:t>si</a:t>
            </a:r>
            <a:r>
              <a:rPr sz="2600" spc="-20" dirty="0">
                <a:latin typeface="Calibri"/>
                <a:cs typeface="Calibri"/>
              </a:rPr>
              <a:t> </a:t>
            </a:r>
            <a:r>
              <a:rPr sz="2600" dirty="0">
                <a:latin typeface="Calibri"/>
                <a:cs typeface="Calibri"/>
              </a:rPr>
              <a:t>cela</a:t>
            </a:r>
            <a:r>
              <a:rPr sz="2600" spc="-40" dirty="0">
                <a:latin typeface="Calibri"/>
                <a:cs typeface="Calibri"/>
              </a:rPr>
              <a:t> </a:t>
            </a:r>
            <a:r>
              <a:rPr sz="2600" dirty="0">
                <a:latin typeface="Calibri"/>
                <a:cs typeface="Calibri"/>
              </a:rPr>
              <a:t>viole</a:t>
            </a:r>
            <a:r>
              <a:rPr sz="2600" spc="-30" dirty="0">
                <a:latin typeface="Calibri"/>
                <a:cs typeface="Calibri"/>
              </a:rPr>
              <a:t> </a:t>
            </a:r>
            <a:r>
              <a:rPr sz="2600" dirty="0">
                <a:latin typeface="Calibri"/>
                <a:cs typeface="Calibri"/>
              </a:rPr>
              <a:t>l’unicité</a:t>
            </a:r>
            <a:r>
              <a:rPr sz="2600" spc="-50" dirty="0">
                <a:latin typeface="Calibri"/>
                <a:cs typeface="Calibri"/>
              </a:rPr>
              <a:t> </a:t>
            </a:r>
            <a:r>
              <a:rPr sz="2600" dirty="0">
                <a:latin typeface="Calibri"/>
                <a:cs typeface="Calibri"/>
              </a:rPr>
              <a:t>de</a:t>
            </a:r>
            <a:r>
              <a:rPr sz="2600" spc="-50" dirty="0">
                <a:latin typeface="Calibri"/>
                <a:cs typeface="Calibri"/>
              </a:rPr>
              <a:t> </a:t>
            </a:r>
            <a:r>
              <a:rPr sz="2600" dirty="0">
                <a:latin typeface="Calibri"/>
                <a:cs typeface="Calibri"/>
              </a:rPr>
              <a:t>valeur</a:t>
            </a:r>
            <a:r>
              <a:rPr sz="2600" spc="-30" dirty="0">
                <a:latin typeface="Calibri"/>
                <a:cs typeface="Calibri"/>
              </a:rPr>
              <a:t> </a:t>
            </a:r>
            <a:r>
              <a:rPr sz="2600" dirty="0">
                <a:latin typeface="Calibri"/>
                <a:cs typeface="Calibri"/>
              </a:rPr>
              <a:t>pour</a:t>
            </a:r>
            <a:r>
              <a:rPr sz="2600" spc="-25" dirty="0">
                <a:latin typeface="Calibri"/>
                <a:cs typeface="Calibri"/>
              </a:rPr>
              <a:t> </a:t>
            </a:r>
            <a:r>
              <a:rPr sz="2600" dirty="0">
                <a:latin typeface="Calibri"/>
                <a:cs typeface="Calibri"/>
              </a:rPr>
              <a:t>la</a:t>
            </a:r>
            <a:r>
              <a:rPr sz="2600" spc="-20" dirty="0">
                <a:latin typeface="Calibri"/>
                <a:cs typeface="Calibri"/>
              </a:rPr>
              <a:t> </a:t>
            </a:r>
            <a:r>
              <a:rPr sz="2600" spc="-25" dirty="0">
                <a:latin typeface="Calibri"/>
                <a:cs typeface="Calibri"/>
              </a:rPr>
              <a:t>clé </a:t>
            </a:r>
            <a:r>
              <a:rPr sz="2600" spc="-10" dirty="0">
                <a:latin typeface="Calibri"/>
                <a:cs typeface="Calibri"/>
              </a:rPr>
              <a:t>primaire</a:t>
            </a:r>
            <a:endParaRPr sz="2600" dirty="0">
              <a:latin typeface="Calibri"/>
              <a:cs typeface="Calibri"/>
            </a:endParaRPr>
          </a:p>
          <a:p>
            <a:pPr marL="561340" marR="5080" lvl="1" indent="-228600">
              <a:lnSpc>
                <a:spcPct val="100000"/>
              </a:lnSpc>
              <a:spcBef>
                <a:spcPts val="415"/>
              </a:spcBef>
              <a:buClr>
                <a:srgbClr val="C0504D"/>
              </a:buClr>
              <a:buSzPct val="85416"/>
              <a:buFont typeface="Segoe UI Symbol"/>
              <a:buChar char="⚫"/>
              <a:tabLst>
                <a:tab pos="561340" algn="l"/>
              </a:tabLst>
            </a:pPr>
            <a:r>
              <a:rPr sz="2400" dirty="0">
                <a:latin typeface="Calibri"/>
                <a:cs typeface="Calibri"/>
              </a:rPr>
              <a:t>S’il</a:t>
            </a:r>
            <a:r>
              <a:rPr sz="2400" spc="-20" dirty="0">
                <a:latin typeface="Calibri"/>
                <a:cs typeface="Calibri"/>
              </a:rPr>
              <a:t> </a:t>
            </a:r>
            <a:r>
              <a:rPr sz="2400" dirty="0">
                <a:latin typeface="Calibri"/>
                <a:cs typeface="Calibri"/>
              </a:rPr>
              <a:t>y</a:t>
            </a:r>
            <a:r>
              <a:rPr sz="2400" spc="-30"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déjà</a:t>
            </a:r>
            <a:r>
              <a:rPr sz="2400" spc="-20" dirty="0">
                <a:latin typeface="Calibri"/>
                <a:cs typeface="Calibri"/>
              </a:rPr>
              <a:t> </a:t>
            </a:r>
            <a:r>
              <a:rPr sz="2400" dirty="0">
                <a:latin typeface="Calibri"/>
                <a:cs typeface="Calibri"/>
              </a:rPr>
              <a:t>un</a:t>
            </a:r>
            <a:r>
              <a:rPr sz="2400" spc="-10" dirty="0">
                <a:latin typeface="Calibri"/>
                <a:cs typeface="Calibri"/>
              </a:rPr>
              <a:t> </a:t>
            </a:r>
            <a:r>
              <a:rPr sz="2400" dirty="0">
                <a:latin typeface="Calibri"/>
                <a:cs typeface="Calibri"/>
              </a:rPr>
              <a:t>enregistrement</a:t>
            </a:r>
            <a:r>
              <a:rPr sz="2400" spc="-40" dirty="0">
                <a:latin typeface="Calibri"/>
                <a:cs typeface="Calibri"/>
              </a:rPr>
              <a:t> </a:t>
            </a:r>
            <a:r>
              <a:rPr sz="2400" dirty="0">
                <a:latin typeface="Calibri"/>
                <a:cs typeface="Calibri"/>
              </a:rPr>
              <a:t>avec</a:t>
            </a:r>
            <a:r>
              <a:rPr sz="2400" spc="-5" dirty="0">
                <a:latin typeface="Calibri"/>
                <a:cs typeface="Calibri"/>
              </a:rPr>
              <a:t> </a:t>
            </a:r>
            <a:r>
              <a:rPr sz="2400" dirty="0">
                <a:latin typeface="Calibri"/>
                <a:cs typeface="Calibri"/>
              </a:rPr>
              <a:t>la</a:t>
            </a:r>
            <a:r>
              <a:rPr sz="2400" spc="-25" dirty="0">
                <a:latin typeface="Calibri"/>
                <a:cs typeface="Calibri"/>
              </a:rPr>
              <a:t> </a:t>
            </a:r>
            <a:r>
              <a:rPr sz="2400" dirty="0">
                <a:latin typeface="Calibri"/>
                <a:cs typeface="Calibri"/>
              </a:rPr>
              <a:t>même</a:t>
            </a:r>
            <a:r>
              <a:rPr sz="2400" spc="-20" dirty="0">
                <a:latin typeface="Calibri"/>
                <a:cs typeface="Calibri"/>
              </a:rPr>
              <a:t> </a:t>
            </a:r>
            <a:r>
              <a:rPr sz="2400" dirty="0">
                <a:latin typeface="Calibri"/>
                <a:cs typeface="Calibri"/>
              </a:rPr>
              <a:t>valeur</a:t>
            </a:r>
            <a:r>
              <a:rPr sz="2400" spc="-15" dirty="0">
                <a:latin typeface="Calibri"/>
                <a:cs typeface="Calibri"/>
              </a:rPr>
              <a:t> </a:t>
            </a:r>
            <a:r>
              <a:rPr sz="2400" dirty="0">
                <a:latin typeface="Calibri"/>
                <a:cs typeface="Calibri"/>
              </a:rPr>
              <a:t>pour</a:t>
            </a:r>
            <a:r>
              <a:rPr sz="2400" spc="-20" dirty="0">
                <a:latin typeface="Calibri"/>
                <a:cs typeface="Calibri"/>
              </a:rPr>
              <a:t> </a:t>
            </a:r>
            <a:r>
              <a:rPr sz="2400" dirty="0">
                <a:latin typeface="Calibri"/>
                <a:cs typeface="Calibri"/>
              </a:rPr>
              <a:t>la</a:t>
            </a:r>
            <a:r>
              <a:rPr sz="2400" spc="-10" dirty="0">
                <a:latin typeface="Calibri"/>
                <a:cs typeface="Calibri"/>
              </a:rPr>
              <a:t> </a:t>
            </a:r>
            <a:r>
              <a:rPr sz="2400" spc="-25" dirty="0">
                <a:latin typeface="Calibri"/>
                <a:cs typeface="Calibri"/>
              </a:rPr>
              <a:t>clé </a:t>
            </a:r>
            <a:r>
              <a:rPr sz="2400" dirty="0">
                <a:latin typeface="Calibri"/>
                <a:cs typeface="Calibri"/>
              </a:rPr>
              <a:t>primaire,</a:t>
            </a:r>
            <a:r>
              <a:rPr sz="2400" spc="-35" dirty="0">
                <a:latin typeface="Calibri"/>
                <a:cs typeface="Calibri"/>
              </a:rPr>
              <a:t> </a:t>
            </a:r>
            <a:r>
              <a:rPr sz="2400" dirty="0">
                <a:latin typeface="Calibri"/>
                <a:cs typeface="Calibri"/>
              </a:rPr>
              <a:t>le</a:t>
            </a:r>
            <a:r>
              <a:rPr sz="2400" spc="-30" dirty="0">
                <a:latin typeface="Calibri"/>
                <a:cs typeface="Calibri"/>
              </a:rPr>
              <a:t> </a:t>
            </a:r>
            <a:r>
              <a:rPr sz="2400" spc="-10" dirty="0">
                <a:latin typeface="Calibri"/>
                <a:cs typeface="Calibri"/>
              </a:rPr>
              <a:t>système</a:t>
            </a:r>
            <a:r>
              <a:rPr sz="2400" spc="-65" dirty="0">
                <a:latin typeface="Calibri"/>
                <a:cs typeface="Calibri"/>
              </a:rPr>
              <a:t> </a:t>
            </a:r>
            <a:r>
              <a:rPr sz="2400" dirty="0">
                <a:solidFill>
                  <a:srgbClr val="990000"/>
                </a:solidFill>
                <a:latin typeface="Calibri"/>
                <a:cs typeface="Calibri"/>
              </a:rPr>
              <a:t>va</a:t>
            </a:r>
            <a:r>
              <a:rPr sz="2400" spc="-20" dirty="0">
                <a:solidFill>
                  <a:srgbClr val="990000"/>
                </a:solidFill>
                <a:latin typeface="Calibri"/>
                <a:cs typeface="Calibri"/>
              </a:rPr>
              <a:t> </a:t>
            </a:r>
            <a:r>
              <a:rPr sz="2400" dirty="0">
                <a:solidFill>
                  <a:srgbClr val="990000"/>
                </a:solidFill>
                <a:latin typeface="Calibri"/>
                <a:cs typeface="Calibri"/>
              </a:rPr>
              <a:t>refuser</a:t>
            </a:r>
            <a:r>
              <a:rPr sz="2400" spc="-30" dirty="0">
                <a:solidFill>
                  <a:srgbClr val="990000"/>
                </a:solidFill>
                <a:latin typeface="Calibri"/>
                <a:cs typeface="Calibri"/>
              </a:rPr>
              <a:t> </a:t>
            </a:r>
            <a:r>
              <a:rPr sz="2400" dirty="0">
                <a:solidFill>
                  <a:srgbClr val="990000"/>
                </a:solidFill>
                <a:latin typeface="Calibri"/>
                <a:cs typeface="Calibri"/>
              </a:rPr>
              <a:t>la</a:t>
            </a:r>
            <a:r>
              <a:rPr sz="2400" spc="-30" dirty="0">
                <a:solidFill>
                  <a:srgbClr val="990000"/>
                </a:solidFill>
                <a:latin typeface="Calibri"/>
                <a:cs typeface="Calibri"/>
              </a:rPr>
              <a:t> </a:t>
            </a:r>
            <a:r>
              <a:rPr sz="2400" dirty="0">
                <a:solidFill>
                  <a:srgbClr val="990000"/>
                </a:solidFill>
                <a:latin typeface="Calibri"/>
                <a:cs typeface="Calibri"/>
              </a:rPr>
              <a:t>modification</a:t>
            </a:r>
            <a:r>
              <a:rPr sz="2400" spc="-45" dirty="0">
                <a:solidFill>
                  <a:srgbClr val="990000"/>
                </a:solidFill>
                <a:latin typeface="Calibri"/>
                <a:cs typeface="Calibri"/>
              </a:rPr>
              <a:t> </a:t>
            </a:r>
            <a:r>
              <a:rPr sz="2400" dirty="0">
                <a:latin typeface="Calibri"/>
                <a:cs typeface="Calibri"/>
              </a:rPr>
              <a:t>de</a:t>
            </a:r>
            <a:r>
              <a:rPr sz="2400" spc="-25" dirty="0">
                <a:latin typeface="Calibri"/>
                <a:cs typeface="Calibri"/>
              </a:rPr>
              <a:t> </a:t>
            </a:r>
            <a:r>
              <a:rPr sz="2400" dirty="0">
                <a:latin typeface="Calibri"/>
                <a:cs typeface="Calibri"/>
              </a:rPr>
              <a:t>la</a:t>
            </a:r>
            <a:r>
              <a:rPr sz="2400" spc="-30" dirty="0">
                <a:latin typeface="Calibri"/>
                <a:cs typeface="Calibri"/>
              </a:rPr>
              <a:t> </a:t>
            </a:r>
            <a:r>
              <a:rPr sz="2400" spc="-25" dirty="0">
                <a:latin typeface="Calibri"/>
                <a:cs typeface="Calibri"/>
              </a:rPr>
              <a:t>clé </a:t>
            </a:r>
            <a:r>
              <a:rPr sz="2400" dirty="0">
                <a:latin typeface="Calibri"/>
                <a:cs typeface="Calibri"/>
              </a:rPr>
              <a:t>primaire</a:t>
            </a:r>
            <a:r>
              <a:rPr sz="2400" spc="-45" dirty="0">
                <a:latin typeface="Calibri"/>
                <a:cs typeface="Calibri"/>
              </a:rPr>
              <a:t> </a:t>
            </a:r>
            <a:r>
              <a:rPr sz="2400" dirty="0">
                <a:latin typeface="Calibri"/>
                <a:cs typeface="Calibri"/>
              </a:rPr>
              <a:t>si</a:t>
            </a:r>
            <a:r>
              <a:rPr sz="2400" spc="-35" dirty="0">
                <a:latin typeface="Calibri"/>
                <a:cs typeface="Calibri"/>
              </a:rPr>
              <a:t> </a:t>
            </a:r>
            <a:r>
              <a:rPr sz="2400" dirty="0">
                <a:latin typeface="Calibri"/>
                <a:cs typeface="Calibri"/>
              </a:rPr>
              <a:t>la</a:t>
            </a:r>
            <a:r>
              <a:rPr sz="2400" spc="-35" dirty="0">
                <a:latin typeface="Calibri"/>
                <a:cs typeface="Calibri"/>
              </a:rPr>
              <a:t> </a:t>
            </a:r>
            <a:r>
              <a:rPr sz="2400" dirty="0">
                <a:latin typeface="Calibri"/>
                <a:cs typeface="Calibri"/>
              </a:rPr>
              <a:t>nouvelle</a:t>
            </a:r>
            <a:r>
              <a:rPr sz="2400" spc="-20" dirty="0">
                <a:latin typeface="Calibri"/>
                <a:cs typeface="Calibri"/>
              </a:rPr>
              <a:t> </a:t>
            </a:r>
            <a:r>
              <a:rPr sz="2400" dirty="0">
                <a:latin typeface="Calibri"/>
                <a:cs typeface="Calibri"/>
              </a:rPr>
              <a:t>valeur</a:t>
            </a:r>
            <a:r>
              <a:rPr sz="2400" spc="-40" dirty="0">
                <a:latin typeface="Calibri"/>
                <a:cs typeface="Calibri"/>
              </a:rPr>
              <a:t> </a:t>
            </a:r>
            <a:r>
              <a:rPr sz="2400" dirty="0">
                <a:latin typeface="Calibri"/>
                <a:cs typeface="Calibri"/>
              </a:rPr>
              <a:t>existe</a:t>
            </a:r>
            <a:r>
              <a:rPr sz="2400" spc="-50" dirty="0">
                <a:latin typeface="Calibri"/>
                <a:cs typeface="Calibri"/>
              </a:rPr>
              <a:t> </a:t>
            </a:r>
            <a:r>
              <a:rPr sz="2400" spc="-10" dirty="0">
                <a:latin typeface="Calibri"/>
                <a:cs typeface="Calibri"/>
              </a:rPr>
              <a:t>déjà.</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91729FB0-17A8-BAC4-429F-6756A6FB53B8}"/>
              </a:ext>
            </a:extLst>
          </p:cNvPr>
          <p:cNvSpPr>
            <a:spLocks noGrp="1"/>
          </p:cNvSpPr>
          <p:nvPr>
            <p:ph type="sldNum" sz="quarter" idx="12"/>
          </p:nvPr>
        </p:nvSpPr>
        <p:spPr/>
        <p:txBody>
          <a:bodyPr/>
          <a:lstStyle/>
          <a:p>
            <a:fld id="{14385F30-F5BB-45A0-A756-346F67DA10C3}" type="slidenum">
              <a:rPr lang="en-US" smtClean="0"/>
              <a:t>30</a:t>
            </a:fld>
            <a:endParaRPr lang="en-US"/>
          </a:p>
        </p:txBody>
      </p:sp>
    </p:spTree>
    <p:extLst>
      <p:ext uri="{BB962C8B-B14F-4D97-AF65-F5344CB8AC3E}">
        <p14:creationId xmlns:p14="http://schemas.microsoft.com/office/powerpoint/2010/main" val="370089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3504815" y="1072556"/>
            <a:ext cx="4034374" cy="461665"/>
          </a:xfrm>
          <a:prstGeom prst="rect">
            <a:avLst/>
          </a:prstGeom>
          <a:noFill/>
        </p:spPr>
        <p:txBody>
          <a:bodyPr wrap="none" rtlCol="0">
            <a:spAutoFit/>
          </a:bodyPr>
          <a:lstStyle/>
          <a:p>
            <a:r>
              <a:rPr lang="fr-FR" sz="2400" b="1" dirty="0">
                <a:solidFill>
                  <a:srgbClr val="00B0F0"/>
                </a:solidFill>
              </a:rPr>
              <a:t>Déclaration d’une clé primaire</a:t>
            </a:r>
          </a:p>
        </p:txBody>
      </p:sp>
      <p:sp>
        <p:nvSpPr>
          <p:cNvPr id="5" name="object 3">
            <a:extLst>
              <a:ext uri="{FF2B5EF4-FFF2-40B4-BE49-F238E27FC236}">
                <a16:creationId xmlns:a16="http://schemas.microsoft.com/office/drawing/2014/main" id="{DB35FC3D-BFE3-38DC-8742-D6A6A207D213}"/>
              </a:ext>
            </a:extLst>
          </p:cNvPr>
          <p:cNvSpPr txBox="1"/>
          <p:nvPr/>
        </p:nvSpPr>
        <p:spPr>
          <a:xfrm>
            <a:off x="1259125" y="5742585"/>
            <a:ext cx="6049010" cy="440690"/>
          </a:xfrm>
          <a:prstGeom prst="rect">
            <a:avLst/>
          </a:prstGeom>
          <a:solidFill>
            <a:srgbClr val="7CDAFF"/>
          </a:solidFill>
          <a:ln w="9144">
            <a:solidFill>
              <a:srgbClr val="000099"/>
            </a:solidFill>
          </a:ln>
        </p:spPr>
        <p:txBody>
          <a:bodyPr vert="horz" wrap="square" lIns="0" tIns="10160" rIns="0" bIns="0" rtlCol="0">
            <a:spAutoFit/>
          </a:bodyPr>
          <a:lstStyle/>
          <a:p>
            <a:pPr marL="91440">
              <a:lnSpc>
                <a:spcPct val="100000"/>
              </a:lnSpc>
              <a:spcBef>
                <a:spcPts val="80"/>
              </a:spcBef>
            </a:pPr>
            <a:r>
              <a:rPr sz="2400" dirty="0">
                <a:solidFill>
                  <a:srgbClr val="990000"/>
                </a:solidFill>
                <a:latin typeface="Times New Roman"/>
                <a:cs typeface="Times New Roman"/>
              </a:rPr>
              <a:t>1.</a:t>
            </a:r>
            <a:r>
              <a:rPr sz="2400" spc="-15" dirty="0">
                <a:solidFill>
                  <a:srgbClr val="990000"/>
                </a:solidFill>
                <a:latin typeface="Times New Roman"/>
                <a:cs typeface="Times New Roman"/>
              </a:rPr>
              <a:t> </a:t>
            </a:r>
            <a:r>
              <a:rPr sz="2400" dirty="0">
                <a:solidFill>
                  <a:srgbClr val="990000"/>
                </a:solidFill>
                <a:latin typeface="Times New Roman"/>
                <a:cs typeface="Times New Roman"/>
              </a:rPr>
              <a:t>Sélectionner</a:t>
            </a:r>
            <a:r>
              <a:rPr sz="2400" spc="-45" dirty="0">
                <a:solidFill>
                  <a:srgbClr val="990000"/>
                </a:solidFill>
                <a:latin typeface="Times New Roman"/>
                <a:cs typeface="Times New Roman"/>
              </a:rPr>
              <a:t> </a:t>
            </a:r>
            <a:r>
              <a:rPr sz="2400" dirty="0">
                <a:solidFill>
                  <a:srgbClr val="990000"/>
                </a:solidFill>
                <a:latin typeface="Times New Roman"/>
                <a:cs typeface="Times New Roman"/>
              </a:rPr>
              <a:t>le</a:t>
            </a:r>
            <a:r>
              <a:rPr sz="2400" spc="-10" dirty="0">
                <a:solidFill>
                  <a:srgbClr val="990000"/>
                </a:solidFill>
                <a:latin typeface="Times New Roman"/>
                <a:cs typeface="Times New Roman"/>
              </a:rPr>
              <a:t> </a:t>
            </a:r>
            <a:r>
              <a:rPr sz="2400" dirty="0">
                <a:solidFill>
                  <a:srgbClr val="990000"/>
                </a:solidFill>
                <a:latin typeface="Times New Roman"/>
                <a:cs typeface="Times New Roman"/>
              </a:rPr>
              <a:t>ou</a:t>
            </a:r>
            <a:r>
              <a:rPr sz="2400" spc="-10" dirty="0">
                <a:solidFill>
                  <a:srgbClr val="990000"/>
                </a:solidFill>
                <a:latin typeface="Times New Roman"/>
                <a:cs typeface="Times New Roman"/>
              </a:rPr>
              <a:t> </a:t>
            </a:r>
            <a:r>
              <a:rPr sz="2400" dirty="0">
                <a:solidFill>
                  <a:srgbClr val="990000"/>
                </a:solidFill>
                <a:latin typeface="Times New Roman"/>
                <a:cs typeface="Times New Roman"/>
              </a:rPr>
              <a:t>les</a:t>
            </a:r>
            <a:r>
              <a:rPr sz="2400" spc="-20" dirty="0">
                <a:solidFill>
                  <a:srgbClr val="990000"/>
                </a:solidFill>
                <a:latin typeface="Times New Roman"/>
                <a:cs typeface="Times New Roman"/>
              </a:rPr>
              <a:t> </a:t>
            </a:r>
            <a:r>
              <a:rPr sz="2400" dirty="0">
                <a:solidFill>
                  <a:srgbClr val="990000"/>
                </a:solidFill>
                <a:latin typeface="Times New Roman"/>
                <a:cs typeface="Times New Roman"/>
              </a:rPr>
              <a:t>champs</a:t>
            </a:r>
            <a:r>
              <a:rPr sz="2400" spc="-10" dirty="0">
                <a:solidFill>
                  <a:srgbClr val="990000"/>
                </a:solidFill>
                <a:latin typeface="Times New Roman"/>
                <a:cs typeface="Times New Roman"/>
              </a:rPr>
              <a:t> </a:t>
            </a:r>
            <a:r>
              <a:rPr sz="2400" dirty="0">
                <a:solidFill>
                  <a:srgbClr val="990000"/>
                </a:solidFill>
                <a:latin typeface="Times New Roman"/>
                <a:cs typeface="Times New Roman"/>
              </a:rPr>
              <a:t>formant</a:t>
            </a:r>
            <a:r>
              <a:rPr sz="2400" spc="-10" dirty="0">
                <a:solidFill>
                  <a:srgbClr val="990000"/>
                </a:solidFill>
                <a:latin typeface="Times New Roman"/>
                <a:cs typeface="Times New Roman"/>
              </a:rPr>
              <a:t> </a:t>
            </a:r>
            <a:r>
              <a:rPr sz="2400" dirty="0">
                <a:solidFill>
                  <a:srgbClr val="990000"/>
                </a:solidFill>
                <a:latin typeface="Times New Roman"/>
                <a:cs typeface="Times New Roman"/>
              </a:rPr>
              <a:t>la</a:t>
            </a:r>
            <a:r>
              <a:rPr sz="2400" spc="-20" dirty="0">
                <a:solidFill>
                  <a:srgbClr val="990000"/>
                </a:solidFill>
                <a:latin typeface="Times New Roman"/>
                <a:cs typeface="Times New Roman"/>
              </a:rPr>
              <a:t> </a:t>
            </a:r>
            <a:r>
              <a:rPr sz="2400" spc="-25" dirty="0">
                <a:solidFill>
                  <a:srgbClr val="990000"/>
                </a:solidFill>
                <a:latin typeface="Times New Roman"/>
                <a:cs typeface="Times New Roman"/>
              </a:rPr>
              <a:t>clé</a:t>
            </a:r>
            <a:endParaRPr sz="2400" dirty="0">
              <a:latin typeface="Times New Roman"/>
              <a:cs typeface="Times New Roman"/>
            </a:endParaRPr>
          </a:p>
        </p:txBody>
      </p:sp>
      <p:sp>
        <p:nvSpPr>
          <p:cNvPr id="6" name="object 4">
            <a:extLst>
              <a:ext uri="{FF2B5EF4-FFF2-40B4-BE49-F238E27FC236}">
                <a16:creationId xmlns:a16="http://schemas.microsoft.com/office/drawing/2014/main" id="{78388264-44C0-8693-3525-2F26C69C02A3}"/>
              </a:ext>
            </a:extLst>
          </p:cNvPr>
          <p:cNvSpPr txBox="1"/>
          <p:nvPr/>
        </p:nvSpPr>
        <p:spPr>
          <a:xfrm>
            <a:off x="6957361" y="1633592"/>
            <a:ext cx="2734310" cy="441959"/>
          </a:xfrm>
          <a:prstGeom prst="rect">
            <a:avLst/>
          </a:prstGeom>
          <a:solidFill>
            <a:srgbClr val="7CDAFF"/>
          </a:solidFill>
          <a:ln w="9144">
            <a:solidFill>
              <a:srgbClr val="000099"/>
            </a:solidFill>
          </a:ln>
        </p:spPr>
        <p:txBody>
          <a:bodyPr vert="horz" wrap="square" lIns="0" tIns="8890" rIns="0" bIns="0" rtlCol="0">
            <a:spAutoFit/>
          </a:bodyPr>
          <a:lstStyle/>
          <a:p>
            <a:pPr marL="91440">
              <a:lnSpc>
                <a:spcPct val="100000"/>
              </a:lnSpc>
              <a:spcBef>
                <a:spcPts val="70"/>
              </a:spcBef>
            </a:pPr>
            <a:r>
              <a:rPr sz="2400" dirty="0">
                <a:solidFill>
                  <a:srgbClr val="990000"/>
                </a:solidFill>
                <a:latin typeface="Times New Roman"/>
                <a:cs typeface="Times New Roman"/>
              </a:rPr>
              <a:t>2. Cliquer</a:t>
            </a:r>
            <a:r>
              <a:rPr sz="2400" spc="-20" dirty="0">
                <a:solidFill>
                  <a:srgbClr val="990000"/>
                </a:solidFill>
                <a:latin typeface="Times New Roman"/>
                <a:cs typeface="Times New Roman"/>
              </a:rPr>
              <a:t> </a:t>
            </a:r>
            <a:r>
              <a:rPr sz="2400" spc="-25" dirty="0">
                <a:solidFill>
                  <a:srgbClr val="990000"/>
                </a:solidFill>
                <a:latin typeface="Times New Roman"/>
                <a:cs typeface="Times New Roman"/>
              </a:rPr>
              <a:t>ici</a:t>
            </a:r>
            <a:endParaRPr sz="2400">
              <a:latin typeface="Times New Roman"/>
              <a:cs typeface="Times New Roman"/>
            </a:endParaRPr>
          </a:p>
        </p:txBody>
      </p:sp>
      <p:grpSp>
        <p:nvGrpSpPr>
          <p:cNvPr id="7" name="object 5">
            <a:extLst>
              <a:ext uri="{FF2B5EF4-FFF2-40B4-BE49-F238E27FC236}">
                <a16:creationId xmlns:a16="http://schemas.microsoft.com/office/drawing/2014/main" id="{3E9370FE-D8CC-DF93-8F14-488DA6566A10}"/>
              </a:ext>
            </a:extLst>
          </p:cNvPr>
          <p:cNvGrpSpPr/>
          <p:nvPr/>
        </p:nvGrpSpPr>
        <p:grpSpPr>
          <a:xfrm>
            <a:off x="1259125" y="1750939"/>
            <a:ext cx="5692140" cy="3986195"/>
            <a:chOff x="611123" y="1412747"/>
            <a:chExt cx="5692140" cy="4105910"/>
          </a:xfrm>
        </p:grpSpPr>
        <p:pic>
          <p:nvPicPr>
            <p:cNvPr id="9" name="object 6">
              <a:extLst>
                <a:ext uri="{FF2B5EF4-FFF2-40B4-BE49-F238E27FC236}">
                  <a16:creationId xmlns:a16="http://schemas.microsoft.com/office/drawing/2014/main" id="{38F4701E-E540-32B3-5EEC-C8B827B5A2DE}"/>
                </a:ext>
              </a:extLst>
            </p:cNvPr>
            <p:cNvPicPr/>
            <p:nvPr/>
          </p:nvPicPr>
          <p:blipFill>
            <a:blip r:embed="rId3" cstate="print"/>
            <a:stretch>
              <a:fillRect/>
            </a:stretch>
          </p:blipFill>
          <p:spPr>
            <a:xfrm>
              <a:off x="611123" y="1412747"/>
              <a:ext cx="5297424" cy="2810256"/>
            </a:xfrm>
            <a:prstGeom prst="rect">
              <a:avLst/>
            </a:prstGeom>
          </p:spPr>
        </p:pic>
        <p:sp>
          <p:nvSpPr>
            <p:cNvPr id="10" name="object 7">
              <a:extLst>
                <a:ext uri="{FF2B5EF4-FFF2-40B4-BE49-F238E27FC236}">
                  <a16:creationId xmlns:a16="http://schemas.microsoft.com/office/drawing/2014/main" id="{EE9B8E13-F448-B5FB-6304-23ED17B4099C}"/>
                </a:ext>
              </a:extLst>
            </p:cNvPr>
            <p:cNvSpPr/>
            <p:nvPr/>
          </p:nvSpPr>
          <p:spPr>
            <a:xfrm>
              <a:off x="1620774" y="1466214"/>
              <a:ext cx="4682490" cy="4051935"/>
            </a:xfrm>
            <a:custGeom>
              <a:avLst/>
              <a:gdLst/>
              <a:ahLst/>
              <a:cxnLst/>
              <a:rect l="l" t="t" r="r" b="b"/>
              <a:pathLst>
                <a:path w="4682490" h="4051935">
                  <a:moveTo>
                    <a:pt x="773176" y="1753362"/>
                  </a:moveTo>
                  <a:lnTo>
                    <a:pt x="763257" y="1732026"/>
                  </a:lnTo>
                  <a:lnTo>
                    <a:pt x="719328" y="1637411"/>
                  </a:lnTo>
                  <a:lnTo>
                    <a:pt x="658876" y="1750060"/>
                  </a:lnTo>
                  <a:lnTo>
                    <a:pt x="696925" y="1751164"/>
                  </a:lnTo>
                  <a:lnTo>
                    <a:pt x="630174" y="4050919"/>
                  </a:lnTo>
                  <a:lnTo>
                    <a:pt x="668274" y="4051935"/>
                  </a:lnTo>
                  <a:lnTo>
                    <a:pt x="735025" y="1752269"/>
                  </a:lnTo>
                  <a:lnTo>
                    <a:pt x="773176" y="1753362"/>
                  </a:lnTo>
                  <a:close/>
                </a:path>
                <a:path w="4682490" h="4051935">
                  <a:moveTo>
                    <a:pt x="4682236" y="37846"/>
                  </a:moveTo>
                  <a:lnTo>
                    <a:pt x="4678172" y="0"/>
                  </a:lnTo>
                  <a:lnTo>
                    <a:pt x="111620" y="492125"/>
                  </a:lnTo>
                  <a:lnTo>
                    <a:pt x="107569" y="454279"/>
                  </a:lnTo>
                  <a:lnTo>
                    <a:pt x="0" y="523367"/>
                  </a:lnTo>
                  <a:lnTo>
                    <a:pt x="119761" y="567944"/>
                  </a:lnTo>
                  <a:lnTo>
                    <a:pt x="115912" y="532130"/>
                  </a:lnTo>
                  <a:lnTo>
                    <a:pt x="115697" y="530098"/>
                  </a:lnTo>
                  <a:lnTo>
                    <a:pt x="4682236" y="37846"/>
                  </a:lnTo>
                  <a:close/>
                </a:path>
              </a:pathLst>
            </a:custGeom>
            <a:solidFill>
              <a:srgbClr val="FF0000"/>
            </a:solidFill>
          </p:spPr>
          <p:txBody>
            <a:bodyPr wrap="square" lIns="0" tIns="0" rIns="0" bIns="0" rtlCol="0"/>
            <a:lstStyle/>
            <a:p>
              <a:endParaRPr/>
            </a:p>
          </p:txBody>
        </p:sp>
      </p:grpSp>
      <p:sp>
        <p:nvSpPr>
          <p:cNvPr id="11" name="Espace réservé du numéro de diapositive 10">
            <a:extLst>
              <a:ext uri="{FF2B5EF4-FFF2-40B4-BE49-F238E27FC236}">
                <a16:creationId xmlns:a16="http://schemas.microsoft.com/office/drawing/2014/main" id="{E0A4C994-5F35-C64F-D7AF-4127F5305A1F}"/>
              </a:ext>
            </a:extLst>
          </p:cNvPr>
          <p:cNvSpPr>
            <a:spLocks noGrp="1"/>
          </p:cNvSpPr>
          <p:nvPr>
            <p:ph type="sldNum" sz="quarter" idx="12"/>
          </p:nvPr>
        </p:nvSpPr>
        <p:spPr/>
        <p:txBody>
          <a:bodyPr/>
          <a:lstStyle/>
          <a:p>
            <a:fld id="{14385F30-F5BB-45A0-A756-346F67DA10C3}" type="slidenum">
              <a:rPr lang="en-US" smtClean="0"/>
              <a:t>31</a:t>
            </a:fld>
            <a:endParaRPr lang="en-US"/>
          </a:p>
        </p:txBody>
      </p:sp>
    </p:spTree>
    <p:extLst>
      <p:ext uri="{BB962C8B-B14F-4D97-AF65-F5344CB8AC3E}">
        <p14:creationId xmlns:p14="http://schemas.microsoft.com/office/powerpoint/2010/main" val="3129995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590923" y="1034677"/>
            <a:ext cx="3190682" cy="461665"/>
          </a:xfrm>
          <a:prstGeom prst="rect">
            <a:avLst/>
          </a:prstGeom>
          <a:noFill/>
        </p:spPr>
        <p:txBody>
          <a:bodyPr wrap="none" rtlCol="0">
            <a:spAutoFit/>
          </a:bodyPr>
          <a:lstStyle/>
          <a:p>
            <a:r>
              <a:rPr lang="fr-FR" sz="2400" b="1" dirty="0">
                <a:solidFill>
                  <a:srgbClr val="00B0F0"/>
                </a:solidFill>
              </a:rPr>
              <a:t>Notion de clé étrangère</a:t>
            </a:r>
          </a:p>
        </p:txBody>
      </p:sp>
      <p:sp>
        <p:nvSpPr>
          <p:cNvPr id="4" name="object 3">
            <a:extLst>
              <a:ext uri="{FF2B5EF4-FFF2-40B4-BE49-F238E27FC236}">
                <a16:creationId xmlns:a16="http://schemas.microsoft.com/office/drawing/2014/main" id="{080BC7AF-9933-884B-B34D-E00BCBFE368E}"/>
              </a:ext>
            </a:extLst>
          </p:cNvPr>
          <p:cNvSpPr txBox="1"/>
          <p:nvPr/>
        </p:nvSpPr>
        <p:spPr>
          <a:xfrm>
            <a:off x="1749044" y="1999987"/>
            <a:ext cx="7763509" cy="3592195"/>
          </a:xfrm>
          <a:prstGeom prst="rect">
            <a:avLst/>
          </a:prstGeom>
        </p:spPr>
        <p:txBody>
          <a:bodyPr vert="horz" wrap="square" lIns="0" tIns="12065" rIns="0" bIns="0" rtlCol="0">
            <a:spAutoFit/>
          </a:bodyPr>
          <a:lstStyle/>
          <a:p>
            <a:pPr marL="285115" indent="-273050">
              <a:lnSpc>
                <a:spcPts val="3080"/>
              </a:lnSpc>
              <a:spcBef>
                <a:spcPts val="95"/>
              </a:spcBef>
              <a:buClr>
                <a:srgbClr val="4F81BC"/>
              </a:buClr>
              <a:buSzPct val="83928"/>
              <a:buFont typeface="Segoe UI Symbol"/>
              <a:buChar char="⚫"/>
              <a:tabLst>
                <a:tab pos="285750" algn="l"/>
              </a:tabLst>
            </a:pPr>
            <a:r>
              <a:rPr sz="2800" dirty="0">
                <a:latin typeface="Calibri"/>
                <a:cs typeface="Calibri"/>
              </a:rPr>
              <a:t>Un</a:t>
            </a:r>
            <a:r>
              <a:rPr sz="2800" spc="-65" dirty="0">
                <a:latin typeface="Calibri"/>
                <a:cs typeface="Calibri"/>
              </a:rPr>
              <a:t> </a:t>
            </a:r>
            <a:r>
              <a:rPr sz="2800" dirty="0">
                <a:latin typeface="Calibri"/>
                <a:cs typeface="Calibri"/>
              </a:rPr>
              <a:t>champ</a:t>
            </a:r>
            <a:r>
              <a:rPr sz="2800" spc="-60" dirty="0">
                <a:latin typeface="Calibri"/>
                <a:cs typeface="Calibri"/>
              </a:rPr>
              <a:t> </a:t>
            </a:r>
            <a:r>
              <a:rPr sz="2800" dirty="0">
                <a:latin typeface="Calibri"/>
                <a:cs typeface="Calibri"/>
              </a:rPr>
              <a:t>(ou</a:t>
            </a:r>
            <a:r>
              <a:rPr sz="2800" spc="-65" dirty="0">
                <a:latin typeface="Calibri"/>
                <a:cs typeface="Calibri"/>
              </a:rPr>
              <a:t> </a:t>
            </a:r>
            <a:r>
              <a:rPr sz="2800" dirty="0">
                <a:latin typeface="Calibri"/>
                <a:cs typeface="Calibri"/>
              </a:rPr>
              <a:t>ensemble</a:t>
            </a:r>
            <a:r>
              <a:rPr sz="2800" spc="-60" dirty="0">
                <a:latin typeface="Calibri"/>
                <a:cs typeface="Calibri"/>
              </a:rPr>
              <a:t> </a:t>
            </a:r>
            <a:r>
              <a:rPr sz="2800" dirty="0">
                <a:latin typeface="Calibri"/>
                <a:cs typeface="Calibri"/>
              </a:rPr>
              <a:t>de</a:t>
            </a:r>
            <a:r>
              <a:rPr sz="2800" spc="-70" dirty="0">
                <a:latin typeface="Calibri"/>
                <a:cs typeface="Calibri"/>
              </a:rPr>
              <a:t> </a:t>
            </a:r>
            <a:r>
              <a:rPr sz="2800" dirty="0">
                <a:latin typeface="Calibri"/>
                <a:cs typeface="Calibri"/>
              </a:rPr>
              <a:t>champs)</a:t>
            </a:r>
            <a:r>
              <a:rPr sz="2800" spc="-40" dirty="0">
                <a:latin typeface="Calibri"/>
                <a:cs typeface="Calibri"/>
              </a:rPr>
              <a:t> </a:t>
            </a:r>
            <a:r>
              <a:rPr sz="2800" dirty="0">
                <a:latin typeface="Calibri"/>
                <a:cs typeface="Calibri"/>
              </a:rPr>
              <a:t>est</a:t>
            </a:r>
            <a:r>
              <a:rPr sz="2800" spc="-65" dirty="0">
                <a:latin typeface="Calibri"/>
                <a:cs typeface="Calibri"/>
              </a:rPr>
              <a:t> </a:t>
            </a:r>
            <a:r>
              <a:rPr sz="2800" spc="-25" dirty="0">
                <a:latin typeface="Calibri"/>
                <a:cs typeface="Calibri"/>
              </a:rPr>
              <a:t>clé</a:t>
            </a:r>
            <a:endParaRPr sz="2800" dirty="0">
              <a:latin typeface="Calibri"/>
              <a:cs typeface="Calibri"/>
            </a:endParaRPr>
          </a:p>
          <a:p>
            <a:pPr marL="285115" marR="6985">
              <a:lnSpc>
                <a:spcPts val="2780"/>
              </a:lnSpc>
              <a:spcBef>
                <a:spcPts val="295"/>
              </a:spcBef>
            </a:pPr>
            <a:r>
              <a:rPr sz="2800" spc="-20" dirty="0">
                <a:latin typeface="Calibri"/>
                <a:cs typeface="Calibri"/>
              </a:rPr>
              <a:t>étrangère</a:t>
            </a:r>
            <a:r>
              <a:rPr sz="2800" spc="-65" dirty="0">
                <a:latin typeface="Calibri"/>
                <a:cs typeface="Calibri"/>
              </a:rPr>
              <a:t> </a:t>
            </a:r>
            <a:r>
              <a:rPr sz="2800" dirty="0">
                <a:latin typeface="Calibri"/>
                <a:cs typeface="Calibri"/>
              </a:rPr>
              <a:t>dans</a:t>
            </a:r>
            <a:r>
              <a:rPr sz="2800" spc="-50" dirty="0">
                <a:latin typeface="Calibri"/>
                <a:cs typeface="Calibri"/>
              </a:rPr>
              <a:t> </a:t>
            </a:r>
            <a:r>
              <a:rPr sz="2800" dirty="0">
                <a:latin typeface="Calibri"/>
                <a:cs typeface="Calibri"/>
              </a:rPr>
              <a:t>une</a:t>
            </a:r>
            <a:r>
              <a:rPr sz="2800" spc="-50" dirty="0">
                <a:latin typeface="Calibri"/>
                <a:cs typeface="Calibri"/>
              </a:rPr>
              <a:t> </a:t>
            </a:r>
            <a:r>
              <a:rPr sz="2800" dirty="0">
                <a:latin typeface="Calibri"/>
                <a:cs typeface="Calibri"/>
              </a:rPr>
              <a:t>table</a:t>
            </a:r>
            <a:r>
              <a:rPr sz="2800" spc="-60" dirty="0">
                <a:latin typeface="Calibri"/>
                <a:cs typeface="Calibri"/>
              </a:rPr>
              <a:t> </a:t>
            </a:r>
            <a:r>
              <a:rPr sz="2800" dirty="0">
                <a:latin typeface="Calibri"/>
                <a:cs typeface="Calibri"/>
              </a:rPr>
              <a:t>s’il</a:t>
            </a:r>
            <a:r>
              <a:rPr sz="2800" spc="-60" dirty="0">
                <a:latin typeface="Calibri"/>
                <a:cs typeface="Calibri"/>
              </a:rPr>
              <a:t> </a:t>
            </a:r>
            <a:r>
              <a:rPr sz="2800" dirty="0">
                <a:latin typeface="Calibri"/>
                <a:cs typeface="Calibri"/>
              </a:rPr>
              <a:t>fait</a:t>
            </a:r>
            <a:r>
              <a:rPr sz="2800" spc="-70" dirty="0">
                <a:latin typeface="Calibri"/>
                <a:cs typeface="Calibri"/>
              </a:rPr>
              <a:t> </a:t>
            </a:r>
            <a:r>
              <a:rPr sz="2800" spc="-25" dirty="0">
                <a:latin typeface="Calibri"/>
                <a:cs typeface="Calibri"/>
              </a:rPr>
              <a:t>référence</a:t>
            </a:r>
            <a:r>
              <a:rPr sz="2800" spc="-70" dirty="0">
                <a:latin typeface="Calibri"/>
                <a:cs typeface="Calibri"/>
              </a:rPr>
              <a:t> </a:t>
            </a:r>
            <a:r>
              <a:rPr sz="2800" dirty="0">
                <a:latin typeface="Calibri"/>
                <a:cs typeface="Calibri"/>
              </a:rPr>
              <a:t>à</a:t>
            </a:r>
            <a:r>
              <a:rPr sz="2800" spc="-65" dirty="0">
                <a:latin typeface="Calibri"/>
                <a:cs typeface="Calibri"/>
              </a:rPr>
              <a:t> </a:t>
            </a:r>
            <a:r>
              <a:rPr sz="2800" dirty="0">
                <a:latin typeface="Calibri"/>
                <a:cs typeface="Calibri"/>
              </a:rPr>
              <a:t>une</a:t>
            </a:r>
            <a:r>
              <a:rPr sz="2800" spc="-45" dirty="0">
                <a:latin typeface="Calibri"/>
                <a:cs typeface="Calibri"/>
              </a:rPr>
              <a:t> </a:t>
            </a:r>
            <a:r>
              <a:rPr sz="2800" spc="-25" dirty="0">
                <a:latin typeface="Calibri"/>
                <a:cs typeface="Calibri"/>
              </a:rPr>
              <a:t>clé </a:t>
            </a:r>
            <a:r>
              <a:rPr sz="2800" dirty="0">
                <a:latin typeface="Calibri"/>
                <a:cs typeface="Calibri"/>
              </a:rPr>
              <a:t>primaire</a:t>
            </a:r>
            <a:r>
              <a:rPr sz="2800" spc="-90" dirty="0">
                <a:latin typeface="Calibri"/>
                <a:cs typeface="Calibri"/>
              </a:rPr>
              <a:t> </a:t>
            </a:r>
            <a:r>
              <a:rPr sz="2800" dirty="0">
                <a:latin typeface="Calibri"/>
                <a:cs typeface="Calibri"/>
              </a:rPr>
              <a:t>dans</a:t>
            </a:r>
            <a:r>
              <a:rPr sz="2800" spc="-75" dirty="0">
                <a:latin typeface="Calibri"/>
                <a:cs typeface="Calibri"/>
              </a:rPr>
              <a:t> </a:t>
            </a:r>
            <a:r>
              <a:rPr sz="2800" dirty="0">
                <a:latin typeface="Calibri"/>
                <a:cs typeface="Calibri"/>
              </a:rPr>
              <a:t>une</a:t>
            </a:r>
            <a:r>
              <a:rPr sz="2800" spc="-85" dirty="0">
                <a:latin typeface="Calibri"/>
                <a:cs typeface="Calibri"/>
              </a:rPr>
              <a:t> </a:t>
            </a:r>
            <a:r>
              <a:rPr sz="2800" dirty="0">
                <a:latin typeface="Calibri"/>
                <a:cs typeface="Calibri"/>
              </a:rPr>
              <a:t>autre</a:t>
            </a:r>
            <a:r>
              <a:rPr sz="2800" spc="-95" dirty="0">
                <a:latin typeface="Calibri"/>
                <a:cs typeface="Calibri"/>
              </a:rPr>
              <a:t> </a:t>
            </a:r>
            <a:r>
              <a:rPr sz="2800" spc="-10" dirty="0">
                <a:latin typeface="Calibri"/>
                <a:cs typeface="Calibri"/>
              </a:rPr>
              <a:t>table.</a:t>
            </a:r>
            <a:endParaRPr sz="2800" dirty="0">
              <a:latin typeface="Calibri"/>
              <a:cs typeface="Calibri"/>
            </a:endParaRPr>
          </a:p>
          <a:p>
            <a:pPr>
              <a:lnSpc>
                <a:spcPct val="100000"/>
              </a:lnSpc>
              <a:spcBef>
                <a:spcPts val="10"/>
              </a:spcBef>
            </a:pPr>
            <a:endParaRPr sz="2800" dirty="0">
              <a:latin typeface="Calibri"/>
              <a:cs typeface="Calibri"/>
            </a:endParaRPr>
          </a:p>
          <a:p>
            <a:pPr marL="285115" indent="-273050">
              <a:lnSpc>
                <a:spcPts val="3325"/>
              </a:lnSpc>
              <a:buClr>
                <a:srgbClr val="4F81BC"/>
              </a:buClr>
              <a:buSzPct val="83928"/>
              <a:buFont typeface="Segoe UI Symbol"/>
              <a:buChar char="⚫"/>
              <a:tabLst>
                <a:tab pos="285750" algn="l"/>
              </a:tabLst>
            </a:pPr>
            <a:r>
              <a:rPr sz="2800" dirty="0">
                <a:latin typeface="Calibri"/>
                <a:cs typeface="Calibri"/>
              </a:rPr>
              <a:t>Par</a:t>
            </a:r>
            <a:r>
              <a:rPr sz="2800" spc="-95" dirty="0">
                <a:latin typeface="Calibri"/>
                <a:cs typeface="Calibri"/>
              </a:rPr>
              <a:t> </a:t>
            </a:r>
            <a:r>
              <a:rPr sz="2800" spc="-10" dirty="0">
                <a:latin typeface="Calibri"/>
                <a:cs typeface="Calibri"/>
              </a:rPr>
              <a:t>exemple</a:t>
            </a:r>
            <a:endParaRPr sz="2800" dirty="0">
              <a:latin typeface="Calibri"/>
              <a:cs typeface="Calibri"/>
            </a:endParaRPr>
          </a:p>
          <a:p>
            <a:pPr marL="561340" lvl="1" indent="-228600">
              <a:lnSpc>
                <a:spcPts val="2800"/>
              </a:lnSpc>
              <a:buClr>
                <a:srgbClr val="C0504D"/>
              </a:buClr>
              <a:buSzPct val="85416"/>
              <a:buFont typeface="Segoe UI Symbol"/>
              <a:buChar char="⚫"/>
              <a:tabLst>
                <a:tab pos="561340" algn="l"/>
              </a:tabLst>
            </a:pPr>
            <a:r>
              <a:rPr sz="2400" dirty="0">
                <a:latin typeface="Calibri"/>
                <a:cs typeface="Calibri"/>
              </a:rPr>
              <a:t>le</a:t>
            </a:r>
            <a:r>
              <a:rPr sz="2400" spc="-35" dirty="0">
                <a:latin typeface="Calibri"/>
                <a:cs typeface="Calibri"/>
              </a:rPr>
              <a:t> </a:t>
            </a:r>
            <a:r>
              <a:rPr sz="2400" dirty="0">
                <a:latin typeface="Calibri"/>
                <a:cs typeface="Calibri"/>
              </a:rPr>
              <a:t>champ</a:t>
            </a:r>
            <a:r>
              <a:rPr sz="2400" spc="-45" dirty="0">
                <a:latin typeface="Calibri"/>
                <a:cs typeface="Calibri"/>
              </a:rPr>
              <a:t> </a:t>
            </a:r>
            <a:r>
              <a:rPr sz="2400" dirty="0">
                <a:latin typeface="Calibri"/>
                <a:cs typeface="Calibri"/>
              </a:rPr>
              <a:t>NumArtiste</a:t>
            </a:r>
            <a:r>
              <a:rPr sz="2400" spc="-45" dirty="0">
                <a:latin typeface="Calibri"/>
                <a:cs typeface="Calibri"/>
              </a:rPr>
              <a:t> </a:t>
            </a:r>
            <a:r>
              <a:rPr sz="2400" dirty="0">
                <a:latin typeface="Calibri"/>
                <a:cs typeface="Calibri"/>
              </a:rPr>
              <a:t>est</a:t>
            </a:r>
            <a:r>
              <a:rPr sz="2400" spc="-25" dirty="0">
                <a:latin typeface="Calibri"/>
                <a:cs typeface="Calibri"/>
              </a:rPr>
              <a:t> </a:t>
            </a:r>
            <a:r>
              <a:rPr sz="2400" dirty="0">
                <a:latin typeface="Calibri"/>
                <a:cs typeface="Calibri"/>
              </a:rPr>
              <a:t>clé</a:t>
            </a:r>
            <a:r>
              <a:rPr sz="2400" spc="-30" dirty="0">
                <a:latin typeface="Calibri"/>
                <a:cs typeface="Calibri"/>
              </a:rPr>
              <a:t> </a:t>
            </a:r>
            <a:r>
              <a:rPr sz="2400" dirty="0">
                <a:latin typeface="Calibri"/>
                <a:cs typeface="Calibri"/>
              </a:rPr>
              <a:t>primaire</a:t>
            </a:r>
            <a:r>
              <a:rPr sz="2400" spc="-45" dirty="0">
                <a:latin typeface="Calibri"/>
                <a:cs typeface="Calibri"/>
              </a:rPr>
              <a:t> </a:t>
            </a:r>
            <a:r>
              <a:rPr sz="2400" dirty="0">
                <a:latin typeface="Calibri"/>
                <a:cs typeface="Calibri"/>
              </a:rPr>
              <a:t>dans</a:t>
            </a:r>
            <a:r>
              <a:rPr sz="2400" spc="-20" dirty="0">
                <a:latin typeface="Calibri"/>
                <a:cs typeface="Calibri"/>
              </a:rPr>
              <a:t> </a:t>
            </a:r>
            <a:r>
              <a:rPr sz="2400" dirty="0">
                <a:latin typeface="Calibri"/>
                <a:cs typeface="Calibri"/>
              </a:rPr>
              <a:t>la</a:t>
            </a:r>
            <a:r>
              <a:rPr sz="2400" spc="-35" dirty="0">
                <a:latin typeface="Calibri"/>
                <a:cs typeface="Calibri"/>
              </a:rPr>
              <a:t> </a:t>
            </a:r>
            <a:r>
              <a:rPr sz="2400" dirty="0">
                <a:latin typeface="Calibri"/>
                <a:cs typeface="Calibri"/>
              </a:rPr>
              <a:t>table</a:t>
            </a:r>
            <a:r>
              <a:rPr sz="2400" spc="-30" dirty="0">
                <a:latin typeface="Calibri"/>
                <a:cs typeface="Calibri"/>
              </a:rPr>
              <a:t> </a:t>
            </a:r>
            <a:r>
              <a:rPr sz="2400" spc="-10" dirty="0">
                <a:latin typeface="Calibri"/>
                <a:cs typeface="Calibri"/>
              </a:rPr>
              <a:t>Artiste,</a:t>
            </a:r>
            <a:endParaRPr sz="2400" dirty="0">
              <a:latin typeface="Calibri"/>
              <a:cs typeface="Calibri"/>
            </a:endParaRPr>
          </a:p>
          <a:p>
            <a:pPr marL="561340" lvl="1" indent="-228600">
              <a:lnSpc>
                <a:spcPts val="2830"/>
              </a:lnSpc>
              <a:buClr>
                <a:srgbClr val="C0504D"/>
              </a:buClr>
              <a:buSzPct val="85416"/>
              <a:buFont typeface="Segoe UI Symbol"/>
              <a:buChar char="⚫"/>
              <a:tabLst>
                <a:tab pos="561340" algn="l"/>
              </a:tabLst>
            </a:pPr>
            <a:r>
              <a:rPr sz="2400" dirty="0">
                <a:latin typeface="Calibri"/>
                <a:cs typeface="Calibri"/>
              </a:rPr>
              <a:t>ce</a:t>
            </a:r>
            <a:r>
              <a:rPr sz="2400" spc="-35" dirty="0">
                <a:latin typeface="Calibri"/>
                <a:cs typeface="Calibri"/>
              </a:rPr>
              <a:t> </a:t>
            </a:r>
            <a:r>
              <a:rPr sz="2400" dirty="0">
                <a:latin typeface="Calibri"/>
                <a:cs typeface="Calibri"/>
              </a:rPr>
              <a:t>champ</a:t>
            </a:r>
            <a:r>
              <a:rPr sz="2400" spc="-35" dirty="0">
                <a:latin typeface="Calibri"/>
                <a:cs typeface="Calibri"/>
              </a:rPr>
              <a:t> </a:t>
            </a:r>
            <a:r>
              <a:rPr sz="2400" dirty="0">
                <a:latin typeface="Calibri"/>
                <a:cs typeface="Calibri"/>
              </a:rPr>
              <a:t>est</a:t>
            </a:r>
            <a:r>
              <a:rPr sz="2400" spc="-35" dirty="0">
                <a:latin typeface="Calibri"/>
                <a:cs typeface="Calibri"/>
              </a:rPr>
              <a:t> </a:t>
            </a:r>
            <a:r>
              <a:rPr sz="2400" dirty="0">
                <a:latin typeface="Calibri"/>
                <a:cs typeface="Calibri"/>
              </a:rPr>
              <a:t>donc</a:t>
            </a:r>
            <a:r>
              <a:rPr sz="2400" spc="-25" dirty="0">
                <a:latin typeface="Calibri"/>
                <a:cs typeface="Calibri"/>
              </a:rPr>
              <a:t> </a:t>
            </a:r>
            <a:r>
              <a:rPr sz="2400" dirty="0">
                <a:latin typeface="Calibri"/>
                <a:cs typeface="Calibri"/>
              </a:rPr>
              <a:t>clé</a:t>
            </a:r>
            <a:r>
              <a:rPr sz="2400" spc="-30" dirty="0">
                <a:latin typeface="Calibri"/>
                <a:cs typeface="Calibri"/>
              </a:rPr>
              <a:t> </a:t>
            </a:r>
            <a:r>
              <a:rPr sz="2400" dirty="0">
                <a:latin typeface="Calibri"/>
                <a:cs typeface="Calibri"/>
              </a:rPr>
              <a:t>étrangère</a:t>
            </a:r>
            <a:r>
              <a:rPr sz="2400" spc="-30" dirty="0">
                <a:latin typeface="Calibri"/>
                <a:cs typeface="Calibri"/>
              </a:rPr>
              <a:t> </a:t>
            </a:r>
            <a:r>
              <a:rPr sz="2400" dirty="0">
                <a:latin typeface="Calibri"/>
                <a:cs typeface="Calibri"/>
              </a:rPr>
              <a:t>dans</a:t>
            </a:r>
            <a:r>
              <a:rPr sz="2400" spc="-15" dirty="0">
                <a:latin typeface="Calibri"/>
                <a:cs typeface="Calibri"/>
              </a:rPr>
              <a:t> </a:t>
            </a:r>
            <a:r>
              <a:rPr sz="2400" dirty="0">
                <a:latin typeface="Calibri"/>
                <a:cs typeface="Calibri"/>
              </a:rPr>
              <a:t>la</a:t>
            </a:r>
            <a:r>
              <a:rPr sz="2400" spc="-35" dirty="0">
                <a:latin typeface="Calibri"/>
                <a:cs typeface="Calibri"/>
              </a:rPr>
              <a:t> </a:t>
            </a:r>
            <a:r>
              <a:rPr sz="2400" dirty="0">
                <a:latin typeface="Calibri"/>
                <a:cs typeface="Calibri"/>
              </a:rPr>
              <a:t>table</a:t>
            </a:r>
            <a:r>
              <a:rPr sz="2400" spc="-30" dirty="0">
                <a:latin typeface="Calibri"/>
                <a:cs typeface="Calibri"/>
              </a:rPr>
              <a:t> </a:t>
            </a:r>
            <a:r>
              <a:rPr sz="2400" spc="-10" dirty="0">
                <a:latin typeface="Calibri"/>
                <a:cs typeface="Calibri"/>
              </a:rPr>
              <a:t>Album.</a:t>
            </a:r>
            <a:endParaRPr sz="2400" dirty="0">
              <a:latin typeface="Calibri"/>
              <a:cs typeface="Calibri"/>
            </a:endParaRPr>
          </a:p>
          <a:p>
            <a:pPr lvl="1">
              <a:lnSpc>
                <a:spcPct val="100000"/>
              </a:lnSpc>
              <a:spcBef>
                <a:spcPts val="50"/>
              </a:spcBef>
              <a:buClr>
                <a:srgbClr val="C0504D"/>
              </a:buClr>
              <a:buFont typeface="Segoe UI Symbol"/>
              <a:buChar char="⚫"/>
            </a:pPr>
            <a:endParaRPr sz="2750" dirty="0">
              <a:latin typeface="Calibri"/>
              <a:cs typeface="Calibri"/>
            </a:endParaRPr>
          </a:p>
          <a:p>
            <a:pPr marL="285115" indent="-273050">
              <a:lnSpc>
                <a:spcPct val="100000"/>
              </a:lnSpc>
              <a:buClr>
                <a:srgbClr val="4F81BC"/>
              </a:buClr>
              <a:buSzPct val="83928"/>
              <a:buFont typeface="Segoe UI Symbol"/>
              <a:buChar char="⚫"/>
              <a:tabLst>
                <a:tab pos="285750" algn="l"/>
              </a:tabLst>
            </a:pPr>
            <a:r>
              <a:rPr sz="2800" dirty="0">
                <a:latin typeface="Calibri"/>
                <a:cs typeface="Calibri"/>
              </a:rPr>
              <a:t>On</a:t>
            </a:r>
            <a:r>
              <a:rPr sz="2800" spc="-65" dirty="0">
                <a:latin typeface="Calibri"/>
                <a:cs typeface="Calibri"/>
              </a:rPr>
              <a:t> </a:t>
            </a:r>
            <a:r>
              <a:rPr sz="2800" dirty="0">
                <a:latin typeface="Calibri"/>
                <a:cs typeface="Calibri"/>
              </a:rPr>
              <a:t>parle</a:t>
            </a:r>
            <a:r>
              <a:rPr sz="2800" spc="-50" dirty="0">
                <a:latin typeface="Calibri"/>
                <a:cs typeface="Calibri"/>
              </a:rPr>
              <a:t> </a:t>
            </a:r>
            <a:r>
              <a:rPr sz="2800" dirty="0">
                <a:latin typeface="Calibri"/>
                <a:cs typeface="Calibri"/>
              </a:rPr>
              <a:t>dans</a:t>
            </a:r>
            <a:r>
              <a:rPr sz="2800" spc="-40" dirty="0">
                <a:latin typeface="Calibri"/>
                <a:cs typeface="Calibri"/>
              </a:rPr>
              <a:t> </a:t>
            </a:r>
            <a:r>
              <a:rPr sz="2800" dirty="0">
                <a:latin typeface="Calibri"/>
                <a:cs typeface="Calibri"/>
              </a:rPr>
              <a:t>ce</a:t>
            </a:r>
            <a:r>
              <a:rPr sz="2800" spc="-60" dirty="0">
                <a:latin typeface="Calibri"/>
                <a:cs typeface="Calibri"/>
              </a:rPr>
              <a:t> </a:t>
            </a:r>
            <a:r>
              <a:rPr sz="2800" dirty="0">
                <a:latin typeface="Calibri"/>
                <a:cs typeface="Calibri"/>
              </a:rPr>
              <a:t>cas</a:t>
            </a:r>
            <a:r>
              <a:rPr sz="2800" spc="-65" dirty="0">
                <a:latin typeface="Calibri"/>
                <a:cs typeface="Calibri"/>
              </a:rPr>
              <a:t> </a:t>
            </a:r>
            <a:r>
              <a:rPr sz="2800" spc="-10" dirty="0">
                <a:latin typeface="Calibri"/>
                <a:cs typeface="Calibri"/>
              </a:rPr>
              <a:t>d’intégrité</a:t>
            </a:r>
            <a:r>
              <a:rPr sz="2800" spc="-60" dirty="0">
                <a:latin typeface="Calibri"/>
                <a:cs typeface="Calibri"/>
              </a:rPr>
              <a:t> </a:t>
            </a:r>
            <a:r>
              <a:rPr sz="2800" spc="-10" dirty="0">
                <a:latin typeface="Calibri"/>
                <a:cs typeface="Calibri"/>
              </a:rPr>
              <a:t>référentielle.</a:t>
            </a:r>
            <a:endParaRPr sz="2800" dirty="0">
              <a:latin typeface="Calibri"/>
              <a:cs typeface="Calibri"/>
            </a:endParaRPr>
          </a:p>
        </p:txBody>
      </p:sp>
      <p:sp>
        <p:nvSpPr>
          <p:cNvPr id="5" name="Espace réservé du numéro de diapositive 4">
            <a:extLst>
              <a:ext uri="{FF2B5EF4-FFF2-40B4-BE49-F238E27FC236}">
                <a16:creationId xmlns:a16="http://schemas.microsoft.com/office/drawing/2014/main" id="{7B96AFC7-4932-3772-9AFE-A36BB01CFA12}"/>
              </a:ext>
            </a:extLst>
          </p:cNvPr>
          <p:cNvSpPr>
            <a:spLocks noGrp="1"/>
          </p:cNvSpPr>
          <p:nvPr>
            <p:ph type="sldNum" sz="quarter" idx="12"/>
          </p:nvPr>
        </p:nvSpPr>
        <p:spPr/>
        <p:txBody>
          <a:bodyPr/>
          <a:lstStyle/>
          <a:p>
            <a:fld id="{14385F30-F5BB-45A0-A756-346F67DA10C3}" type="slidenum">
              <a:rPr lang="en-US" smtClean="0"/>
              <a:t>32</a:t>
            </a:fld>
            <a:endParaRPr lang="en-US"/>
          </a:p>
        </p:txBody>
      </p:sp>
    </p:spTree>
    <p:extLst>
      <p:ext uri="{BB962C8B-B14F-4D97-AF65-F5344CB8AC3E}">
        <p14:creationId xmlns:p14="http://schemas.microsoft.com/office/powerpoint/2010/main" val="232680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3189730" y="1267709"/>
            <a:ext cx="6742487" cy="461665"/>
          </a:xfrm>
          <a:prstGeom prst="rect">
            <a:avLst/>
          </a:prstGeom>
          <a:noFill/>
        </p:spPr>
        <p:txBody>
          <a:bodyPr wrap="none" rtlCol="0">
            <a:spAutoFit/>
          </a:bodyPr>
          <a:lstStyle/>
          <a:p>
            <a:r>
              <a:rPr lang="fr-FR" sz="2400" b="1" dirty="0">
                <a:solidFill>
                  <a:srgbClr val="00B0F0"/>
                </a:solidFill>
              </a:rPr>
              <a:t>Conséquences de la déclaration d’une clé étrangère</a:t>
            </a:r>
          </a:p>
        </p:txBody>
      </p:sp>
      <p:sp>
        <p:nvSpPr>
          <p:cNvPr id="3" name="object 3">
            <a:extLst>
              <a:ext uri="{FF2B5EF4-FFF2-40B4-BE49-F238E27FC236}">
                <a16:creationId xmlns:a16="http://schemas.microsoft.com/office/drawing/2014/main" id="{3499D39B-25A1-DC56-948E-A5F526DB4A84}"/>
              </a:ext>
            </a:extLst>
          </p:cNvPr>
          <p:cNvSpPr txBox="1"/>
          <p:nvPr/>
        </p:nvSpPr>
        <p:spPr>
          <a:xfrm>
            <a:off x="2032985" y="2040354"/>
            <a:ext cx="8114030" cy="3787775"/>
          </a:xfrm>
          <a:prstGeom prst="rect">
            <a:avLst/>
          </a:prstGeom>
        </p:spPr>
        <p:txBody>
          <a:bodyPr vert="horz" wrap="square" lIns="0" tIns="109855" rIns="0" bIns="0" rtlCol="0">
            <a:spAutoFit/>
          </a:bodyPr>
          <a:lstStyle/>
          <a:p>
            <a:pPr marL="285115" marR="121920" indent="-273050">
              <a:lnSpc>
                <a:spcPct val="73300"/>
              </a:lnSpc>
              <a:spcBef>
                <a:spcPts val="865"/>
              </a:spcBef>
              <a:buClr>
                <a:srgbClr val="4F81BC"/>
              </a:buClr>
              <a:buSzPct val="85416"/>
              <a:buFont typeface="Segoe UI Symbol"/>
              <a:buChar char="⚫"/>
              <a:tabLst>
                <a:tab pos="285115" algn="l"/>
                <a:tab pos="285750" algn="l"/>
              </a:tabLst>
            </a:pPr>
            <a:r>
              <a:rPr sz="2400" dirty="0">
                <a:latin typeface="Calibri"/>
                <a:cs typeface="Calibri"/>
              </a:rPr>
              <a:t>Le</a:t>
            </a:r>
            <a:r>
              <a:rPr sz="2400" spc="-50" dirty="0">
                <a:latin typeface="Calibri"/>
                <a:cs typeface="Calibri"/>
              </a:rPr>
              <a:t> </a:t>
            </a:r>
            <a:r>
              <a:rPr sz="2400" dirty="0">
                <a:latin typeface="Calibri"/>
                <a:cs typeface="Calibri"/>
              </a:rPr>
              <a:t>système</a:t>
            </a:r>
            <a:r>
              <a:rPr sz="2400" spc="-35" dirty="0">
                <a:latin typeface="Calibri"/>
                <a:cs typeface="Calibri"/>
              </a:rPr>
              <a:t> </a:t>
            </a:r>
            <a:r>
              <a:rPr sz="2400" dirty="0">
                <a:solidFill>
                  <a:srgbClr val="990000"/>
                </a:solidFill>
                <a:latin typeface="Calibri"/>
                <a:cs typeface="Calibri"/>
              </a:rPr>
              <a:t>va</a:t>
            </a:r>
            <a:r>
              <a:rPr sz="2400" spc="-45" dirty="0">
                <a:solidFill>
                  <a:srgbClr val="990000"/>
                </a:solidFill>
                <a:latin typeface="Calibri"/>
                <a:cs typeface="Calibri"/>
              </a:rPr>
              <a:t> </a:t>
            </a:r>
            <a:r>
              <a:rPr sz="2400" dirty="0">
                <a:solidFill>
                  <a:srgbClr val="990000"/>
                </a:solidFill>
                <a:latin typeface="Calibri"/>
                <a:cs typeface="Calibri"/>
              </a:rPr>
              <a:t>refuser</a:t>
            </a:r>
            <a:r>
              <a:rPr sz="2400" spc="-25" dirty="0">
                <a:solidFill>
                  <a:srgbClr val="990000"/>
                </a:solidFill>
                <a:latin typeface="Calibri"/>
                <a:cs typeface="Calibri"/>
              </a:rPr>
              <a:t> </a:t>
            </a:r>
            <a:r>
              <a:rPr sz="2400" dirty="0">
                <a:solidFill>
                  <a:srgbClr val="990000"/>
                </a:solidFill>
                <a:latin typeface="Calibri"/>
                <a:cs typeface="Calibri"/>
              </a:rPr>
              <a:t>l’insertion</a:t>
            </a:r>
            <a:r>
              <a:rPr sz="2400" spc="-60" dirty="0">
                <a:solidFill>
                  <a:srgbClr val="990000"/>
                </a:solidFill>
                <a:latin typeface="Calibri"/>
                <a:cs typeface="Calibri"/>
              </a:rPr>
              <a:t> </a:t>
            </a:r>
            <a:r>
              <a:rPr sz="2400" dirty="0">
                <a:solidFill>
                  <a:srgbClr val="990000"/>
                </a:solidFill>
                <a:latin typeface="Calibri"/>
                <a:cs typeface="Calibri"/>
              </a:rPr>
              <a:t>d’un</a:t>
            </a:r>
            <a:r>
              <a:rPr sz="2400" spc="-40" dirty="0">
                <a:solidFill>
                  <a:srgbClr val="990000"/>
                </a:solidFill>
                <a:latin typeface="Calibri"/>
                <a:cs typeface="Calibri"/>
              </a:rPr>
              <a:t> </a:t>
            </a:r>
            <a:r>
              <a:rPr sz="2400" dirty="0">
                <a:solidFill>
                  <a:srgbClr val="990000"/>
                </a:solidFill>
                <a:latin typeface="Calibri"/>
                <a:cs typeface="Calibri"/>
              </a:rPr>
              <a:t>album</a:t>
            </a:r>
            <a:r>
              <a:rPr sz="2400" spc="-30" dirty="0">
                <a:solidFill>
                  <a:srgbClr val="990000"/>
                </a:solidFill>
                <a:latin typeface="Calibri"/>
                <a:cs typeface="Calibri"/>
              </a:rPr>
              <a:t> </a:t>
            </a:r>
            <a:r>
              <a:rPr sz="2400" dirty="0">
                <a:latin typeface="Calibri"/>
                <a:cs typeface="Calibri"/>
              </a:rPr>
              <a:t>si</a:t>
            </a:r>
            <a:r>
              <a:rPr sz="2400" spc="-55" dirty="0">
                <a:latin typeface="Calibri"/>
                <a:cs typeface="Calibri"/>
              </a:rPr>
              <a:t> </a:t>
            </a:r>
            <a:r>
              <a:rPr sz="2400" dirty="0">
                <a:latin typeface="Calibri"/>
                <a:cs typeface="Calibri"/>
              </a:rPr>
              <a:t>son</a:t>
            </a:r>
            <a:r>
              <a:rPr sz="2400" spc="-30" dirty="0">
                <a:latin typeface="Calibri"/>
                <a:cs typeface="Calibri"/>
              </a:rPr>
              <a:t> </a:t>
            </a:r>
            <a:r>
              <a:rPr sz="2400" spc="-10" dirty="0">
                <a:latin typeface="Calibri"/>
                <a:cs typeface="Calibri"/>
              </a:rPr>
              <a:t>NumArtiste </a:t>
            </a:r>
            <a:r>
              <a:rPr sz="2400" spc="-25" dirty="0">
                <a:latin typeface="Calibri"/>
                <a:cs typeface="Calibri"/>
              </a:rPr>
              <a:t>n’existe</a:t>
            </a:r>
            <a:r>
              <a:rPr sz="2400" spc="-50" dirty="0">
                <a:latin typeface="Calibri"/>
                <a:cs typeface="Calibri"/>
              </a:rPr>
              <a:t> </a:t>
            </a:r>
            <a:r>
              <a:rPr sz="2400" dirty="0">
                <a:latin typeface="Calibri"/>
                <a:cs typeface="Calibri"/>
              </a:rPr>
              <a:t>pas</a:t>
            </a:r>
            <a:r>
              <a:rPr sz="2400" spc="-30" dirty="0">
                <a:latin typeface="Calibri"/>
                <a:cs typeface="Calibri"/>
              </a:rPr>
              <a:t> </a:t>
            </a:r>
            <a:r>
              <a:rPr sz="2400" dirty="0">
                <a:latin typeface="Calibri"/>
                <a:cs typeface="Calibri"/>
              </a:rPr>
              <a:t>dans</a:t>
            </a:r>
            <a:r>
              <a:rPr sz="2400" spc="-25" dirty="0">
                <a:latin typeface="Calibri"/>
                <a:cs typeface="Calibri"/>
              </a:rPr>
              <a:t> </a:t>
            </a:r>
            <a:r>
              <a:rPr sz="2400" dirty="0">
                <a:latin typeface="Calibri"/>
                <a:cs typeface="Calibri"/>
              </a:rPr>
              <a:t>la</a:t>
            </a:r>
            <a:r>
              <a:rPr sz="2400" spc="-35" dirty="0">
                <a:latin typeface="Calibri"/>
                <a:cs typeface="Calibri"/>
              </a:rPr>
              <a:t> </a:t>
            </a:r>
            <a:r>
              <a:rPr sz="2400" dirty="0">
                <a:latin typeface="Calibri"/>
                <a:cs typeface="Calibri"/>
              </a:rPr>
              <a:t>table</a:t>
            </a:r>
            <a:r>
              <a:rPr sz="2400" spc="-30" dirty="0">
                <a:latin typeface="Calibri"/>
                <a:cs typeface="Calibri"/>
              </a:rPr>
              <a:t> </a:t>
            </a:r>
            <a:r>
              <a:rPr sz="2400" spc="-10" dirty="0">
                <a:latin typeface="Calibri"/>
                <a:cs typeface="Calibri"/>
              </a:rPr>
              <a:t>Artiste.</a:t>
            </a:r>
            <a:endParaRPr sz="2400" dirty="0">
              <a:latin typeface="Calibri"/>
              <a:cs typeface="Calibri"/>
            </a:endParaRPr>
          </a:p>
          <a:p>
            <a:pPr>
              <a:lnSpc>
                <a:spcPct val="100000"/>
              </a:lnSpc>
              <a:spcBef>
                <a:spcPts val="5"/>
              </a:spcBef>
              <a:buClr>
                <a:srgbClr val="4F81BC"/>
              </a:buClr>
              <a:buFont typeface="Segoe UI Symbol"/>
              <a:buChar char="⚫"/>
            </a:pPr>
            <a:endParaRPr sz="2700" dirty="0">
              <a:latin typeface="Calibri"/>
              <a:cs typeface="Calibri"/>
            </a:endParaRPr>
          </a:p>
          <a:p>
            <a:pPr marL="285115" marR="5080" indent="-273050">
              <a:lnSpc>
                <a:spcPct val="72900"/>
              </a:lnSpc>
              <a:buClr>
                <a:srgbClr val="4F81BC"/>
              </a:buClr>
              <a:buSzPct val="85416"/>
              <a:buFont typeface="Segoe UI Symbol"/>
              <a:buChar char="⚫"/>
              <a:tabLst>
                <a:tab pos="285115" algn="l"/>
                <a:tab pos="285750" algn="l"/>
              </a:tabLst>
            </a:pPr>
            <a:r>
              <a:rPr sz="2400" dirty="0">
                <a:latin typeface="Calibri"/>
                <a:cs typeface="Calibri"/>
              </a:rPr>
              <a:t>Le</a:t>
            </a:r>
            <a:r>
              <a:rPr sz="2400" spc="-55" dirty="0">
                <a:latin typeface="Calibri"/>
                <a:cs typeface="Calibri"/>
              </a:rPr>
              <a:t> </a:t>
            </a:r>
            <a:r>
              <a:rPr sz="2400" dirty="0">
                <a:latin typeface="Calibri"/>
                <a:cs typeface="Calibri"/>
              </a:rPr>
              <a:t>système</a:t>
            </a:r>
            <a:r>
              <a:rPr sz="2400" spc="-50" dirty="0">
                <a:latin typeface="Calibri"/>
                <a:cs typeface="Calibri"/>
              </a:rPr>
              <a:t> </a:t>
            </a:r>
            <a:r>
              <a:rPr sz="2400" dirty="0">
                <a:solidFill>
                  <a:srgbClr val="990000"/>
                </a:solidFill>
                <a:latin typeface="Calibri"/>
                <a:cs typeface="Calibri"/>
              </a:rPr>
              <a:t>va</a:t>
            </a:r>
            <a:r>
              <a:rPr sz="2400" spc="-55" dirty="0">
                <a:solidFill>
                  <a:srgbClr val="990000"/>
                </a:solidFill>
                <a:latin typeface="Calibri"/>
                <a:cs typeface="Calibri"/>
              </a:rPr>
              <a:t> </a:t>
            </a:r>
            <a:r>
              <a:rPr sz="2400" dirty="0">
                <a:solidFill>
                  <a:srgbClr val="990000"/>
                </a:solidFill>
                <a:latin typeface="Calibri"/>
                <a:cs typeface="Calibri"/>
              </a:rPr>
              <a:t>refuser</a:t>
            </a:r>
            <a:r>
              <a:rPr sz="2400" spc="-45" dirty="0">
                <a:solidFill>
                  <a:srgbClr val="990000"/>
                </a:solidFill>
                <a:latin typeface="Calibri"/>
                <a:cs typeface="Calibri"/>
              </a:rPr>
              <a:t> </a:t>
            </a:r>
            <a:r>
              <a:rPr sz="2400" dirty="0">
                <a:solidFill>
                  <a:srgbClr val="990000"/>
                </a:solidFill>
                <a:latin typeface="Calibri"/>
                <a:cs typeface="Calibri"/>
              </a:rPr>
              <a:t>la</a:t>
            </a:r>
            <a:r>
              <a:rPr sz="2400" spc="-55" dirty="0">
                <a:solidFill>
                  <a:srgbClr val="990000"/>
                </a:solidFill>
                <a:latin typeface="Calibri"/>
                <a:cs typeface="Calibri"/>
              </a:rPr>
              <a:t> </a:t>
            </a:r>
            <a:r>
              <a:rPr sz="2400" dirty="0">
                <a:solidFill>
                  <a:srgbClr val="990000"/>
                </a:solidFill>
                <a:latin typeface="Calibri"/>
                <a:cs typeface="Calibri"/>
              </a:rPr>
              <a:t>suppression</a:t>
            </a:r>
            <a:r>
              <a:rPr sz="2400" spc="-55" dirty="0">
                <a:solidFill>
                  <a:srgbClr val="990000"/>
                </a:solidFill>
                <a:latin typeface="Calibri"/>
                <a:cs typeface="Calibri"/>
              </a:rPr>
              <a:t> </a:t>
            </a:r>
            <a:r>
              <a:rPr sz="2400" dirty="0">
                <a:solidFill>
                  <a:srgbClr val="990000"/>
                </a:solidFill>
                <a:latin typeface="Calibri"/>
                <a:cs typeface="Calibri"/>
              </a:rPr>
              <a:t>d’un</a:t>
            </a:r>
            <a:r>
              <a:rPr sz="2400" spc="-55" dirty="0">
                <a:solidFill>
                  <a:srgbClr val="990000"/>
                </a:solidFill>
                <a:latin typeface="Calibri"/>
                <a:cs typeface="Calibri"/>
              </a:rPr>
              <a:t> </a:t>
            </a:r>
            <a:r>
              <a:rPr sz="2400" dirty="0">
                <a:solidFill>
                  <a:srgbClr val="990000"/>
                </a:solidFill>
                <a:latin typeface="Calibri"/>
                <a:cs typeface="Calibri"/>
              </a:rPr>
              <a:t>artiste</a:t>
            </a:r>
            <a:r>
              <a:rPr sz="2400" spc="-60" dirty="0">
                <a:solidFill>
                  <a:srgbClr val="990000"/>
                </a:solidFill>
                <a:latin typeface="Calibri"/>
                <a:cs typeface="Calibri"/>
              </a:rPr>
              <a:t> </a:t>
            </a:r>
            <a:r>
              <a:rPr sz="2400" dirty="0">
                <a:latin typeface="Calibri"/>
                <a:cs typeface="Calibri"/>
              </a:rPr>
              <a:t>s’il</a:t>
            </a:r>
            <a:r>
              <a:rPr sz="2400" spc="-65" dirty="0">
                <a:latin typeface="Calibri"/>
                <a:cs typeface="Calibri"/>
              </a:rPr>
              <a:t> </a:t>
            </a:r>
            <a:r>
              <a:rPr sz="2400" dirty="0">
                <a:latin typeface="Calibri"/>
                <a:cs typeface="Calibri"/>
              </a:rPr>
              <a:t>existe</a:t>
            </a:r>
            <a:r>
              <a:rPr sz="2400" spc="-60" dirty="0">
                <a:latin typeface="Calibri"/>
                <a:cs typeface="Calibri"/>
              </a:rPr>
              <a:t> </a:t>
            </a:r>
            <a:r>
              <a:rPr sz="2400" spc="-20" dirty="0">
                <a:latin typeface="Calibri"/>
                <a:cs typeface="Calibri"/>
              </a:rPr>
              <a:t>dans </a:t>
            </a:r>
            <a:r>
              <a:rPr sz="2400" dirty="0">
                <a:latin typeface="Calibri"/>
                <a:cs typeface="Calibri"/>
              </a:rPr>
              <a:t>la</a:t>
            </a:r>
            <a:r>
              <a:rPr sz="2400" spc="-35" dirty="0">
                <a:latin typeface="Calibri"/>
                <a:cs typeface="Calibri"/>
              </a:rPr>
              <a:t> </a:t>
            </a:r>
            <a:r>
              <a:rPr sz="2400" dirty="0">
                <a:latin typeface="Calibri"/>
                <a:cs typeface="Calibri"/>
              </a:rPr>
              <a:t>table</a:t>
            </a:r>
            <a:r>
              <a:rPr sz="2400" spc="-25" dirty="0">
                <a:latin typeface="Calibri"/>
                <a:cs typeface="Calibri"/>
              </a:rPr>
              <a:t> </a:t>
            </a:r>
            <a:r>
              <a:rPr sz="2400" dirty="0">
                <a:latin typeface="Calibri"/>
                <a:cs typeface="Calibri"/>
              </a:rPr>
              <a:t>Album</a:t>
            </a:r>
            <a:r>
              <a:rPr sz="2400" spc="-25" dirty="0">
                <a:latin typeface="Calibri"/>
                <a:cs typeface="Calibri"/>
              </a:rPr>
              <a:t> </a:t>
            </a:r>
            <a:r>
              <a:rPr sz="2400" dirty="0">
                <a:latin typeface="Calibri"/>
                <a:cs typeface="Calibri"/>
              </a:rPr>
              <a:t>des</a:t>
            </a:r>
            <a:r>
              <a:rPr sz="2400" spc="-10" dirty="0">
                <a:latin typeface="Calibri"/>
                <a:cs typeface="Calibri"/>
              </a:rPr>
              <a:t> enregistrements</a:t>
            </a:r>
            <a:r>
              <a:rPr sz="2400" spc="-45" dirty="0">
                <a:latin typeface="Calibri"/>
                <a:cs typeface="Calibri"/>
              </a:rPr>
              <a:t> </a:t>
            </a:r>
            <a:r>
              <a:rPr sz="2400" dirty="0">
                <a:latin typeface="Calibri"/>
                <a:cs typeface="Calibri"/>
              </a:rPr>
              <a:t>qui</a:t>
            </a:r>
            <a:r>
              <a:rPr sz="2400" spc="-10" dirty="0">
                <a:latin typeface="Calibri"/>
                <a:cs typeface="Calibri"/>
              </a:rPr>
              <a:t> </a:t>
            </a:r>
            <a:r>
              <a:rPr sz="2400" dirty="0">
                <a:latin typeface="Calibri"/>
                <a:cs typeface="Calibri"/>
              </a:rPr>
              <a:t>lui</a:t>
            </a:r>
            <a:r>
              <a:rPr sz="2400" spc="-25" dirty="0">
                <a:latin typeface="Calibri"/>
                <a:cs typeface="Calibri"/>
              </a:rPr>
              <a:t> </a:t>
            </a:r>
            <a:r>
              <a:rPr sz="2400" dirty="0">
                <a:latin typeface="Calibri"/>
                <a:cs typeface="Calibri"/>
              </a:rPr>
              <a:t>sont</a:t>
            </a:r>
            <a:r>
              <a:rPr sz="2400" spc="-5" dirty="0">
                <a:latin typeface="Calibri"/>
                <a:cs typeface="Calibri"/>
              </a:rPr>
              <a:t> </a:t>
            </a:r>
            <a:r>
              <a:rPr sz="2400" spc="-10" dirty="0">
                <a:latin typeface="Calibri"/>
                <a:cs typeface="Calibri"/>
              </a:rPr>
              <a:t>associés.</a:t>
            </a:r>
            <a:endParaRPr sz="2400" dirty="0">
              <a:latin typeface="Calibri"/>
              <a:cs typeface="Calibri"/>
            </a:endParaRPr>
          </a:p>
          <a:p>
            <a:pPr>
              <a:lnSpc>
                <a:spcPct val="100000"/>
              </a:lnSpc>
              <a:spcBef>
                <a:spcPts val="20"/>
              </a:spcBef>
              <a:buClr>
                <a:srgbClr val="4F81BC"/>
              </a:buClr>
              <a:buFont typeface="Segoe UI Symbol"/>
              <a:buChar char="⚫"/>
            </a:pPr>
            <a:endParaRPr sz="2700" dirty="0">
              <a:latin typeface="Calibri"/>
              <a:cs typeface="Calibri"/>
            </a:endParaRPr>
          </a:p>
          <a:p>
            <a:pPr marL="285115" marR="489584" indent="-273050">
              <a:lnSpc>
                <a:spcPct val="72900"/>
              </a:lnSpc>
              <a:buClr>
                <a:srgbClr val="4F81BC"/>
              </a:buClr>
              <a:buSzPct val="85416"/>
              <a:buFont typeface="Segoe UI Symbol"/>
              <a:buChar char="⚫"/>
              <a:tabLst>
                <a:tab pos="285115" algn="l"/>
                <a:tab pos="285750" algn="l"/>
              </a:tabLst>
            </a:pPr>
            <a:r>
              <a:rPr sz="2400" dirty="0">
                <a:latin typeface="Calibri"/>
                <a:cs typeface="Calibri"/>
              </a:rPr>
              <a:t>Le</a:t>
            </a:r>
            <a:r>
              <a:rPr sz="2400" spc="-55" dirty="0">
                <a:latin typeface="Calibri"/>
                <a:cs typeface="Calibri"/>
              </a:rPr>
              <a:t> </a:t>
            </a:r>
            <a:r>
              <a:rPr sz="2400" dirty="0">
                <a:latin typeface="Calibri"/>
                <a:cs typeface="Calibri"/>
              </a:rPr>
              <a:t>système</a:t>
            </a:r>
            <a:r>
              <a:rPr sz="2400" spc="-55" dirty="0">
                <a:latin typeface="Calibri"/>
                <a:cs typeface="Calibri"/>
              </a:rPr>
              <a:t> </a:t>
            </a:r>
            <a:r>
              <a:rPr sz="2400" dirty="0">
                <a:solidFill>
                  <a:srgbClr val="990000"/>
                </a:solidFill>
                <a:latin typeface="Calibri"/>
                <a:cs typeface="Calibri"/>
              </a:rPr>
              <a:t>va</a:t>
            </a:r>
            <a:r>
              <a:rPr sz="2400" spc="-60" dirty="0">
                <a:solidFill>
                  <a:srgbClr val="990000"/>
                </a:solidFill>
                <a:latin typeface="Calibri"/>
                <a:cs typeface="Calibri"/>
              </a:rPr>
              <a:t> </a:t>
            </a:r>
            <a:r>
              <a:rPr sz="2400" dirty="0">
                <a:solidFill>
                  <a:srgbClr val="990000"/>
                </a:solidFill>
                <a:latin typeface="Calibri"/>
                <a:cs typeface="Calibri"/>
              </a:rPr>
              <a:t>refuser</a:t>
            </a:r>
            <a:r>
              <a:rPr sz="2400" spc="-45" dirty="0">
                <a:solidFill>
                  <a:srgbClr val="990000"/>
                </a:solidFill>
                <a:latin typeface="Calibri"/>
                <a:cs typeface="Calibri"/>
              </a:rPr>
              <a:t> </a:t>
            </a:r>
            <a:r>
              <a:rPr sz="2400" dirty="0">
                <a:solidFill>
                  <a:srgbClr val="990000"/>
                </a:solidFill>
                <a:latin typeface="Calibri"/>
                <a:cs typeface="Calibri"/>
              </a:rPr>
              <a:t>la</a:t>
            </a:r>
            <a:r>
              <a:rPr sz="2400" spc="-60" dirty="0">
                <a:solidFill>
                  <a:srgbClr val="990000"/>
                </a:solidFill>
                <a:latin typeface="Calibri"/>
                <a:cs typeface="Calibri"/>
              </a:rPr>
              <a:t> </a:t>
            </a:r>
            <a:r>
              <a:rPr sz="2400" dirty="0">
                <a:solidFill>
                  <a:srgbClr val="990000"/>
                </a:solidFill>
                <a:latin typeface="Calibri"/>
                <a:cs typeface="Calibri"/>
              </a:rPr>
              <a:t>modification</a:t>
            </a:r>
            <a:r>
              <a:rPr sz="2400" spc="-75" dirty="0">
                <a:solidFill>
                  <a:srgbClr val="990000"/>
                </a:solidFill>
                <a:latin typeface="Calibri"/>
                <a:cs typeface="Calibri"/>
              </a:rPr>
              <a:t> </a:t>
            </a:r>
            <a:r>
              <a:rPr sz="2400" dirty="0">
                <a:solidFill>
                  <a:srgbClr val="990000"/>
                </a:solidFill>
                <a:latin typeface="Calibri"/>
                <a:cs typeface="Calibri"/>
              </a:rPr>
              <a:t>d’un</a:t>
            </a:r>
            <a:r>
              <a:rPr sz="2400" spc="-60" dirty="0">
                <a:solidFill>
                  <a:srgbClr val="990000"/>
                </a:solidFill>
                <a:latin typeface="Calibri"/>
                <a:cs typeface="Calibri"/>
              </a:rPr>
              <a:t> </a:t>
            </a:r>
            <a:r>
              <a:rPr sz="2400" dirty="0">
                <a:solidFill>
                  <a:srgbClr val="990000"/>
                </a:solidFill>
                <a:latin typeface="Calibri"/>
                <a:cs typeface="Calibri"/>
              </a:rPr>
              <a:t>NumArtiste</a:t>
            </a:r>
            <a:r>
              <a:rPr sz="2400" spc="-75" dirty="0">
                <a:solidFill>
                  <a:srgbClr val="990000"/>
                </a:solidFill>
                <a:latin typeface="Calibri"/>
                <a:cs typeface="Calibri"/>
              </a:rPr>
              <a:t> </a:t>
            </a:r>
            <a:r>
              <a:rPr sz="2400" spc="-20" dirty="0">
                <a:solidFill>
                  <a:srgbClr val="990000"/>
                </a:solidFill>
                <a:latin typeface="Calibri"/>
                <a:cs typeface="Calibri"/>
              </a:rPr>
              <a:t>dans </a:t>
            </a:r>
            <a:r>
              <a:rPr sz="2400" dirty="0">
                <a:solidFill>
                  <a:srgbClr val="990000"/>
                </a:solidFill>
                <a:latin typeface="Calibri"/>
                <a:cs typeface="Calibri"/>
              </a:rPr>
              <a:t>Album</a:t>
            </a:r>
            <a:r>
              <a:rPr sz="2400" spc="-60" dirty="0">
                <a:solidFill>
                  <a:srgbClr val="990000"/>
                </a:solidFill>
                <a:latin typeface="Calibri"/>
                <a:cs typeface="Calibri"/>
              </a:rPr>
              <a:t> </a:t>
            </a:r>
            <a:r>
              <a:rPr sz="2400" dirty="0">
                <a:latin typeface="Calibri"/>
                <a:cs typeface="Calibri"/>
              </a:rPr>
              <a:t>si</a:t>
            </a:r>
            <a:r>
              <a:rPr sz="2400" spc="-35" dirty="0">
                <a:latin typeface="Calibri"/>
                <a:cs typeface="Calibri"/>
              </a:rPr>
              <a:t> </a:t>
            </a:r>
            <a:r>
              <a:rPr sz="2400" dirty="0">
                <a:latin typeface="Calibri"/>
                <a:cs typeface="Calibri"/>
              </a:rPr>
              <a:t>la</a:t>
            </a:r>
            <a:r>
              <a:rPr sz="2400" spc="-55" dirty="0">
                <a:latin typeface="Calibri"/>
                <a:cs typeface="Calibri"/>
              </a:rPr>
              <a:t> </a:t>
            </a:r>
            <a:r>
              <a:rPr sz="2400" dirty="0">
                <a:latin typeface="Calibri"/>
                <a:cs typeface="Calibri"/>
              </a:rPr>
              <a:t>nouvelle</a:t>
            </a:r>
            <a:r>
              <a:rPr sz="2400" spc="-20" dirty="0">
                <a:latin typeface="Calibri"/>
                <a:cs typeface="Calibri"/>
              </a:rPr>
              <a:t> </a:t>
            </a:r>
            <a:r>
              <a:rPr sz="2400" dirty="0">
                <a:latin typeface="Calibri"/>
                <a:cs typeface="Calibri"/>
              </a:rPr>
              <a:t>valeur</a:t>
            </a:r>
            <a:r>
              <a:rPr sz="2400" spc="-40" dirty="0">
                <a:latin typeface="Calibri"/>
                <a:cs typeface="Calibri"/>
              </a:rPr>
              <a:t> </a:t>
            </a:r>
            <a:r>
              <a:rPr sz="2400" spc="-20" dirty="0">
                <a:latin typeface="Calibri"/>
                <a:cs typeface="Calibri"/>
              </a:rPr>
              <a:t>n’est</a:t>
            </a:r>
            <a:r>
              <a:rPr sz="2400" spc="-35" dirty="0">
                <a:latin typeface="Calibri"/>
                <a:cs typeface="Calibri"/>
              </a:rPr>
              <a:t> </a:t>
            </a:r>
            <a:r>
              <a:rPr sz="2400" dirty="0">
                <a:latin typeface="Calibri"/>
                <a:cs typeface="Calibri"/>
              </a:rPr>
              <a:t>pas</a:t>
            </a:r>
            <a:r>
              <a:rPr sz="2400" spc="-40" dirty="0">
                <a:latin typeface="Calibri"/>
                <a:cs typeface="Calibri"/>
              </a:rPr>
              <a:t> </a:t>
            </a:r>
            <a:r>
              <a:rPr sz="2400" dirty="0">
                <a:latin typeface="Calibri"/>
                <a:cs typeface="Calibri"/>
              </a:rPr>
              <a:t>présente</a:t>
            </a:r>
            <a:r>
              <a:rPr sz="2400" spc="-40" dirty="0">
                <a:latin typeface="Calibri"/>
                <a:cs typeface="Calibri"/>
              </a:rPr>
              <a:t> </a:t>
            </a:r>
            <a:r>
              <a:rPr sz="2400" dirty="0">
                <a:latin typeface="Calibri"/>
                <a:cs typeface="Calibri"/>
              </a:rPr>
              <a:t>dans</a:t>
            </a:r>
            <a:r>
              <a:rPr sz="2400" spc="-35" dirty="0">
                <a:latin typeface="Calibri"/>
                <a:cs typeface="Calibri"/>
              </a:rPr>
              <a:t> </a:t>
            </a:r>
            <a:r>
              <a:rPr sz="2400" spc="-10" dirty="0">
                <a:latin typeface="Calibri"/>
                <a:cs typeface="Calibri"/>
              </a:rPr>
              <a:t>Artiste.</a:t>
            </a:r>
            <a:endParaRPr sz="2400" dirty="0">
              <a:latin typeface="Calibri"/>
              <a:cs typeface="Calibri"/>
            </a:endParaRPr>
          </a:p>
          <a:p>
            <a:pPr>
              <a:lnSpc>
                <a:spcPct val="100000"/>
              </a:lnSpc>
              <a:spcBef>
                <a:spcPts val="55"/>
              </a:spcBef>
              <a:buClr>
                <a:srgbClr val="4F81BC"/>
              </a:buClr>
              <a:buFont typeface="Segoe UI Symbol"/>
              <a:buChar char="⚫"/>
            </a:pPr>
            <a:endParaRPr sz="2650" dirty="0">
              <a:latin typeface="Calibri"/>
              <a:cs typeface="Calibri"/>
            </a:endParaRPr>
          </a:p>
          <a:p>
            <a:pPr marL="285115" marR="425450" indent="-273050" algn="just">
              <a:lnSpc>
                <a:spcPct val="73200"/>
              </a:lnSpc>
              <a:spcBef>
                <a:spcPts val="5"/>
              </a:spcBef>
              <a:buClr>
                <a:srgbClr val="4F81BC"/>
              </a:buClr>
              <a:buSzPct val="85416"/>
              <a:buFont typeface="Segoe UI Symbol"/>
              <a:buChar char="⚫"/>
              <a:tabLst>
                <a:tab pos="285750" algn="l"/>
              </a:tabLst>
            </a:pPr>
            <a:r>
              <a:rPr sz="2400" dirty="0">
                <a:latin typeface="Calibri"/>
                <a:cs typeface="Calibri"/>
              </a:rPr>
              <a:t>Le</a:t>
            </a:r>
            <a:r>
              <a:rPr sz="2400" spc="-55" dirty="0">
                <a:latin typeface="Calibri"/>
                <a:cs typeface="Calibri"/>
              </a:rPr>
              <a:t> </a:t>
            </a:r>
            <a:r>
              <a:rPr sz="2400" spc="-10" dirty="0">
                <a:latin typeface="Calibri"/>
                <a:cs typeface="Calibri"/>
              </a:rPr>
              <a:t>système</a:t>
            </a:r>
            <a:r>
              <a:rPr sz="2400" spc="-60" dirty="0">
                <a:latin typeface="Calibri"/>
                <a:cs typeface="Calibri"/>
              </a:rPr>
              <a:t> </a:t>
            </a:r>
            <a:r>
              <a:rPr sz="2400" dirty="0">
                <a:solidFill>
                  <a:srgbClr val="990000"/>
                </a:solidFill>
                <a:latin typeface="Calibri"/>
                <a:cs typeface="Calibri"/>
              </a:rPr>
              <a:t>va</a:t>
            </a:r>
            <a:r>
              <a:rPr sz="2400" spc="-50" dirty="0">
                <a:solidFill>
                  <a:srgbClr val="990000"/>
                </a:solidFill>
                <a:latin typeface="Calibri"/>
                <a:cs typeface="Calibri"/>
              </a:rPr>
              <a:t> </a:t>
            </a:r>
            <a:r>
              <a:rPr sz="2400" dirty="0">
                <a:solidFill>
                  <a:srgbClr val="990000"/>
                </a:solidFill>
                <a:latin typeface="Calibri"/>
                <a:cs typeface="Calibri"/>
              </a:rPr>
              <a:t>refuser</a:t>
            </a:r>
            <a:r>
              <a:rPr sz="2400" spc="-50" dirty="0">
                <a:solidFill>
                  <a:srgbClr val="990000"/>
                </a:solidFill>
                <a:latin typeface="Calibri"/>
                <a:cs typeface="Calibri"/>
              </a:rPr>
              <a:t> </a:t>
            </a:r>
            <a:r>
              <a:rPr sz="2400" dirty="0">
                <a:solidFill>
                  <a:srgbClr val="990000"/>
                </a:solidFill>
                <a:latin typeface="Calibri"/>
                <a:cs typeface="Calibri"/>
              </a:rPr>
              <a:t>la</a:t>
            </a:r>
            <a:r>
              <a:rPr sz="2400" spc="-50" dirty="0">
                <a:solidFill>
                  <a:srgbClr val="990000"/>
                </a:solidFill>
                <a:latin typeface="Calibri"/>
                <a:cs typeface="Calibri"/>
              </a:rPr>
              <a:t> </a:t>
            </a:r>
            <a:r>
              <a:rPr sz="2400" dirty="0">
                <a:solidFill>
                  <a:srgbClr val="990000"/>
                </a:solidFill>
                <a:latin typeface="Calibri"/>
                <a:cs typeface="Calibri"/>
              </a:rPr>
              <a:t>modification</a:t>
            </a:r>
            <a:r>
              <a:rPr sz="2400" spc="-70" dirty="0">
                <a:solidFill>
                  <a:srgbClr val="990000"/>
                </a:solidFill>
                <a:latin typeface="Calibri"/>
                <a:cs typeface="Calibri"/>
              </a:rPr>
              <a:t> </a:t>
            </a:r>
            <a:r>
              <a:rPr sz="2400" dirty="0">
                <a:solidFill>
                  <a:srgbClr val="990000"/>
                </a:solidFill>
                <a:latin typeface="Calibri"/>
                <a:cs typeface="Calibri"/>
              </a:rPr>
              <a:t>d’un</a:t>
            </a:r>
            <a:r>
              <a:rPr sz="2400" spc="-60" dirty="0">
                <a:solidFill>
                  <a:srgbClr val="990000"/>
                </a:solidFill>
                <a:latin typeface="Calibri"/>
                <a:cs typeface="Calibri"/>
              </a:rPr>
              <a:t> </a:t>
            </a:r>
            <a:r>
              <a:rPr sz="2400" dirty="0">
                <a:solidFill>
                  <a:srgbClr val="990000"/>
                </a:solidFill>
                <a:latin typeface="Calibri"/>
                <a:cs typeface="Calibri"/>
              </a:rPr>
              <a:t>NumArtiste</a:t>
            </a:r>
            <a:r>
              <a:rPr sz="2400" spc="-70" dirty="0">
                <a:solidFill>
                  <a:srgbClr val="990000"/>
                </a:solidFill>
                <a:latin typeface="Calibri"/>
                <a:cs typeface="Calibri"/>
              </a:rPr>
              <a:t> </a:t>
            </a:r>
            <a:r>
              <a:rPr sz="2400" spc="-20" dirty="0">
                <a:solidFill>
                  <a:srgbClr val="990000"/>
                </a:solidFill>
                <a:latin typeface="Calibri"/>
                <a:cs typeface="Calibri"/>
              </a:rPr>
              <a:t>dans </a:t>
            </a:r>
            <a:r>
              <a:rPr sz="2400" dirty="0">
                <a:solidFill>
                  <a:srgbClr val="990000"/>
                </a:solidFill>
                <a:latin typeface="Calibri"/>
                <a:cs typeface="Calibri"/>
              </a:rPr>
              <a:t>Artiste</a:t>
            </a:r>
            <a:r>
              <a:rPr sz="2400" spc="-50" dirty="0">
                <a:solidFill>
                  <a:srgbClr val="990000"/>
                </a:solidFill>
                <a:latin typeface="Calibri"/>
                <a:cs typeface="Calibri"/>
              </a:rPr>
              <a:t> </a:t>
            </a:r>
            <a:r>
              <a:rPr sz="2400" dirty="0">
                <a:latin typeface="Calibri"/>
                <a:cs typeface="Calibri"/>
              </a:rPr>
              <a:t>s’il</a:t>
            </a:r>
            <a:r>
              <a:rPr sz="2400" spc="-25" dirty="0">
                <a:latin typeface="Calibri"/>
                <a:cs typeface="Calibri"/>
              </a:rPr>
              <a:t> </a:t>
            </a:r>
            <a:r>
              <a:rPr sz="2400" dirty="0">
                <a:latin typeface="Calibri"/>
                <a:cs typeface="Calibri"/>
              </a:rPr>
              <a:t>y</a:t>
            </a:r>
            <a:r>
              <a:rPr sz="2400" spc="-15"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déjà</a:t>
            </a:r>
            <a:r>
              <a:rPr sz="2400" spc="-25" dirty="0">
                <a:latin typeface="Calibri"/>
                <a:cs typeface="Calibri"/>
              </a:rPr>
              <a:t> </a:t>
            </a:r>
            <a:r>
              <a:rPr sz="2400" dirty="0">
                <a:latin typeface="Calibri"/>
                <a:cs typeface="Calibri"/>
              </a:rPr>
              <a:t>des</a:t>
            </a:r>
            <a:r>
              <a:rPr sz="2400" spc="-20" dirty="0">
                <a:latin typeface="Calibri"/>
                <a:cs typeface="Calibri"/>
              </a:rPr>
              <a:t> </a:t>
            </a:r>
            <a:r>
              <a:rPr sz="2400" dirty="0">
                <a:latin typeface="Calibri"/>
                <a:cs typeface="Calibri"/>
              </a:rPr>
              <a:t>albums</a:t>
            </a:r>
            <a:r>
              <a:rPr sz="2400" spc="-15" dirty="0">
                <a:latin typeface="Calibri"/>
                <a:cs typeface="Calibri"/>
              </a:rPr>
              <a:t> </a:t>
            </a:r>
            <a:r>
              <a:rPr sz="2400" dirty="0">
                <a:latin typeface="Calibri"/>
                <a:cs typeface="Calibri"/>
              </a:rPr>
              <a:t>qui</a:t>
            </a:r>
            <a:r>
              <a:rPr sz="2400" spc="-10" dirty="0">
                <a:latin typeface="Calibri"/>
                <a:cs typeface="Calibri"/>
              </a:rPr>
              <a:t> </a:t>
            </a:r>
            <a:r>
              <a:rPr sz="2400" dirty="0">
                <a:latin typeface="Calibri"/>
                <a:cs typeface="Calibri"/>
              </a:rPr>
              <a:t>sont</a:t>
            </a:r>
            <a:r>
              <a:rPr sz="2400" spc="-15" dirty="0">
                <a:latin typeface="Calibri"/>
                <a:cs typeface="Calibri"/>
              </a:rPr>
              <a:t> </a:t>
            </a:r>
            <a:r>
              <a:rPr sz="2400" dirty="0">
                <a:latin typeface="Calibri"/>
                <a:cs typeface="Calibri"/>
              </a:rPr>
              <a:t>associés</a:t>
            </a:r>
            <a:r>
              <a:rPr sz="2400" spc="-30" dirty="0">
                <a:latin typeface="Calibri"/>
                <a:cs typeface="Calibri"/>
              </a:rPr>
              <a:t> </a:t>
            </a:r>
            <a:r>
              <a:rPr sz="2400" dirty="0">
                <a:latin typeface="Calibri"/>
                <a:cs typeface="Calibri"/>
              </a:rPr>
              <a:t>à</a:t>
            </a:r>
            <a:r>
              <a:rPr sz="2400" spc="-15" dirty="0">
                <a:latin typeface="Calibri"/>
                <a:cs typeface="Calibri"/>
              </a:rPr>
              <a:t> </a:t>
            </a:r>
            <a:r>
              <a:rPr sz="2400" spc="-20" dirty="0">
                <a:latin typeface="Calibri"/>
                <a:cs typeface="Calibri"/>
              </a:rPr>
              <a:t>l’ancienne </a:t>
            </a:r>
            <a:r>
              <a:rPr sz="2400" spc="-10" dirty="0">
                <a:latin typeface="Calibri"/>
                <a:cs typeface="Calibri"/>
              </a:rPr>
              <a:t>valeur.</a:t>
            </a:r>
            <a:endParaRPr sz="2400" dirty="0">
              <a:latin typeface="Calibri"/>
              <a:cs typeface="Calibri"/>
            </a:endParaRPr>
          </a:p>
        </p:txBody>
      </p:sp>
      <p:sp>
        <p:nvSpPr>
          <p:cNvPr id="5" name="Espace réservé du numéro de diapositive 4">
            <a:extLst>
              <a:ext uri="{FF2B5EF4-FFF2-40B4-BE49-F238E27FC236}">
                <a16:creationId xmlns:a16="http://schemas.microsoft.com/office/drawing/2014/main" id="{0965F3E5-8810-33DA-5D3A-2737FAFDA796}"/>
              </a:ext>
            </a:extLst>
          </p:cNvPr>
          <p:cNvSpPr>
            <a:spLocks noGrp="1"/>
          </p:cNvSpPr>
          <p:nvPr>
            <p:ph type="sldNum" sz="quarter" idx="12"/>
          </p:nvPr>
        </p:nvSpPr>
        <p:spPr/>
        <p:txBody>
          <a:bodyPr/>
          <a:lstStyle/>
          <a:p>
            <a:fld id="{14385F30-F5BB-45A0-A756-346F67DA10C3}" type="slidenum">
              <a:rPr lang="en-US" smtClean="0"/>
              <a:t>33</a:t>
            </a:fld>
            <a:endParaRPr lang="en-US"/>
          </a:p>
        </p:txBody>
      </p:sp>
    </p:spTree>
    <p:extLst>
      <p:ext uri="{BB962C8B-B14F-4D97-AF65-F5344CB8AC3E}">
        <p14:creationId xmlns:p14="http://schemas.microsoft.com/office/powerpoint/2010/main" val="82569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6F413249-62C1-9740-D431-1DAE52636906}"/>
              </a:ext>
            </a:extLst>
          </p:cNvPr>
          <p:cNvSpPr txBox="1"/>
          <p:nvPr/>
        </p:nvSpPr>
        <p:spPr>
          <a:xfrm>
            <a:off x="4081021" y="1004202"/>
            <a:ext cx="4115678" cy="461665"/>
          </a:xfrm>
          <a:prstGeom prst="rect">
            <a:avLst/>
          </a:prstGeom>
          <a:noFill/>
        </p:spPr>
        <p:txBody>
          <a:bodyPr wrap="none" rtlCol="0">
            <a:spAutoFit/>
          </a:bodyPr>
          <a:lstStyle/>
          <a:p>
            <a:r>
              <a:rPr lang="fr-FR" sz="2400" b="1" dirty="0">
                <a:solidFill>
                  <a:srgbClr val="00B0F0"/>
                </a:solidFill>
              </a:rPr>
              <a:t>Création des clés étrangères(1)</a:t>
            </a:r>
          </a:p>
        </p:txBody>
      </p:sp>
      <p:pic>
        <p:nvPicPr>
          <p:cNvPr id="4" name="object 2">
            <a:extLst>
              <a:ext uri="{FF2B5EF4-FFF2-40B4-BE49-F238E27FC236}">
                <a16:creationId xmlns:a16="http://schemas.microsoft.com/office/drawing/2014/main" id="{45B23963-EF5A-AA64-C9F5-74C62C84C0F3}"/>
              </a:ext>
            </a:extLst>
          </p:cNvPr>
          <p:cNvPicPr/>
          <p:nvPr/>
        </p:nvPicPr>
        <p:blipFill>
          <a:blip r:embed="rId3" cstate="print"/>
          <a:stretch>
            <a:fillRect/>
          </a:stretch>
        </p:blipFill>
        <p:spPr>
          <a:xfrm>
            <a:off x="767517" y="3196836"/>
            <a:ext cx="5544312" cy="2968752"/>
          </a:xfrm>
          <a:prstGeom prst="rect">
            <a:avLst/>
          </a:prstGeom>
        </p:spPr>
      </p:pic>
      <p:sp>
        <p:nvSpPr>
          <p:cNvPr id="6" name="object 4">
            <a:extLst>
              <a:ext uri="{FF2B5EF4-FFF2-40B4-BE49-F238E27FC236}">
                <a16:creationId xmlns:a16="http://schemas.microsoft.com/office/drawing/2014/main" id="{558C9669-47A6-1281-8514-860F1AE5BC8C}"/>
              </a:ext>
            </a:extLst>
          </p:cNvPr>
          <p:cNvSpPr txBox="1"/>
          <p:nvPr/>
        </p:nvSpPr>
        <p:spPr>
          <a:xfrm>
            <a:off x="6372790" y="1872480"/>
            <a:ext cx="2952115" cy="780415"/>
          </a:xfrm>
          <a:prstGeom prst="rect">
            <a:avLst/>
          </a:prstGeom>
          <a:solidFill>
            <a:srgbClr val="7CDAFF"/>
          </a:solidFill>
          <a:ln w="9144">
            <a:solidFill>
              <a:srgbClr val="000099"/>
            </a:solidFill>
          </a:ln>
        </p:spPr>
        <p:txBody>
          <a:bodyPr vert="horz" wrap="square" lIns="0" tIns="40640" rIns="0" bIns="0" rtlCol="0">
            <a:spAutoFit/>
          </a:bodyPr>
          <a:lstStyle/>
          <a:p>
            <a:pPr marL="92075" marR="323215">
              <a:lnSpc>
                <a:spcPts val="2690"/>
              </a:lnSpc>
              <a:spcBef>
                <a:spcPts val="320"/>
              </a:spcBef>
            </a:pPr>
            <a:r>
              <a:rPr sz="2400" dirty="0">
                <a:solidFill>
                  <a:srgbClr val="990000"/>
                </a:solidFill>
                <a:latin typeface="Times New Roman"/>
                <a:cs typeface="Times New Roman"/>
              </a:rPr>
              <a:t>1.</a:t>
            </a:r>
            <a:r>
              <a:rPr sz="2400" spc="-10" dirty="0">
                <a:solidFill>
                  <a:srgbClr val="990000"/>
                </a:solidFill>
                <a:latin typeface="Times New Roman"/>
                <a:cs typeface="Times New Roman"/>
              </a:rPr>
              <a:t> </a:t>
            </a:r>
            <a:r>
              <a:rPr sz="2400" dirty="0">
                <a:solidFill>
                  <a:srgbClr val="990000"/>
                </a:solidFill>
                <a:latin typeface="Times New Roman"/>
                <a:cs typeface="Times New Roman"/>
              </a:rPr>
              <a:t>Cliquer</a:t>
            </a:r>
            <a:r>
              <a:rPr sz="2400" spc="-25" dirty="0">
                <a:solidFill>
                  <a:srgbClr val="990000"/>
                </a:solidFill>
                <a:latin typeface="Times New Roman"/>
                <a:cs typeface="Times New Roman"/>
              </a:rPr>
              <a:t> </a:t>
            </a:r>
            <a:r>
              <a:rPr sz="2400" dirty="0">
                <a:solidFill>
                  <a:srgbClr val="990000"/>
                </a:solidFill>
                <a:latin typeface="Times New Roman"/>
                <a:cs typeface="Times New Roman"/>
              </a:rPr>
              <a:t>sur</a:t>
            </a:r>
            <a:r>
              <a:rPr sz="2400" spc="-10" dirty="0">
                <a:solidFill>
                  <a:srgbClr val="990000"/>
                </a:solidFill>
                <a:latin typeface="Times New Roman"/>
                <a:cs typeface="Times New Roman"/>
              </a:rPr>
              <a:t> </a:t>
            </a:r>
            <a:r>
              <a:rPr sz="2400" spc="-25" dirty="0">
                <a:solidFill>
                  <a:srgbClr val="990000"/>
                </a:solidFill>
                <a:latin typeface="Times New Roman"/>
                <a:cs typeface="Times New Roman"/>
              </a:rPr>
              <a:t>le </a:t>
            </a:r>
            <a:r>
              <a:rPr sz="2400" dirty="0">
                <a:solidFill>
                  <a:srgbClr val="990000"/>
                </a:solidFill>
                <a:latin typeface="Times New Roman"/>
                <a:cs typeface="Times New Roman"/>
              </a:rPr>
              <a:t>bouton</a:t>
            </a:r>
            <a:r>
              <a:rPr sz="2400" spc="-15" dirty="0">
                <a:solidFill>
                  <a:srgbClr val="990000"/>
                </a:solidFill>
                <a:latin typeface="Times New Roman"/>
                <a:cs typeface="Times New Roman"/>
              </a:rPr>
              <a:t> </a:t>
            </a:r>
            <a:r>
              <a:rPr sz="2400" dirty="0">
                <a:solidFill>
                  <a:srgbClr val="990000"/>
                </a:solidFill>
                <a:latin typeface="Times New Roman"/>
                <a:cs typeface="Times New Roman"/>
              </a:rPr>
              <a:t>« Relations</a:t>
            </a:r>
            <a:r>
              <a:rPr sz="2400" spc="-45" dirty="0">
                <a:solidFill>
                  <a:srgbClr val="990000"/>
                </a:solidFill>
                <a:latin typeface="Times New Roman"/>
                <a:cs typeface="Times New Roman"/>
              </a:rPr>
              <a:t> </a:t>
            </a:r>
            <a:r>
              <a:rPr sz="2400" spc="-50" dirty="0">
                <a:solidFill>
                  <a:srgbClr val="990000"/>
                </a:solidFill>
                <a:latin typeface="Times New Roman"/>
                <a:cs typeface="Times New Roman"/>
              </a:rPr>
              <a:t>»</a:t>
            </a:r>
            <a:endParaRPr sz="2400">
              <a:latin typeface="Times New Roman"/>
              <a:cs typeface="Times New Roman"/>
            </a:endParaRPr>
          </a:p>
        </p:txBody>
      </p:sp>
      <p:sp>
        <p:nvSpPr>
          <p:cNvPr id="7" name="object 5">
            <a:extLst>
              <a:ext uri="{FF2B5EF4-FFF2-40B4-BE49-F238E27FC236}">
                <a16:creationId xmlns:a16="http://schemas.microsoft.com/office/drawing/2014/main" id="{36054D4C-201C-008C-481C-C0AE2AD1A742}"/>
              </a:ext>
            </a:extLst>
          </p:cNvPr>
          <p:cNvSpPr txBox="1"/>
          <p:nvPr/>
        </p:nvSpPr>
        <p:spPr>
          <a:xfrm>
            <a:off x="6444417" y="4103617"/>
            <a:ext cx="2880360" cy="1123315"/>
          </a:xfrm>
          <a:prstGeom prst="rect">
            <a:avLst/>
          </a:prstGeom>
          <a:solidFill>
            <a:srgbClr val="7CDAFF"/>
          </a:solidFill>
        </p:spPr>
        <p:txBody>
          <a:bodyPr vert="horz" wrap="square" lIns="0" tIns="35560" rIns="0" bIns="0" rtlCol="0">
            <a:spAutoFit/>
          </a:bodyPr>
          <a:lstStyle/>
          <a:p>
            <a:pPr marL="92075" marR="384175">
              <a:lnSpc>
                <a:spcPct val="93200"/>
              </a:lnSpc>
              <a:spcBef>
                <a:spcPts val="280"/>
              </a:spcBef>
            </a:pPr>
            <a:r>
              <a:rPr sz="2400" dirty="0">
                <a:solidFill>
                  <a:srgbClr val="990000"/>
                </a:solidFill>
                <a:latin typeface="Times New Roman"/>
                <a:cs typeface="Times New Roman"/>
              </a:rPr>
              <a:t>2.</a:t>
            </a:r>
            <a:r>
              <a:rPr sz="2400" spc="-150" dirty="0">
                <a:solidFill>
                  <a:srgbClr val="990000"/>
                </a:solidFill>
                <a:latin typeface="Times New Roman"/>
                <a:cs typeface="Times New Roman"/>
              </a:rPr>
              <a:t> </a:t>
            </a:r>
            <a:r>
              <a:rPr sz="2400" dirty="0">
                <a:solidFill>
                  <a:srgbClr val="990000"/>
                </a:solidFill>
                <a:latin typeface="Times New Roman"/>
                <a:cs typeface="Times New Roman"/>
              </a:rPr>
              <a:t>Afficher</a:t>
            </a:r>
            <a:r>
              <a:rPr sz="2400" spc="-100" dirty="0">
                <a:solidFill>
                  <a:srgbClr val="990000"/>
                </a:solidFill>
                <a:latin typeface="Times New Roman"/>
                <a:cs typeface="Times New Roman"/>
              </a:rPr>
              <a:t> </a:t>
            </a:r>
            <a:r>
              <a:rPr sz="2400" dirty="0">
                <a:solidFill>
                  <a:srgbClr val="990000"/>
                </a:solidFill>
                <a:latin typeface="Times New Roman"/>
                <a:cs typeface="Times New Roman"/>
              </a:rPr>
              <a:t>les</a:t>
            </a:r>
            <a:r>
              <a:rPr sz="2400" spc="-65" dirty="0">
                <a:solidFill>
                  <a:srgbClr val="990000"/>
                </a:solidFill>
                <a:latin typeface="Times New Roman"/>
                <a:cs typeface="Times New Roman"/>
              </a:rPr>
              <a:t> </a:t>
            </a:r>
            <a:r>
              <a:rPr sz="2400" spc="-20" dirty="0">
                <a:solidFill>
                  <a:srgbClr val="990000"/>
                </a:solidFill>
                <a:latin typeface="Times New Roman"/>
                <a:cs typeface="Times New Roman"/>
              </a:rPr>
              <a:t>deux </a:t>
            </a:r>
            <a:r>
              <a:rPr sz="2400" spc="-10" dirty="0">
                <a:solidFill>
                  <a:srgbClr val="990000"/>
                </a:solidFill>
                <a:latin typeface="Times New Roman"/>
                <a:cs typeface="Times New Roman"/>
              </a:rPr>
              <a:t>tables</a:t>
            </a:r>
            <a:r>
              <a:rPr sz="2400" spc="-155" dirty="0">
                <a:solidFill>
                  <a:srgbClr val="990000"/>
                </a:solidFill>
                <a:latin typeface="Times New Roman"/>
                <a:cs typeface="Times New Roman"/>
              </a:rPr>
              <a:t> </a:t>
            </a:r>
            <a:r>
              <a:rPr sz="2400" dirty="0">
                <a:solidFill>
                  <a:srgbClr val="990000"/>
                </a:solidFill>
                <a:latin typeface="Times New Roman"/>
                <a:cs typeface="Times New Roman"/>
              </a:rPr>
              <a:t>Artiste</a:t>
            </a:r>
            <a:r>
              <a:rPr sz="2400" spc="-50" dirty="0">
                <a:solidFill>
                  <a:srgbClr val="990000"/>
                </a:solidFill>
                <a:latin typeface="Times New Roman"/>
                <a:cs typeface="Times New Roman"/>
              </a:rPr>
              <a:t> </a:t>
            </a:r>
            <a:r>
              <a:rPr sz="2400" spc="-25" dirty="0">
                <a:solidFill>
                  <a:srgbClr val="990000"/>
                </a:solidFill>
                <a:latin typeface="Times New Roman"/>
                <a:cs typeface="Times New Roman"/>
              </a:rPr>
              <a:t>et </a:t>
            </a:r>
            <a:r>
              <a:rPr sz="2400" spc="-10" dirty="0">
                <a:solidFill>
                  <a:srgbClr val="990000"/>
                </a:solidFill>
                <a:latin typeface="Times New Roman"/>
                <a:cs typeface="Times New Roman"/>
              </a:rPr>
              <a:t>Album</a:t>
            </a:r>
            <a:endParaRPr sz="2400">
              <a:latin typeface="Times New Roman"/>
              <a:cs typeface="Times New Roman"/>
            </a:endParaRPr>
          </a:p>
        </p:txBody>
      </p:sp>
      <p:grpSp>
        <p:nvGrpSpPr>
          <p:cNvPr id="9" name="object 6">
            <a:extLst>
              <a:ext uri="{FF2B5EF4-FFF2-40B4-BE49-F238E27FC236}">
                <a16:creationId xmlns:a16="http://schemas.microsoft.com/office/drawing/2014/main" id="{5C78C5DE-ED6F-1B30-F0FA-2ED61025534E}"/>
              </a:ext>
            </a:extLst>
          </p:cNvPr>
          <p:cNvGrpSpPr/>
          <p:nvPr/>
        </p:nvGrpSpPr>
        <p:grpSpPr>
          <a:xfrm>
            <a:off x="2427154" y="4624824"/>
            <a:ext cx="4685030" cy="1659889"/>
            <a:chOff x="1994916" y="4309871"/>
            <a:chExt cx="4685030" cy="1659889"/>
          </a:xfrm>
        </p:grpSpPr>
        <p:sp>
          <p:nvSpPr>
            <p:cNvPr id="10" name="object 7">
              <a:extLst>
                <a:ext uri="{FF2B5EF4-FFF2-40B4-BE49-F238E27FC236}">
                  <a16:creationId xmlns:a16="http://schemas.microsoft.com/office/drawing/2014/main" id="{D5F45EAC-5C78-DF27-FD28-44FDB868421E}"/>
                </a:ext>
              </a:extLst>
            </p:cNvPr>
            <p:cNvSpPr/>
            <p:nvPr/>
          </p:nvSpPr>
          <p:spPr>
            <a:xfrm>
              <a:off x="5220461" y="4309871"/>
              <a:ext cx="792480" cy="114300"/>
            </a:xfrm>
            <a:custGeom>
              <a:avLst/>
              <a:gdLst/>
              <a:ahLst/>
              <a:cxnLst/>
              <a:rect l="l" t="t" r="r" b="b"/>
              <a:pathLst>
                <a:path w="792479" h="114300">
                  <a:moveTo>
                    <a:pt x="114300" y="0"/>
                  </a:moveTo>
                  <a:lnTo>
                    <a:pt x="0" y="57150"/>
                  </a:lnTo>
                  <a:lnTo>
                    <a:pt x="114300" y="114300"/>
                  </a:lnTo>
                  <a:lnTo>
                    <a:pt x="114300" y="76200"/>
                  </a:lnTo>
                  <a:lnTo>
                    <a:pt x="95250" y="76200"/>
                  </a:lnTo>
                  <a:lnTo>
                    <a:pt x="95250" y="38100"/>
                  </a:lnTo>
                  <a:lnTo>
                    <a:pt x="114300" y="38100"/>
                  </a:lnTo>
                  <a:lnTo>
                    <a:pt x="114300" y="0"/>
                  </a:lnTo>
                  <a:close/>
                </a:path>
                <a:path w="792479" h="114300">
                  <a:moveTo>
                    <a:pt x="114300" y="38100"/>
                  </a:moveTo>
                  <a:lnTo>
                    <a:pt x="95250" y="38100"/>
                  </a:lnTo>
                  <a:lnTo>
                    <a:pt x="95250" y="76200"/>
                  </a:lnTo>
                  <a:lnTo>
                    <a:pt x="114300" y="76200"/>
                  </a:lnTo>
                  <a:lnTo>
                    <a:pt x="114300" y="38100"/>
                  </a:lnTo>
                  <a:close/>
                </a:path>
                <a:path w="792479" h="114300">
                  <a:moveTo>
                    <a:pt x="792479" y="38100"/>
                  </a:moveTo>
                  <a:lnTo>
                    <a:pt x="114300" y="38100"/>
                  </a:lnTo>
                  <a:lnTo>
                    <a:pt x="114300" y="76200"/>
                  </a:lnTo>
                  <a:lnTo>
                    <a:pt x="792479" y="76200"/>
                  </a:lnTo>
                  <a:lnTo>
                    <a:pt x="792479" y="38100"/>
                  </a:lnTo>
                  <a:close/>
                </a:path>
              </a:pathLst>
            </a:custGeom>
            <a:solidFill>
              <a:srgbClr val="FF0000"/>
            </a:solidFill>
          </p:spPr>
          <p:txBody>
            <a:bodyPr wrap="square" lIns="0" tIns="0" rIns="0" bIns="0" rtlCol="0"/>
            <a:lstStyle/>
            <a:p>
              <a:endParaRPr/>
            </a:p>
          </p:txBody>
        </p:sp>
        <p:sp>
          <p:nvSpPr>
            <p:cNvPr id="11" name="object 8">
              <a:extLst>
                <a:ext uri="{FF2B5EF4-FFF2-40B4-BE49-F238E27FC236}">
                  <a16:creationId xmlns:a16="http://schemas.microsoft.com/office/drawing/2014/main" id="{8CBB1756-319C-39F1-03E6-AB02437E8CC1}"/>
                </a:ext>
              </a:extLst>
            </p:cNvPr>
            <p:cNvSpPr/>
            <p:nvPr/>
          </p:nvSpPr>
          <p:spPr>
            <a:xfrm>
              <a:off x="2052066" y="4901945"/>
              <a:ext cx="4608830" cy="1049020"/>
            </a:xfrm>
            <a:custGeom>
              <a:avLst/>
              <a:gdLst/>
              <a:ahLst/>
              <a:cxnLst/>
              <a:rect l="l" t="t" r="r" b="b"/>
              <a:pathLst>
                <a:path w="4608830" h="1049020">
                  <a:moveTo>
                    <a:pt x="4608576" y="0"/>
                  </a:moveTo>
                  <a:lnTo>
                    <a:pt x="4608576" y="1048511"/>
                  </a:lnTo>
                </a:path>
                <a:path w="4608830" h="1049020">
                  <a:moveTo>
                    <a:pt x="4608576" y="1048511"/>
                  </a:moveTo>
                  <a:lnTo>
                    <a:pt x="0" y="1048511"/>
                  </a:lnTo>
                </a:path>
              </a:pathLst>
            </a:custGeom>
            <a:ln w="38100">
              <a:solidFill>
                <a:srgbClr val="FF0000"/>
              </a:solidFill>
            </a:ln>
          </p:spPr>
          <p:txBody>
            <a:bodyPr wrap="square" lIns="0" tIns="0" rIns="0" bIns="0" rtlCol="0"/>
            <a:lstStyle/>
            <a:p>
              <a:endParaRPr/>
            </a:p>
          </p:txBody>
        </p:sp>
        <p:sp>
          <p:nvSpPr>
            <p:cNvPr id="12" name="object 9">
              <a:extLst>
                <a:ext uri="{FF2B5EF4-FFF2-40B4-BE49-F238E27FC236}">
                  <a16:creationId xmlns:a16="http://schemas.microsoft.com/office/drawing/2014/main" id="{E35062DB-AD6F-4190-39B9-CC594379A1B5}"/>
                </a:ext>
              </a:extLst>
            </p:cNvPr>
            <p:cNvSpPr/>
            <p:nvPr/>
          </p:nvSpPr>
          <p:spPr>
            <a:xfrm>
              <a:off x="1994916" y="5446013"/>
              <a:ext cx="114300" cy="504825"/>
            </a:xfrm>
            <a:custGeom>
              <a:avLst/>
              <a:gdLst/>
              <a:ahLst/>
              <a:cxnLst/>
              <a:rect l="l" t="t" r="r" b="b"/>
              <a:pathLst>
                <a:path w="114300" h="504825">
                  <a:moveTo>
                    <a:pt x="76200" y="95250"/>
                  </a:moveTo>
                  <a:lnTo>
                    <a:pt x="38100" y="95250"/>
                  </a:lnTo>
                  <a:lnTo>
                    <a:pt x="38100" y="504444"/>
                  </a:lnTo>
                  <a:lnTo>
                    <a:pt x="76200" y="504444"/>
                  </a:lnTo>
                  <a:lnTo>
                    <a:pt x="76200" y="95250"/>
                  </a:lnTo>
                  <a:close/>
                </a:path>
                <a:path w="114300" h="504825">
                  <a:moveTo>
                    <a:pt x="57150" y="0"/>
                  </a:moveTo>
                  <a:lnTo>
                    <a:pt x="0" y="114300"/>
                  </a:lnTo>
                  <a:lnTo>
                    <a:pt x="38100" y="114300"/>
                  </a:lnTo>
                  <a:lnTo>
                    <a:pt x="38100" y="95250"/>
                  </a:lnTo>
                  <a:lnTo>
                    <a:pt x="104775" y="95250"/>
                  </a:lnTo>
                  <a:lnTo>
                    <a:pt x="57150" y="0"/>
                  </a:lnTo>
                  <a:close/>
                </a:path>
                <a:path w="114300" h="504825">
                  <a:moveTo>
                    <a:pt x="104775" y="95250"/>
                  </a:moveTo>
                  <a:lnTo>
                    <a:pt x="76200" y="95250"/>
                  </a:lnTo>
                  <a:lnTo>
                    <a:pt x="76200" y="114300"/>
                  </a:lnTo>
                  <a:lnTo>
                    <a:pt x="114300" y="114300"/>
                  </a:lnTo>
                  <a:lnTo>
                    <a:pt x="104775" y="95250"/>
                  </a:lnTo>
                  <a:close/>
                </a:path>
              </a:pathLst>
            </a:custGeom>
            <a:solidFill>
              <a:srgbClr val="FF0000"/>
            </a:solidFill>
          </p:spPr>
          <p:txBody>
            <a:bodyPr wrap="square" lIns="0" tIns="0" rIns="0" bIns="0" rtlCol="0"/>
            <a:lstStyle/>
            <a:p>
              <a:endParaRPr/>
            </a:p>
          </p:txBody>
        </p:sp>
      </p:grpSp>
      <p:grpSp>
        <p:nvGrpSpPr>
          <p:cNvPr id="15" name="object 10">
            <a:extLst>
              <a:ext uri="{FF2B5EF4-FFF2-40B4-BE49-F238E27FC236}">
                <a16:creationId xmlns:a16="http://schemas.microsoft.com/office/drawing/2014/main" id="{37009FB3-2C33-7631-E8C6-56519BB4A020}"/>
              </a:ext>
            </a:extLst>
          </p:cNvPr>
          <p:cNvGrpSpPr/>
          <p:nvPr/>
        </p:nvGrpSpPr>
        <p:grpSpPr>
          <a:xfrm>
            <a:off x="701985" y="1511292"/>
            <a:ext cx="5672455" cy="1344295"/>
            <a:chOff x="269747" y="1196339"/>
            <a:chExt cx="5672455" cy="1344295"/>
          </a:xfrm>
        </p:grpSpPr>
        <p:pic>
          <p:nvPicPr>
            <p:cNvPr id="16" name="object 11">
              <a:extLst>
                <a:ext uri="{FF2B5EF4-FFF2-40B4-BE49-F238E27FC236}">
                  <a16:creationId xmlns:a16="http://schemas.microsoft.com/office/drawing/2014/main" id="{F36F9881-79E8-6738-7B04-1DCB7196135E}"/>
                </a:ext>
              </a:extLst>
            </p:cNvPr>
            <p:cNvPicPr/>
            <p:nvPr/>
          </p:nvPicPr>
          <p:blipFill>
            <a:blip r:embed="rId4" cstate="print"/>
            <a:stretch>
              <a:fillRect/>
            </a:stretch>
          </p:blipFill>
          <p:spPr>
            <a:xfrm>
              <a:off x="269747" y="1196339"/>
              <a:ext cx="5439156" cy="1344167"/>
            </a:xfrm>
            <a:prstGeom prst="rect">
              <a:avLst/>
            </a:prstGeom>
          </p:spPr>
        </p:pic>
        <p:sp>
          <p:nvSpPr>
            <p:cNvPr id="17" name="object 12">
              <a:extLst>
                <a:ext uri="{FF2B5EF4-FFF2-40B4-BE49-F238E27FC236}">
                  <a16:creationId xmlns:a16="http://schemas.microsoft.com/office/drawing/2014/main" id="{BEDF54B6-95A8-E37A-AA22-77410752D34F}"/>
                </a:ext>
              </a:extLst>
            </p:cNvPr>
            <p:cNvSpPr/>
            <p:nvPr/>
          </p:nvSpPr>
          <p:spPr>
            <a:xfrm>
              <a:off x="2772918" y="1816353"/>
              <a:ext cx="3169285" cy="192405"/>
            </a:xfrm>
            <a:custGeom>
              <a:avLst/>
              <a:gdLst/>
              <a:ahLst/>
              <a:cxnLst/>
              <a:rect l="l" t="t" r="r" b="b"/>
              <a:pathLst>
                <a:path w="3169285" h="192405">
                  <a:moveTo>
                    <a:pt x="114889" y="38186"/>
                  </a:moveTo>
                  <a:lnTo>
                    <a:pt x="113454" y="76159"/>
                  </a:lnTo>
                  <a:lnTo>
                    <a:pt x="3167634" y="192278"/>
                  </a:lnTo>
                  <a:lnTo>
                    <a:pt x="3169158" y="154178"/>
                  </a:lnTo>
                  <a:lnTo>
                    <a:pt x="114889" y="38186"/>
                  </a:lnTo>
                  <a:close/>
                </a:path>
                <a:path w="3169285" h="192405">
                  <a:moveTo>
                    <a:pt x="116331" y="0"/>
                  </a:moveTo>
                  <a:lnTo>
                    <a:pt x="0" y="52832"/>
                  </a:lnTo>
                  <a:lnTo>
                    <a:pt x="112013" y="114300"/>
                  </a:lnTo>
                  <a:lnTo>
                    <a:pt x="113454" y="76159"/>
                  </a:lnTo>
                  <a:lnTo>
                    <a:pt x="94487" y="75437"/>
                  </a:lnTo>
                  <a:lnTo>
                    <a:pt x="95884" y="37465"/>
                  </a:lnTo>
                  <a:lnTo>
                    <a:pt x="114916" y="37465"/>
                  </a:lnTo>
                  <a:lnTo>
                    <a:pt x="116331" y="0"/>
                  </a:lnTo>
                  <a:close/>
                </a:path>
                <a:path w="3169285" h="192405">
                  <a:moveTo>
                    <a:pt x="95884" y="37465"/>
                  </a:moveTo>
                  <a:lnTo>
                    <a:pt x="94487" y="75437"/>
                  </a:lnTo>
                  <a:lnTo>
                    <a:pt x="113454" y="76159"/>
                  </a:lnTo>
                  <a:lnTo>
                    <a:pt x="114889" y="38186"/>
                  </a:lnTo>
                  <a:lnTo>
                    <a:pt x="95884" y="37465"/>
                  </a:lnTo>
                  <a:close/>
                </a:path>
                <a:path w="3169285" h="192405">
                  <a:moveTo>
                    <a:pt x="114916" y="37465"/>
                  </a:moveTo>
                  <a:lnTo>
                    <a:pt x="95884" y="37465"/>
                  </a:lnTo>
                  <a:lnTo>
                    <a:pt x="114889" y="38186"/>
                  </a:lnTo>
                  <a:lnTo>
                    <a:pt x="114916" y="37465"/>
                  </a:lnTo>
                  <a:close/>
                </a:path>
              </a:pathLst>
            </a:custGeom>
            <a:solidFill>
              <a:srgbClr val="FF0000"/>
            </a:solidFill>
          </p:spPr>
          <p:txBody>
            <a:bodyPr wrap="square" lIns="0" tIns="0" rIns="0" bIns="0" rtlCol="0"/>
            <a:lstStyle/>
            <a:p>
              <a:endParaRPr/>
            </a:p>
          </p:txBody>
        </p:sp>
      </p:grpSp>
      <p:sp>
        <p:nvSpPr>
          <p:cNvPr id="18" name="Espace réservé du numéro de diapositive 17">
            <a:extLst>
              <a:ext uri="{FF2B5EF4-FFF2-40B4-BE49-F238E27FC236}">
                <a16:creationId xmlns:a16="http://schemas.microsoft.com/office/drawing/2014/main" id="{FD1DD85A-379C-1B18-88BA-8C6998CD1B72}"/>
              </a:ext>
            </a:extLst>
          </p:cNvPr>
          <p:cNvSpPr>
            <a:spLocks noGrp="1"/>
          </p:cNvSpPr>
          <p:nvPr>
            <p:ph type="sldNum" sz="quarter" idx="12"/>
          </p:nvPr>
        </p:nvSpPr>
        <p:spPr/>
        <p:txBody>
          <a:bodyPr/>
          <a:lstStyle/>
          <a:p>
            <a:fld id="{14385F30-F5BB-45A0-A756-346F67DA10C3}" type="slidenum">
              <a:rPr lang="en-US" smtClean="0"/>
              <a:t>34</a:t>
            </a:fld>
            <a:endParaRPr lang="en-US"/>
          </a:p>
        </p:txBody>
      </p:sp>
    </p:spTree>
    <p:extLst>
      <p:ext uri="{BB962C8B-B14F-4D97-AF65-F5344CB8AC3E}">
        <p14:creationId xmlns:p14="http://schemas.microsoft.com/office/powerpoint/2010/main" val="2286204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453D5F67-8994-461F-3DA6-5516F6E88A3A}"/>
              </a:ext>
            </a:extLst>
          </p:cNvPr>
          <p:cNvSpPr txBox="1"/>
          <p:nvPr/>
        </p:nvSpPr>
        <p:spPr>
          <a:xfrm>
            <a:off x="4231333" y="1012944"/>
            <a:ext cx="4115678" cy="461665"/>
          </a:xfrm>
          <a:prstGeom prst="rect">
            <a:avLst/>
          </a:prstGeom>
          <a:noFill/>
        </p:spPr>
        <p:txBody>
          <a:bodyPr wrap="none" rtlCol="0">
            <a:spAutoFit/>
          </a:bodyPr>
          <a:lstStyle/>
          <a:p>
            <a:r>
              <a:rPr lang="fr-FR" sz="2400" b="1" dirty="0">
                <a:solidFill>
                  <a:srgbClr val="00B0F0"/>
                </a:solidFill>
              </a:rPr>
              <a:t>Création des clés étrangères(2)</a:t>
            </a:r>
          </a:p>
        </p:txBody>
      </p:sp>
      <p:pic>
        <p:nvPicPr>
          <p:cNvPr id="6" name="object 3">
            <a:extLst>
              <a:ext uri="{FF2B5EF4-FFF2-40B4-BE49-F238E27FC236}">
                <a16:creationId xmlns:a16="http://schemas.microsoft.com/office/drawing/2014/main" id="{681FB592-4222-D158-3D27-F45A039084D2}"/>
              </a:ext>
            </a:extLst>
          </p:cNvPr>
          <p:cNvPicPr/>
          <p:nvPr/>
        </p:nvPicPr>
        <p:blipFill>
          <a:blip r:embed="rId3" cstate="print"/>
          <a:stretch>
            <a:fillRect/>
          </a:stretch>
        </p:blipFill>
        <p:spPr>
          <a:xfrm>
            <a:off x="1426905" y="1626352"/>
            <a:ext cx="6263640" cy="3538728"/>
          </a:xfrm>
          <a:prstGeom prst="rect">
            <a:avLst/>
          </a:prstGeom>
        </p:spPr>
      </p:pic>
      <p:sp>
        <p:nvSpPr>
          <p:cNvPr id="7" name="object 4">
            <a:extLst>
              <a:ext uri="{FF2B5EF4-FFF2-40B4-BE49-F238E27FC236}">
                <a16:creationId xmlns:a16="http://schemas.microsoft.com/office/drawing/2014/main" id="{CC8253B2-2A42-9BD8-0B8D-552D34DCBB9D}"/>
              </a:ext>
            </a:extLst>
          </p:cNvPr>
          <p:cNvSpPr txBox="1"/>
          <p:nvPr/>
        </p:nvSpPr>
        <p:spPr>
          <a:xfrm>
            <a:off x="7797800" y="4043035"/>
            <a:ext cx="4394200" cy="1122045"/>
          </a:xfrm>
          <a:prstGeom prst="rect">
            <a:avLst/>
          </a:prstGeom>
          <a:solidFill>
            <a:srgbClr val="7CDAFF"/>
          </a:solidFill>
        </p:spPr>
        <p:txBody>
          <a:bodyPr vert="horz" wrap="square" lIns="0" tIns="34925" rIns="0" bIns="0" rtlCol="0">
            <a:spAutoFit/>
          </a:bodyPr>
          <a:lstStyle/>
          <a:p>
            <a:pPr marL="92075" marR="167640">
              <a:lnSpc>
                <a:spcPct val="93100"/>
              </a:lnSpc>
              <a:spcBef>
                <a:spcPts val="275"/>
              </a:spcBef>
            </a:pPr>
            <a:r>
              <a:rPr sz="2400" dirty="0">
                <a:solidFill>
                  <a:srgbClr val="990000"/>
                </a:solidFill>
                <a:latin typeface="Times New Roman"/>
                <a:cs typeface="Times New Roman"/>
              </a:rPr>
              <a:t>En déplaçant</a:t>
            </a:r>
            <a:r>
              <a:rPr sz="2400" spc="-40" dirty="0">
                <a:solidFill>
                  <a:srgbClr val="990000"/>
                </a:solidFill>
                <a:latin typeface="Times New Roman"/>
                <a:cs typeface="Times New Roman"/>
              </a:rPr>
              <a:t> </a:t>
            </a:r>
            <a:r>
              <a:rPr sz="2400" spc="-10" dirty="0">
                <a:solidFill>
                  <a:srgbClr val="990000"/>
                </a:solidFill>
                <a:latin typeface="Times New Roman"/>
                <a:cs typeface="Times New Roman"/>
              </a:rPr>
              <a:t>NumArtiste </a:t>
            </a:r>
            <a:r>
              <a:rPr sz="2400" dirty="0">
                <a:solidFill>
                  <a:srgbClr val="990000"/>
                </a:solidFill>
                <a:latin typeface="Times New Roman"/>
                <a:cs typeface="Times New Roman"/>
              </a:rPr>
              <a:t>d’Artiste</a:t>
            </a:r>
            <a:r>
              <a:rPr sz="2400" spc="-35" dirty="0">
                <a:solidFill>
                  <a:srgbClr val="990000"/>
                </a:solidFill>
                <a:latin typeface="Times New Roman"/>
                <a:cs typeface="Times New Roman"/>
              </a:rPr>
              <a:t> </a:t>
            </a:r>
            <a:r>
              <a:rPr sz="2400" dirty="0">
                <a:solidFill>
                  <a:srgbClr val="990000"/>
                </a:solidFill>
                <a:latin typeface="Times New Roman"/>
                <a:cs typeface="Times New Roman"/>
              </a:rPr>
              <a:t>sur</a:t>
            </a:r>
            <a:r>
              <a:rPr sz="2400" spc="5" dirty="0">
                <a:solidFill>
                  <a:srgbClr val="990000"/>
                </a:solidFill>
                <a:latin typeface="Times New Roman"/>
                <a:cs typeface="Times New Roman"/>
              </a:rPr>
              <a:t> </a:t>
            </a:r>
            <a:r>
              <a:rPr sz="2400" spc="-10" dirty="0">
                <a:solidFill>
                  <a:srgbClr val="990000"/>
                </a:solidFill>
                <a:latin typeface="Times New Roman"/>
                <a:cs typeface="Times New Roman"/>
              </a:rPr>
              <a:t>NumArtiste </a:t>
            </a:r>
            <a:r>
              <a:rPr sz="2400" dirty="0">
                <a:solidFill>
                  <a:srgbClr val="990000"/>
                </a:solidFill>
                <a:latin typeface="Times New Roman"/>
                <a:cs typeface="Times New Roman"/>
              </a:rPr>
              <a:t>d’Album,</a:t>
            </a:r>
            <a:r>
              <a:rPr sz="2400" spc="-10" dirty="0">
                <a:solidFill>
                  <a:srgbClr val="990000"/>
                </a:solidFill>
                <a:latin typeface="Times New Roman"/>
                <a:cs typeface="Times New Roman"/>
              </a:rPr>
              <a:t> </a:t>
            </a:r>
            <a:r>
              <a:rPr sz="2400" dirty="0">
                <a:solidFill>
                  <a:srgbClr val="990000"/>
                </a:solidFill>
                <a:latin typeface="Times New Roman"/>
                <a:cs typeface="Times New Roman"/>
              </a:rPr>
              <a:t>on obtient</a:t>
            </a:r>
            <a:r>
              <a:rPr sz="2400" spc="-30" dirty="0">
                <a:solidFill>
                  <a:srgbClr val="990000"/>
                </a:solidFill>
                <a:latin typeface="Times New Roman"/>
                <a:cs typeface="Times New Roman"/>
              </a:rPr>
              <a:t> </a:t>
            </a:r>
            <a:r>
              <a:rPr sz="2400" dirty="0">
                <a:solidFill>
                  <a:srgbClr val="990000"/>
                </a:solidFill>
                <a:latin typeface="Times New Roman"/>
                <a:cs typeface="Times New Roman"/>
              </a:rPr>
              <a:t>cette</a:t>
            </a:r>
            <a:r>
              <a:rPr sz="2400" spc="-30" dirty="0">
                <a:solidFill>
                  <a:srgbClr val="990000"/>
                </a:solidFill>
                <a:latin typeface="Times New Roman"/>
                <a:cs typeface="Times New Roman"/>
              </a:rPr>
              <a:t> </a:t>
            </a:r>
            <a:r>
              <a:rPr sz="2400" spc="-10" dirty="0">
                <a:solidFill>
                  <a:srgbClr val="990000"/>
                </a:solidFill>
                <a:latin typeface="Times New Roman"/>
                <a:cs typeface="Times New Roman"/>
              </a:rPr>
              <a:t>fenêtre.</a:t>
            </a:r>
            <a:endParaRPr sz="2400" dirty="0">
              <a:latin typeface="Times New Roman"/>
              <a:cs typeface="Times New Roman"/>
            </a:endParaRPr>
          </a:p>
        </p:txBody>
      </p:sp>
      <p:sp>
        <p:nvSpPr>
          <p:cNvPr id="9" name="object 5">
            <a:extLst>
              <a:ext uri="{FF2B5EF4-FFF2-40B4-BE49-F238E27FC236}">
                <a16:creationId xmlns:a16="http://schemas.microsoft.com/office/drawing/2014/main" id="{18B198AB-0D93-AAEC-DB0A-137FFD06BD7E}"/>
              </a:ext>
            </a:extLst>
          </p:cNvPr>
          <p:cNvSpPr txBox="1"/>
          <p:nvPr/>
        </p:nvSpPr>
        <p:spPr>
          <a:xfrm>
            <a:off x="203133" y="5520172"/>
            <a:ext cx="2376170" cy="437515"/>
          </a:xfrm>
          <a:prstGeom prst="rect">
            <a:avLst/>
          </a:prstGeom>
          <a:solidFill>
            <a:srgbClr val="7CDAFF"/>
          </a:solidFill>
        </p:spPr>
        <p:txBody>
          <a:bodyPr vert="horz" wrap="square" lIns="0" tIns="10795" rIns="0" bIns="0" rtlCol="0">
            <a:spAutoFit/>
          </a:bodyPr>
          <a:lstStyle/>
          <a:p>
            <a:pPr marL="90805">
              <a:lnSpc>
                <a:spcPct val="100000"/>
              </a:lnSpc>
              <a:spcBef>
                <a:spcPts val="85"/>
              </a:spcBef>
            </a:pPr>
            <a:r>
              <a:rPr sz="2400" dirty="0">
                <a:solidFill>
                  <a:srgbClr val="990000"/>
                </a:solidFill>
                <a:latin typeface="Times New Roman"/>
                <a:cs typeface="Times New Roman"/>
              </a:rPr>
              <a:t>Cocher</a:t>
            </a:r>
            <a:r>
              <a:rPr sz="2400" spc="-10" dirty="0">
                <a:solidFill>
                  <a:srgbClr val="990000"/>
                </a:solidFill>
                <a:latin typeface="Times New Roman"/>
                <a:cs typeface="Times New Roman"/>
              </a:rPr>
              <a:t> </a:t>
            </a:r>
            <a:r>
              <a:rPr sz="2400" dirty="0">
                <a:solidFill>
                  <a:srgbClr val="990000"/>
                </a:solidFill>
                <a:latin typeface="Times New Roman"/>
                <a:cs typeface="Times New Roman"/>
              </a:rPr>
              <a:t>cette</a:t>
            </a:r>
            <a:r>
              <a:rPr sz="2400" spc="-35" dirty="0">
                <a:solidFill>
                  <a:srgbClr val="990000"/>
                </a:solidFill>
                <a:latin typeface="Times New Roman"/>
                <a:cs typeface="Times New Roman"/>
              </a:rPr>
              <a:t> </a:t>
            </a:r>
            <a:r>
              <a:rPr sz="2400" spc="-20" dirty="0">
                <a:solidFill>
                  <a:srgbClr val="990000"/>
                </a:solidFill>
                <a:latin typeface="Times New Roman"/>
                <a:cs typeface="Times New Roman"/>
              </a:rPr>
              <a:t>case</a:t>
            </a:r>
            <a:endParaRPr sz="2400">
              <a:latin typeface="Times New Roman"/>
              <a:cs typeface="Times New Roman"/>
            </a:endParaRPr>
          </a:p>
        </p:txBody>
      </p:sp>
      <p:sp>
        <p:nvSpPr>
          <p:cNvPr id="10" name="object 6">
            <a:extLst>
              <a:ext uri="{FF2B5EF4-FFF2-40B4-BE49-F238E27FC236}">
                <a16:creationId xmlns:a16="http://schemas.microsoft.com/office/drawing/2014/main" id="{1938EBCD-7EB5-B122-AD2B-00A9C5F38863}"/>
              </a:ext>
            </a:extLst>
          </p:cNvPr>
          <p:cNvSpPr/>
          <p:nvPr/>
        </p:nvSpPr>
        <p:spPr>
          <a:xfrm>
            <a:off x="622665" y="3783575"/>
            <a:ext cx="1021080" cy="1745614"/>
          </a:xfrm>
          <a:custGeom>
            <a:avLst/>
            <a:gdLst/>
            <a:ahLst/>
            <a:cxnLst/>
            <a:rect l="l" t="t" r="r" b="b"/>
            <a:pathLst>
              <a:path w="1021080" h="1745614">
                <a:moveTo>
                  <a:pt x="991754" y="49658"/>
                </a:moveTo>
                <a:lnTo>
                  <a:pt x="966882" y="63808"/>
                </a:lnTo>
                <a:lnTo>
                  <a:pt x="0" y="1731009"/>
                </a:lnTo>
                <a:lnTo>
                  <a:pt x="25044" y="1745614"/>
                </a:lnTo>
                <a:lnTo>
                  <a:pt x="991827" y="78419"/>
                </a:lnTo>
                <a:lnTo>
                  <a:pt x="991754" y="49658"/>
                </a:lnTo>
                <a:close/>
              </a:path>
              <a:path w="1021080" h="1745614">
                <a:moveTo>
                  <a:pt x="1020683" y="17525"/>
                </a:moveTo>
                <a:lnTo>
                  <a:pt x="993724" y="17525"/>
                </a:lnTo>
                <a:lnTo>
                  <a:pt x="1018743" y="32003"/>
                </a:lnTo>
                <a:lnTo>
                  <a:pt x="991827" y="78419"/>
                </a:lnTo>
                <a:lnTo>
                  <a:pt x="991946" y="133349"/>
                </a:lnTo>
                <a:lnTo>
                  <a:pt x="998550" y="139826"/>
                </a:lnTo>
                <a:lnTo>
                  <a:pt x="1014552" y="139826"/>
                </a:lnTo>
                <a:lnTo>
                  <a:pt x="1020902" y="133349"/>
                </a:lnTo>
                <a:lnTo>
                  <a:pt x="1020683" y="17525"/>
                </a:lnTo>
                <a:close/>
              </a:path>
              <a:path w="1021080" h="1745614">
                <a:moveTo>
                  <a:pt x="1020648" y="0"/>
                </a:moveTo>
                <a:lnTo>
                  <a:pt x="904697" y="65912"/>
                </a:lnTo>
                <a:lnTo>
                  <a:pt x="902284" y="74675"/>
                </a:lnTo>
                <a:lnTo>
                  <a:pt x="910158" y="88645"/>
                </a:lnTo>
                <a:lnTo>
                  <a:pt x="919048" y="91058"/>
                </a:lnTo>
                <a:lnTo>
                  <a:pt x="966882" y="63808"/>
                </a:lnTo>
                <a:lnTo>
                  <a:pt x="993724" y="17525"/>
                </a:lnTo>
                <a:lnTo>
                  <a:pt x="1020683" y="17525"/>
                </a:lnTo>
                <a:lnTo>
                  <a:pt x="1020648" y="0"/>
                </a:lnTo>
                <a:close/>
              </a:path>
              <a:path w="1021080" h="1745614">
                <a:moveTo>
                  <a:pt x="1006453" y="24891"/>
                </a:moveTo>
                <a:lnTo>
                  <a:pt x="991692" y="24891"/>
                </a:lnTo>
                <a:lnTo>
                  <a:pt x="1013409" y="37337"/>
                </a:lnTo>
                <a:lnTo>
                  <a:pt x="991754" y="49658"/>
                </a:lnTo>
                <a:lnTo>
                  <a:pt x="991827" y="78419"/>
                </a:lnTo>
                <a:lnTo>
                  <a:pt x="1018743" y="32003"/>
                </a:lnTo>
                <a:lnTo>
                  <a:pt x="1006453" y="24891"/>
                </a:lnTo>
                <a:close/>
              </a:path>
              <a:path w="1021080" h="1745614">
                <a:moveTo>
                  <a:pt x="993724" y="17525"/>
                </a:moveTo>
                <a:lnTo>
                  <a:pt x="966882" y="63808"/>
                </a:lnTo>
                <a:lnTo>
                  <a:pt x="991754" y="49658"/>
                </a:lnTo>
                <a:lnTo>
                  <a:pt x="991692" y="24891"/>
                </a:lnTo>
                <a:lnTo>
                  <a:pt x="1006453" y="24891"/>
                </a:lnTo>
                <a:lnTo>
                  <a:pt x="993724" y="17525"/>
                </a:lnTo>
                <a:close/>
              </a:path>
              <a:path w="1021080" h="1745614">
                <a:moveTo>
                  <a:pt x="991692" y="24891"/>
                </a:moveTo>
                <a:lnTo>
                  <a:pt x="991754" y="49658"/>
                </a:lnTo>
                <a:lnTo>
                  <a:pt x="1013409" y="37337"/>
                </a:lnTo>
                <a:lnTo>
                  <a:pt x="991692" y="24891"/>
                </a:lnTo>
                <a:close/>
              </a:path>
            </a:pathLst>
          </a:custGeom>
          <a:solidFill>
            <a:srgbClr val="FF0000"/>
          </a:solidFill>
        </p:spPr>
        <p:txBody>
          <a:bodyPr wrap="square" lIns="0" tIns="0" rIns="0" bIns="0" rtlCol="0"/>
          <a:lstStyle/>
          <a:p>
            <a:endParaRPr/>
          </a:p>
        </p:txBody>
      </p:sp>
      <p:sp>
        <p:nvSpPr>
          <p:cNvPr id="11" name="Espace réservé du numéro de diapositive 10">
            <a:extLst>
              <a:ext uri="{FF2B5EF4-FFF2-40B4-BE49-F238E27FC236}">
                <a16:creationId xmlns:a16="http://schemas.microsoft.com/office/drawing/2014/main" id="{26D7A472-5BB3-1203-40E7-F997FE9C27D1}"/>
              </a:ext>
            </a:extLst>
          </p:cNvPr>
          <p:cNvSpPr>
            <a:spLocks noGrp="1"/>
          </p:cNvSpPr>
          <p:nvPr>
            <p:ph type="sldNum" sz="quarter" idx="12"/>
          </p:nvPr>
        </p:nvSpPr>
        <p:spPr/>
        <p:txBody>
          <a:bodyPr/>
          <a:lstStyle/>
          <a:p>
            <a:fld id="{14385F30-F5BB-45A0-A756-346F67DA10C3}" type="slidenum">
              <a:rPr lang="en-US" smtClean="0"/>
              <a:t>35</a:t>
            </a:fld>
            <a:endParaRPr lang="en-US"/>
          </a:p>
        </p:txBody>
      </p:sp>
    </p:spTree>
    <p:extLst>
      <p:ext uri="{BB962C8B-B14F-4D97-AF65-F5344CB8AC3E}">
        <p14:creationId xmlns:p14="http://schemas.microsoft.com/office/powerpoint/2010/main" val="3448985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E49EDBA5-D275-5DC0-AB48-C92AA568B99E}"/>
              </a:ext>
            </a:extLst>
          </p:cNvPr>
          <p:cNvSpPr txBox="1"/>
          <p:nvPr/>
        </p:nvSpPr>
        <p:spPr>
          <a:xfrm>
            <a:off x="4243859" y="1054671"/>
            <a:ext cx="4115678" cy="461665"/>
          </a:xfrm>
          <a:prstGeom prst="rect">
            <a:avLst/>
          </a:prstGeom>
          <a:noFill/>
        </p:spPr>
        <p:txBody>
          <a:bodyPr wrap="none" rtlCol="0">
            <a:spAutoFit/>
          </a:bodyPr>
          <a:lstStyle/>
          <a:p>
            <a:r>
              <a:rPr lang="fr-FR" sz="2400" b="1" dirty="0">
                <a:solidFill>
                  <a:srgbClr val="00B0F0"/>
                </a:solidFill>
              </a:rPr>
              <a:t>Création des clés étrangères(3)</a:t>
            </a:r>
          </a:p>
        </p:txBody>
      </p:sp>
      <p:pic>
        <p:nvPicPr>
          <p:cNvPr id="5" name="object 2">
            <a:extLst>
              <a:ext uri="{FF2B5EF4-FFF2-40B4-BE49-F238E27FC236}">
                <a16:creationId xmlns:a16="http://schemas.microsoft.com/office/drawing/2014/main" id="{62724373-CA43-BA5F-622D-739CB526547F}"/>
              </a:ext>
            </a:extLst>
          </p:cNvPr>
          <p:cNvPicPr/>
          <p:nvPr/>
        </p:nvPicPr>
        <p:blipFill>
          <a:blip r:embed="rId3" cstate="print"/>
          <a:stretch>
            <a:fillRect/>
          </a:stretch>
        </p:blipFill>
        <p:spPr>
          <a:xfrm>
            <a:off x="1372869" y="1757778"/>
            <a:ext cx="6146292" cy="3122070"/>
          </a:xfrm>
          <a:prstGeom prst="rect">
            <a:avLst/>
          </a:prstGeom>
        </p:spPr>
      </p:pic>
      <p:sp>
        <p:nvSpPr>
          <p:cNvPr id="7" name="object 4">
            <a:extLst>
              <a:ext uri="{FF2B5EF4-FFF2-40B4-BE49-F238E27FC236}">
                <a16:creationId xmlns:a16="http://schemas.microsoft.com/office/drawing/2014/main" id="{340794DA-6D35-BB20-03DB-B95863117EB9}"/>
              </a:ext>
            </a:extLst>
          </p:cNvPr>
          <p:cNvSpPr txBox="1"/>
          <p:nvPr/>
        </p:nvSpPr>
        <p:spPr>
          <a:xfrm>
            <a:off x="1923447" y="5148929"/>
            <a:ext cx="5687695" cy="1125220"/>
          </a:xfrm>
          <a:prstGeom prst="rect">
            <a:avLst/>
          </a:prstGeom>
          <a:solidFill>
            <a:srgbClr val="7CDAFF"/>
          </a:solidFill>
        </p:spPr>
        <p:txBody>
          <a:bodyPr vert="horz" wrap="square" lIns="0" tIns="34925" rIns="0" bIns="0" rtlCol="0">
            <a:spAutoFit/>
          </a:bodyPr>
          <a:lstStyle/>
          <a:p>
            <a:pPr marL="92075" marR="212090">
              <a:lnSpc>
                <a:spcPct val="93200"/>
              </a:lnSpc>
              <a:spcBef>
                <a:spcPts val="275"/>
              </a:spcBef>
            </a:pPr>
            <a:r>
              <a:rPr sz="2400" dirty="0">
                <a:solidFill>
                  <a:srgbClr val="990000"/>
                </a:solidFill>
                <a:latin typeface="Times New Roman"/>
                <a:cs typeface="Times New Roman"/>
              </a:rPr>
              <a:t>Cette</a:t>
            </a:r>
            <a:r>
              <a:rPr sz="2400" spc="-25" dirty="0">
                <a:solidFill>
                  <a:srgbClr val="990000"/>
                </a:solidFill>
                <a:latin typeface="Times New Roman"/>
                <a:cs typeface="Times New Roman"/>
              </a:rPr>
              <a:t> </a:t>
            </a:r>
            <a:r>
              <a:rPr sz="2400" dirty="0">
                <a:solidFill>
                  <a:srgbClr val="990000"/>
                </a:solidFill>
                <a:latin typeface="Times New Roman"/>
                <a:cs typeface="Times New Roman"/>
              </a:rPr>
              <a:t>relation</a:t>
            </a:r>
            <a:r>
              <a:rPr sz="2400" spc="-40" dirty="0">
                <a:solidFill>
                  <a:srgbClr val="990000"/>
                </a:solidFill>
                <a:latin typeface="Times New Roman"/>
                <a:cs typeface="Times New Roman"/>
              </a:rPr>
              <a:t> </a:t>
            </a:r>
            <a:r>
              <a:rPr sz="2400" dirty="0">
                <a:solidFill>
                  <a:srgbClr val="990000"/>
                </a:solidFill>
                <a:latin typeface="Times New Roman"/>
                <a:cs typeface="Times New Roman"/>
              </a:rPr>
              <a:t>signifie</a:t>
            </a:r>
            <a:r>
              <a:rPr sz="2400" spc="-25" dirty="0">
                <a:solidFill>
                  <a:srgbClr val="990000"/>
                </a:solidFill>
                <a:latin typeface="Times New Roman"/>
                <a:cs typeface="Times New Roman"/>
              </a:rPr>
              <a:t> </a:t>
            </a:r>
            <a:r>
              <a:rPr sz="2400" dirty="0">
                <a:solidFill>
                  <a:srgbClr val="990000"/>
                </a:solidFill>
                <a:latin typeface="Times New Roman"/>
                <a:cs typeface="Times New Roman"/>
              </a:rPr>
              <a:t>qu’un artiste</a:t>
            </a:r>
            <a:r>
              <a:rPr sz="2400" spc="-50" dirty="0">
                <a:solidFill>
                  <a:srgbClr val="990000"/>
                </a:solidFill>
                <a:latin typeface="Times New Roman"/>
                <a:cs typeface="Times New Roman"/>
              </a:rPr>
              <a:t> </a:t>
            </a:r>
            <a:r>
              <a:rPr sz="2400" dirty="0">
                <a:solidFill>
                  <a:srgbClr val="990000"/>
                </a:solidFill>
                <a:latin typeface="Times New Roman"/>
                <a:cs typeface="Times New Roman"/>
              </a:rPr>
              <a:t>peut</a:t>
            </a:r>
            <a:r>
              <a:rPr sz="2400" spc="-10" dirty="0">
                <a:solidFill>
                  <a:srgbClr val="990000"/>
                </a:solidFill>
                <a:latin typeface="Times New Roman"/>
                <a:cs typeface="Times New Roman"/>
              </a:rPr>
              <a:t> </a:t>
            </a:r>
            <a:r>
              <a:rPr sz="2400" spc="-20" dirty="0">
                <a:solidFill>
                  <a:srgbClr val="990000"/>
                </a:solidFill>
                <a:latin typeface="Times New Roman"/>
                <a:cs typeface="Times New Roman"/>
              </a:rPr>
              <a:t>être </a:t>
            </a:r>
            <a:r>
              <a:rPr sz="2400" dirty="0">
                <a:solidFill>
                  <a:srgbClr val="990000"/>
                </a:solidFill>
                <a:latin typeface="Times New Roman"/>
                <a:cs typeface="Times New Roman"/>
              </a:rPr>
              <a:t>associé</a:t>
            </a:r>
            <a:r>
              <a:rPr sz="2400" spc="-30" dirty="0">
                <a:solidFill>
                  <a:srgbClr val="990000"/>
                </a:solidFill>
                <a:latin typeface="Times New Roman"/>
                <a:cs typeface="Times New Roman"/>
              </a:rPr>
              <a:t> </a:t>
            </a:r>
            <a:r>
              <a:rPr sz="2400" dirty="0">
                <a:solidFill>
                  <a:srgbClr val="990000"/>
                </a:solidFill>
                <a:latin typeface="Times New Roman"/>
                <a:cs typeface="Times New Roman"/>
              </a:rPr>
              <a:t>à</a:t>
            </a:r>
            <a:r>
              <a:rPr sz="2400" spc="-15" dirty="0">
                <a:solidFill>
                  <a:srgbClr val="990000"/>
                </a:solidFill>
                <a:latin typeface="Times New Roman"/>
                <a:cs typeface="Times New Roman"/>
              </a:rPr>
              <a:t> </a:t>
            </a:r>
            <a:r>
              <a:rPr sz="2400" dirty="0">
                <a:solidFill>
                  <a:srgbClr val="990000"/>
                </a:solidFill>
                <a:latin typeface="Times New Roman"/>
                <a:cs typeface="Times New Roman"/>
              </a:rPr>
              <a:t>plusieurs</a:t>
            </a:r>
            <a:r>
              <a:rPr sz="2400" spc="-35" dirty="0">
                <a:solidFill>
                  <a:srgbClr val="990000"/>
                </a:solidFill>
                <a:latin typeface="Times New Roman"/>
                <a:cs typeface="Times New Roman"/>
              </a:rPr>
              <a:t> </a:t>
            </a:r>
            <a:r>
              <a:rPr sz="2400" dirty="0">
                <a:solidFill>
                  <a:srgbClr val="990000"/>
                </a:solidFill>
                <a:latin typeface="Times New Roman"/>
                <a:cs typeface="Times New Roman"/>
              </a:rPr>
              <a:t>albums</a:t>
            </a:r>
            <a:r>
              <a:rPr sz="2400" spc="-10" dirty="0">
                <a:solidFill>
                  <a:srgbClr val="990000"/>
                </a:solidFill>
                <a:latin typeface="Times New Roman"/>
                <a:cs typeface="Times New Roman"/>
              </a:rPr>
              <a:t> </a:t>
            </a:r>
            <a:r>
              <a:rPr sz="2400" dirty="0">
                <a:solidFill>
                  <a:srgbClr val="990000"/>
                </a:solidFill>
                <a:latin typeface="Times New Roman"/>
                <a:cs typeface="Times New Roman"/>
              </a:rPr>
              <a:t>et</a:t>
            </a:r>
            <a:r>
              <a:rPr sz="2400" spc="-30" dirty="0">
                <a:solidFill>
                  <a:srgbClr val="990000"/>
                </a:solidFill>
                <a:latin typeface="Times New Roman"/>
                <a:cs typeface="Times New Roman"/>
              </a:rPr>
              <a:t> </a:t>
            </a:r>
            <a:r>
              <a:rPr sz="2400" dirty="0">
                <a:solidFill>
                  <a:srgbClr val="990000"/>
                </a:solidFill>
                <a:latin typeface="Times New Roman"/>
                <a:cs typeface="Times New Roman"/>
              </a:rPr>
              <a:t>un</a:t>
            </a:r>
            <a:r>
              <a:rPr sz="2400" spc="-10" dirty="0">
                <a:solidFill>
                  <a:srgbClr val="990000"/>
                </a:solidFill>
                <a:latin typeface="Times New Roman"/>
                <a:cs typeface="Times New Roman"/>
              </a:rPr>
              <a:t> </a:t>
            </a:r>
            <a:r>
              <a:rPr sz="2400" dirty="0">
                <a:solidFill>
                  <a:srgbClr val="990000"/>
                </a:solidFill>
                <a:latin typeface="Times New Roman"/>
                <a:cs typeface="Times New Roman"/>
              </a:rPr>
              <a:t>album</a:t>
            </a:r>
            <a:r>
              <a:rPr sz="2400" spc="-25" dirty="0">
                <a:solidFill>
                  <a:srgbClr val="990000"/>
                </a:solidFill>
                <a:latin typeface="Times New Roman"/>
                <a:cs typeface="Times New Roman"/>
              </a:rPr>
              <a:t> est </a:t>
            </a:r>
            <a:r>
              <a:rPr sz="2400" dirty="0">
                <a:solidFill>
                  <a:srgbClr val="990000"/>
                </a:solidFill>
                <a:latin typeface="Times New Roman"/>
                <a:cs typeface="Times New Roman"/>
              </a:rPr>
              <a:t>associé</a:t>
            </a:r>
            <a:r>
              <a:rPr sz="2400" spc="-40" dirty="0">
                <a:solidFill>
                  <a:srgbClr val="990000"/>
                </a:solidFill>
                <a:latin typeface="Times New Roman"/>
                <a:cs typeface="Times New Roman"/>
              </a:rPr>
              <a:t> </a:t>
            </a:r>
            <a:r>
              <a:rPr sz="2400" dirty="0">
                <a:solidFill>
                  <a:srgbClr val="990000"/>
                </a:solidFill>
                <a:latin typeface="Times New Roman"/>
                <a:cs typeface="Times New Roman"/>
              </a:rPr>
              <a:t>à</a:t>
            </a:r>
            <a:r>
              <a:rPr sz="2400" spc="-15" dirty="0">
                <a:solidFill>
                  <a:srgbClr val="990000"/>
                </a:solidFill>
                <a:latin typeface="Times New Roman"/>
                <a:cs typeface="Times New Roman"/>
              </a:rPr>
              <a:t> </a:t>
            </a:r>
            <a:r>
              <a:rPr sz="2400" dirty="0">
                <a:solidFill>
                  <a:srgbClr val="990000"/>
                </a:solidFill>
                <a:latin typeface="Times New Roman"/>
                <a:cs typeface="Times New Roman"/>
              </a:rPr>
              <a:t>un</a:t>
            </a:r>
            <a:r>
              <a:rPr sz="2400" spc="-20" dirty="0">
                <a:solidFill>
                  <a:srgbClr val="990000"/>
                </a:solidFill>
                <a:latin typeface="Times New Roman"/>
                <a:cs typeface="Times New Roman"/>
              </a:rPr>
              <a:t> </a:t>
            </a:r>
            <a:r>
              <a:rPr sz="2400" dirty="0">
                <a:solidFill>
                  <a:srgbClr val="990000"/>
                </a:solidFill>
                <a:latin typeface="Times New Roman"/>
                <a:cs typeface="Times New Roman"/>
              </a:rPr>
              <a:t>seul</a:t>
            </a:r>
            <a:r>
              <a:rPr sz="2400" spc="-25" dirty="0">
                <a:solidFill>
                  <a:srgbClr val="990000"/>
                </a:solidFill>
                <a:latin typeface="Times New Roman"/>
                <a:cs typeface="Times New Roman"/>
              </a:rPr>
              <a:t> </a:t>
            </a:r>
            <a:r>
              <a:rPr sz="2400" spc="-10" dirty="0">
                <a:solidFill>
                  <a:srgbClr val="990000"/>
                </a:solidFill>
                <a:latin typeface="Times New Roman"/>
                <a:cs typeface="Times New Roman"/>
              </a:rPr>
              <a:t>artiste.</a:t>
            </a:r>
            <a:endParaRPr sz="2400" dirty="0">
              <a:latin typeface="Times New Roman"/>
              <a:cs typeface="Times New Roman"/>
            </a:endParaRPr>
          </a:p>
        </p:txBody>
      </p:sp>
      <p:sp>
        <p:nvSpPr>
          <p:cNvPr id="9" name="object 5">
            <a:extLst>
              <a:ext uri="{FF2B5EF4-FFF2-40B4-BE49-F238E27FC236}">
                <a16:creationId xmlns:a16="http://schemas.microsoft.com/office/drawing/2014/main" id="{5BF1D11B-4D81-427D-9076-EBB4206D0B01}"/>
              </a:ext>
            </a:extLst>
          </p:cNvPr>
          <p:cNvSpPr/>
          <p:nvPr/>
        </p:nvSpPr>
        <p:spPr>
          <a:xfrm>
            <a:off x="4446015" y="2782062"/>
            <a:ext cx="188615" cy="2354458"/>
          </a:xfrm>
          <a:custGeom>
            <a:avLst/>
            <a:gdLst/>
            <a:ahLst/>
            <a:cxnLst/>
            <a:rect l="l" t="t" r="r" b="b"/>
            <a:pathLst>
              <a:path w="213360" h="2520315">
                <a:moveTo>
                  <a:pt x="76013" y="113030"/>
                </a:moveTo>
                <a:lnTo>
                  <a:pt x="38039" y="115187"/>
                </a:lnTo>
                <a:lnTo>
                  <a:pt x="174751" y="2520315"/>
                </a:lnTo>
                <a:lnTo>
                  <a:pt x="212851" y="2518029"/>
                </a:lnTo>
                <a:lnTo>
                  <a:pt x="76013" y="113030"/>
                </a:lnTo>
                <a:close/>
              </a:path>
              <a:path w="213360" h="2520315">
                <a:moveTo>
                  <a:pt x="50546" y="0"/>
                </a:moveTo>
                <a:lnTo>
                  <a:pt x="0" y="117348"/>
                </a:lnTo>
                <a:lnTo>
                  <a:pt x="38039" y="115187"/>
                </a:lnTo>
                <a:lnTo>
                  <a:pt x="36957" y="96138"/>
                </a:lnTo>
                <a:lnTo>
                  <a:pt x="74930" y="93979"/>
                </a:lnTo>
                <a:lnTo>
                  <a:pt x="104371" y="93979"/>
                </a:lnTo>
                <a:lnTo>
                  <a:pt x="50546" y="0"/>
                </a:lnTo>
                <a:close/>
              </a:path>
              <a:path w="213360" h="2520315">
                <a:moveTo>
                  <a:pt x="74930" y="93979"/>
                </a:moveTo>
                <a:lnTo>
                  <a:pt x="36957" y="96138"/>
                </a:lnTo>
                <a:lnTo>
                  <a:pt x="38039" y="115187"/>
                </a:lnTo>
                <a:lnTo>
                  <a:pt x="76013" y="113030"/>
                </a:lnTo>
                <a:lnTo>
                  <a:pt x="74930" y="93979"/>
                </a:lnTo>
                <a:close/>
              </a:path>
              <a:path w="213360" h="2520315">
                <a:moveTo>
                  <a:pt x="104371" y="93979"/>
                </a:moveTo>
                <a:lnTo>
                  <a:pt x="74930" y="93979"/>
                </a:lnTo>
                <a:lnTo>
                  <a:pt x="76013" y="113030"/>
                </a:lnTo>
                <a:lnTo>
                  <a:pt x="114046" y="110871"/>
                </a:lnTo>
                <a:lnTo>
                  <a:pt x="104371" y="93979"/>
                </a:lnTo>
                <a:close/>
              </a:path>
            </a:pathLst>
          </a:custGeom>
          <a:solidFill>
            <a:srgbClr val="FF0000"/>
          </a:solidFill>
        </p:spPr>
        <p:txBody>
          <a:bodyPr wrap="square" lIns="0" tIns="0" rIns="0" bIns="0" rtlCol="0"/>
          <a:lstStyle/>
          <a:p>
            <a:endParaRPr/>
          </a:p>
        </p:txBody>
      </p:sp>
      <p:sp>
        <p:nvSpPr>
          <p:cNvPr id="10" name="Espace réservé du numéro de diapositive 9">
            <a:extLst>
              <a:ext uri="{FF2B5EF4-FFF2-40B4-BE49-F238E27FC236}">
                <a16:creationId xmlns:a16="http://schemas.microsoft.com/office/drawing/2014/main" id="{DDD3CAD4-3E83-9070-6745-762AF0855847}"/>
              </a:ext>
            </a:extLst>
          </p:cNvPr>
          <p:cNvSpPr>
            <a:spLocks noGrp="1"/>
          </p:cNvSpPr>
          <p:nvPr>
            <p:ph type="sldNum" sz="quarter" idx="12"/>
          </p:nvPr>
        </p:nvSpPr>
        <p:spPr/>
        <p:txBody>
          <a:bodyPr/>
          <a:lstStyle/>
          <a:p>
            <a:fld id="{14385F30-F5BB-45A0-A756-346F67DA10C3}" type="slidenum">
              <a:rPr lang="en-US" smtClean="0"/>
              <a:t>36</a:t>
            </a:fld>
            <a:endParaRPr lang="en-US"/>
          </a:p>
        </p:txBody>
      </p:sp>
    </p:spTree>
    <p:extLst>
      <p:ext uri="{BB962C8B-B14F-4D97-AF65-F5344CB8AC3E}">
        <p14:creationId xmlns:p14="http://schemas.microsoft.com/office/powerpoint/2010/main" val="423791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space réservé du contenu 2"/>
          <p:cNvSpPr txBox="1">
            <a:spLocks/>
          </p:cNvSpPr>
          <p:nvPr/>
        </p:nvSpPr>
        <p:spPr>
          <a:xfrm>
            <a:off x="101963" y="927030"/>
            <a:ext cx="11988074" cy="578544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altLang="fr-FR" sz="2100" b="1" dirty="0"/>
              <a:t>			</a:t>
            </a:r>
          </a:p>
          <a:p>
            <a:pPr algn="l"/>
            <a:r>
              <a:rPr lang="fr-FR" altLang="fr-FR" sz="2400" b="1" dirty="0"/>
              <a:t>Application : </a:t>
            </a:r>
            <a:r>
              <a:rPr lang="fr-FR" altLang="fr-FR" b="1" dirty="0"/>
              <a:t>Créer la base de données « </a:t>
            </a:r>
            <a:r>
              <a:rPr lang="fr-FR" altLang="fr-FR" b="1" dirty="0">
                <a:solidFill>
                  <a:srgbClr val="00B0F0"/>
                </a:solidFill>
              </a:rPr>
              <a:t>Agence de location d’une voiture </a:t>
            </a:r>
            <a:r>
              <a:rPr lang="fr-FR" altLang="fr-FR" b="1" dirty="0"/>
              <a:t>» suivante sur </a:t>
            </a:r>
            <a:r>
              <a:rPr lang="fr-FR" altLang="fr-FR" b="1" dirty="0" err="1"/>
              <a:t>access</a:t>
            </a:r>
            <a:endParaRPr lang="fr-FR" altLang="fr-FR"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r>
              <a:rPr lang="fr-MA" sz="1600" dirty="0">
                <a:solidFill>
                  <a:srgbClr val="000000"/>
                </a:solidFill>
                <a:cs typeface="Arial" panose="020B0604020202020204" pitchFamily="34" charset="0"/>
              </a:rPr>
              <a:t>						</a:t>
            </a:r>
          </a:p>
          <a:p>
            <a:pPr algn="r"/>
            <a:endParaRPr lang="fr-FR" sz="1600" b="1" dirty="0"/>
          </a:p>
          <a:p>
            <a:pPr algn="r"/>
            <a:r>
              <a:rPr lang="fr-FR" sz="1600" b="1" dirty="0"/>
              <a:t>Année Universitaire : 2022-2023</a:t>
            </a:r>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a:p>
            <a:pPr algn="r"/>
            <a:endParaRPr lang="fr-FR" sz="1600" b="1" dirty="0"/>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37</a:t>
            </a:fld>
            <a:endParaRPr lang="en-US" dirty="0"/>
          </a:p>
        </p:txBody>
      </p:sp>
      <p:pic>
        <p:nvPicPr>
          <p:cNvPr id="5" name="Image 4">
            <a:extLst>
              <a:ext uri="{FF2B5EF4-FFF2-40B4-BE49-F238E27FC236}">
                <a16:creationId xmlns:a16="http://schemas.microsoft.com/office/drawing/2014/main" id="{AA9AD83A-6CB9-9D34-FF73-429FBA2975D8}"/>
              </a:ext>
            </a:extLst>
          </p:cNvPr>
          <p:cNvPicPr>
            <a:picLocks noChangeAspect="1"/>
          </p:cNvPicPr>
          <p:nvPr/>
        </p:nvPicPr>
        <p:blipFill rotWithShape="1">
          <a:blip r:embed="rId4">
            <a:extLst>
              <a:ext uri="{28A0092B-C50C-407E-A947-70E740481C1C}">
                <a14:useLocalDpi xmlns:a14="http://schemas.microsoft.com/office/drawing/2010/main" val="0"/>
              </a:ext>
            </a:extLst>
          </a:blip>
          <a:srcRect l="7825" t="8048" r="11798" b="11765"/>
          <a:stretch/>
        </p:blipFill>
        <p:spPr>
          <a:xfrm>
            <a:off x="5449890" y="2270171"/>
            <a:ext cx="2570560" cy="1211877"/>
          </a:xfrm>
          <a:prstGeom prst="rect">
            <a:avLst/>
          </a:prstGeom>
        </p:spPr>
      </p:pic>
      <p:pic>
        <p:nvPicPr>
          <p:cNvPr id="8" name="Image 7">
            <a:extLst>
              <a:ext uri="{FF2B5EF4-FFF2-40B4-BE49-F238E27FC236}">
                <a16:creationId xmlns:a16="http://schemas.microsoft.com/office/drawing/2014/main" id="{E35CA148-279B-C362-03F3-B5224551E9A4}"/>
              </a:ext>
            </a:extLst>
          </p:cNvPr>
          <p:cNvPicPr>
            <a:picLocks noChangeAspect="1"/>
          </p:cNvPicPr>
          <p:nvPr/>
        </p:nvPicPr>
        <p:blipFill rotWithShape="1">
          <a:blip r:embed="rId5">
            <a:extLst>
              <a:ext uri="{28A0092B-C50C-407E-A947-70E740481C1C}">
                <a14:useLocalDpi xmlns:a14="http://schemas.microsoft.com/office/drawing/2010/main" val="0"/>
              </a:ext>
            </a:extLst>
          </a:blip>
          <a:srcRect t="18487" b="21047"/>
          <a:stretch/>
        </p:blipFill>
        <p:spPr>
          <a:xfrm>
            <a:off x="9640171" y="2380129"/>
            <a:ext cx="1968500" cy="806309"/>
          </a:xfrm>
          <a:prstGeom prst="rect">
            <a:avLst/>
          </a:prstGeom>
        </p:spPr>
      </p:pic>
      <p:pic>
        <p:nvPicPr>
          <p:cNvPr id="10" name="Image 9">
            <a:extLst>
              <a:ext uri="{FF2B5EF4-FFF2-40B4-BE49-F238E27FC236}">
                <a16:creationId xmlns:a16="http://schemas.microsoft.com/office/drawing/2014/main" id="{F68B0C7F-121E-E843-2B2F-1EEA267F4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5117" y="5131719"/>
            <a:ext cx="2216096" cy="1140321"/>
          </a:xfrm>
          <a:prstGeom prst="rect">
            <a:avLst/>
          </a:prstGeom>
        </p:spPr>
      </p:pic>
      <p:pic>
        <p:nvPicPr>
          <p:cNvPr id="12" name="Image 11">
            <a:extLst>
              <a:ext uri="{FF2B5EF4-FFF2-40B4-BE49-F238E27FC236}">
                <a16:creationId xmlns:a16="http://schemas.microsoft.com/office/drawing/2014/main" id="{09ACA27B-8B53-07BC-7CC9-0EEB05028B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3403" y="5131719"/>
            <a:ext cx="1703533" cy="1561032"/>
          </a:xfrm>
          <a:prstGeom prst="rect">
            <a:avLst/>
          </a:prstGeom>
        </p:spPr>
      </p:pic>
      <p:pic>
        <p:nvPicPr>
          <p:cNvPr id="14" name="Image 13">
            <a:extLst>
              <a:ext uri="{FF2B5EF4-FFF2-40B4-BE49-F238E27FC236}">
                <a16:creationId xmlns:a16="http://schemas.microsoft.com/office/drawing/2014/main" id="{2988D7ED-58A8-2757-ECB3-F5CBD3ACCDC9}"/>
              </a:ext>
            </a:extLst>
          </p:cNvPr>
          <p:cNvPicPr>
            <a:picLocks noChangeAspect="1"/>
          </p:cNvPicPr>
          <p:nvPr/>
        </p:nvPicPr>
        <p:blipFill rotWithShape="1">
          <a:blip r:embed="rId8">
            <a:extLst>
              <a:ext uri="{28A0092B-C50C-407E-A947-70E740481C1C}">
                <a14:useLocalDpi xmlns:a14="http://schemas.microsoft.com/office/drawing/2010/main" val="0"/>
              </a:ext>
            </a:extLst>
          </a:blip>
          <a:srcRect t="8887" b="8162"/>
          <a:stretch/>
        </p:blipFill>
        <p:spPr>
          <a:xfrm>
            <a:off x="2609962" y="2169802"/>
            <a:ext cx="1439579" cy="1448766"/>
          </a:xfrm>
          <a:prstGeom prst="rect">
            <a:avLst/>
          </a:prstGeom>
        </p:spPr>
      </p:pic>
      <p:pic>
        <p:nvPicPr>
          <p:cNvPr id="16" name="Image 15">
            <a:extLst>
              <a:ext uri="{FF2B5EF4-FFF2-40B4-BE49-F238E27FC236}">
                <a16:creationId xmlns:a16="http://schemas.microsoft.com/office/drawing/2014/main" id="{1D9EE04B-B3E7-FF16-249E-2E414FC9A1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98" y="2190033"/>
            <a:ext cx="1439579" cy="1446850"/>
          </a:xfrm>
          <a:prstGeom prst="rect">
            <a:avLst/>
          </a:prstGeom>
        </p:spPr>
      </p:pic>
      <p:cxnSp>
        <p:nvCxnSpPr>
          <p:cNvPr id="18" name="Connecteur droit 17">
            <a:extLst>
              <a:ext uri="{FF2B5EF4-FFF2-40B4-BE49-F238E27FC236}">
                <a16:creationId xmlns:a16="http://schemas.microsoft.com/office/drawing/2014/main" id="{E36D6AF7-BEB8-CB8C-27E2-FC736A9B4D2D}"/>
              </a:ext>
            </a:extLst>
          </p:cNvPr>
          <p:cNvCxnSpPr>
            <a:stCxn id="5" idx="3"/>
          </p:cNvCxnSpPr>
          <p:nvPr/>
        </p:nvCxnSpPr>
        <p:spPr>
          <a:xfrm flipV="1">
            <a:off x="8020450" y="2840552"/>
            <a:ext cx="1619721" cy="3555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Connecteur droit 24">
            <a:extLst>
              <a:ext uri="{FF2B5EF4-FFF2-40B4-BE49-F238E27FC236}">
                <a16:creationId xmlns:a16="http://schemas.microsoft.com/office/drawing/2014/main" id="{DDBB095D-C996-EF4C-AC00-41E6EEF3B5D0}"/>
              </a:ext>
            </a:extLst>
          </p:cNvPr>
          <p:cNvCxnSpPr>
            <a:cxnSpLocks/>
            <a:stCxn id="8" idx="2"/>
            <a:endCxn id="10" idx="0"/>
          </p:cNvCxnSpPr>
          <p:nvPr/>
        </p:nvCxnSpPr>
        <p:spPr>
          <a:xfrm>
            <a:off x="10624421" y="3186438"/>
            <a:ext cx="38744" cy="1945281"/>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41ED8BEC-69EF-CF40-151F-841E6286ED94}"/>
              </a:ext>
            </a:extLst>
          </p:cNvPr>
          <p:cNvCxnSpPr>
            <a:cxnSpLocks/>
            <a:stCxn id="5" idx="2"/>
            <a:endCxn id="12" idx="0"/>
          </p:cNvCxnSpPr>
          <p:nvPr/>
        </p:nvCxnSpPr>
        <p:spPr>
          <a:xfrm>
            <a:off x="6735170" y="3482048"/>
            <a:ext cx="0" cy="164967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9893D9BE-2197-E1AB-9E66-2DEB1457DA11}"/>
              </a:ext>
            </a:extLst>
          </p:cNvPr>
          <p:cNvCxnSpPr>
            <a:cxnSpLocks/>
            <a:stCxn id="5" idx="1"/>
            <a:endCxn id="14" idx="3"/>
          </p:cNvCxnSpPr>
          <p:nvPr/>
        </p:nvCxnSpPr>
        <p:spPr>
          <a:xfrm flipH="1">
            <a:off x="4049541" y="2876110"/>
            <a:ext cx="1400349" cy="1807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2FAE628-B59A-EC45-D2B7-18D5FE3A5356}"/>
              </a:ext>
            </a:extLst>
          </p:cNvPr>
          <p:cNvCxnSpPr>
            <a:cxnSpLocks/>
            <a:stCxn id="14" idx="1"/>
            <a:endCxn id="16" idx="3"/>
          </p:cNvCxnSpPr>
          <p:nvPr/>
        </p:nvCxnSpPr>
        <p:spPr>
          <a:xfrm flipH="1">
            <a:off x="1471877" y="2894185"/>
            <a:ext cx="1138085" cy="19273"/>
          </a:xfrm>
          <a:prstGeom prst="line">
            <a:avLst/>
          </a:prstGeom>
          <a:ln w="38100"/>
        </p:spPr>
        <p:style>
          <a:lnRef idx="1">
            <a:schemeClr val="dk1"/>
          </a:lnRef>
          <a:fillRef idx="0">
            <a:schemeClr val="dk1"/>
          </a:fillRef>
          <a:effectRef idx="0">
            <a:schemeClr val="dk1"/>
          </a:effectRef>
          <a:fontRef idx="minor">
            <a:schemeClr val="tx1"/>
          </a:fontRef>
        </p:style>
      </p:cxnSp>
      <p:pic>
        <p:nvPicPr>
          <p:cNvPr id="43" name="Image 42">
            <a:extLst>
              <a:ext uri="{FF2B5EF4-FFF2-40B4-BE49-F238E27FC236}">
                <a16:creationId xmlns:a16="http://schemas.microsoft.com/office/drawing/2014/main" id="{2230DCE1-07C8-E264-AB20-8FCEAD7E3C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6607" y="3591072"/>
            <a:ext cx="419156" cy="373596"/>
          </a:xfrm>
          <a:prstGeom prst="rect">
            <a:avLst/>
          </a:prstGeom>
        </p:spPr>
      </p:pic>
      <p:pic>
        <p:nvPicPr>
          <p:cNvPr id="45" name="Image 44">
            <a:extLst>
              <a:ext uri="{FF2B5EF4-FFF2-40B4-BE49-F238E27FC236}">
                <a16:creationId xmlns:a16="http://schemas.microsoft.com/office/drawing/2014/main" id="{AED7157B-AF88-0FDF-C4B3-50D74EC716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39651" y="4751557"/>
            <a:ext cx="461615" cy="367408"/>
          </a:xfrm>
          <a:prstGeom prst="rect">
            <a:avLst/>
          </a:prstGeom>
        </p:spPr>
      </p:pic>
      <p:pic>
        <p:nvPicPr>
          <p:cNvPr id="46" name="Image 45">
            <a:extLst>
              <a:ext uri="{FF2B5EF4-FFF2-40B4-BE49-F238E27FC236}">
                <a16:creationId xmlns:a16="http://schemas.microsoft.com/office/drawing/2014/main" id="{24D91CD1-95EF-2632-D9FB-EA898E7544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0115" y="2444101"/>
            <a:ext cx="419156" cy="373596"/>
          </a:xfrm>
          <a:prstGeom prst="rect">
            <a:avLst/>
          </a:prstGeom>
        </p:spPr>
      </p:pic>
      <p:pic>
        <p:nvPicPr>
          <p:cNvPr id="47" name="Image 46">
            <a:extLst>
              <a:ext uri="{FF2B5EF4-FFF2-40B4-BE49-F238E27FC236}">
                <a16:creationId xmlns:a16="http://schemas.microsoft.com/office/drawing/2014/main" id="{85B368ED-B856-4D68-4696-02ACEBA01F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8870" y="3151329"/>
            <a:ext cx="419156" cy="373596"/>
          </a:xfrm>
          <a:prstGeom prst="rect">
            <a:avLst/>
          </a:prstGeom>
        </p:spPr>
      </p:pic>
      <p:pic>
        <p:nvPicPr>
          <p:cNvPr id="48" name="Image 47">
            <a:extLst>
              <a:ext uri="{FF2B5EF4-FFF2-40B4-BE49-F238E27FC236}">
                <a16:creationId xmlns:a16="http://schemas.microsoft.com/office/drawing/2014/main" id="{6F8C4AD3-78B9-4289-C2F4-F8EC9802C4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02303" y="4916711"/>
            <a:ext cx="461615" cy="367408"/>
          </a:xfrm>
          <a:prstGeom prst="rect">
            <a:avLst/>
          </a:prstGeom>
        </p:spPr>
      </p:pic>
      <p:pic>
        <p:nvPicPr>
          <p:cNvPr id="49" name="Image 48">
            <a:extLst>
              <a:ext uri="{FF2B5EF4-FFF2-40B4-BE49-F238E27FC236}">
                <a16:creationId xmlns:a16="http://schemas.microsoft.com/office/drawing/2014/main" id="{DA1B94E1-530D-4818-C241-262825247F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49985" y="2438592"/>
            <a:ext cx="461615" cy="367408"/>
          </a:xfrm>
          <a:prstGeom prst="rect">
            <a:avLst/>
          </a:prstGeom>
        </p:spPr>
      </p:pic>
      <p:pic>
        <p:nvPicPr>
          <p:cNvPr id="50" name="Image 49">
            <a:extLst>
              <a:ext uri="{FF2B5EF4-FFF2-40B4-BE49-F238E27FC236}">
                <a16:creationId xmlns:a16="http://schemas.microsoft.com/office/drawing/2014/main" id="{9D5C2BE4-3746-CE19-6C80-8F717F95C4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6818" y="2454190"/>
            <a:ext cx="461615" cy="367408"/>
          </a:xfrm>
          <a:prstGeom prst="rect">
            <a:avLst/>
          </a:prstGeom>
        </p:spPr>
      </p:pic>
      <p:pic>
        <p:nvPicPr>
          <p:cNvPr id="51" name="Image 50">
            <a:extLst>
              <a:ext uri="{FF2B5EF4-FFF2-40B4-BE49-F238E27FC236}">
                <a16:creationId xmlns:a16="http://schemas.microsoft.com/office/drawing/2014/main" id="{F746D52A-94AB-66FE-D489-63EF23CDDF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1069" y="2447195"/>
            <a:ext cx="461615" cy="367408"/>
          </a:xfrm>
          <a:prstGeom prst="rect">
            <a:avLst/>
          </a:prstGeom>
        </p:spPr>
      </p:pic>
      <p:pic>
        <p:nvPicPr>
          <p:cNvPr id="52" name="Image 51">
            <a:extLst>
              <a:ext uri="{FF2B5EF4-FFF2-40B4-BE49-F238E27FC236}">
                <a16:creationId xmlns:a16="http://schemas.microsoft.com/office/drawing/2014/main" id="{7A3E91FA-C76C-D56F-2F43-1D9DC4D588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1006" y="2956296"/>
            <a:ext cx="419156" cy="373596"/>
          </a:xfrm>
          <a:prstGeom prst="rect">
            <a:avLst/>
          </a:prstGeom>
        </p:spPr>
      </p:pic>
      <p:pic>
        <p:nvPicPr>
          <p:cNvPr id="53" name="Image 52">
            <a:extLst>
              <a:ext uri="{FF2B5EF4-FFF2-40B4-BE49-F238E27FC236}">
                <a16:creationId xmlns:a16="http://schemas.microsoft.com/office/drawing/2014/main" id="{9CE5B201-E313-D761-05B7-1ADAB126D5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1296" y="2964044"/>
            <a:ext cx="419156" cy="373596"/>
          </a:xfrm>
          <a:prstGeom prst="rect">
            <a:avLst/>
          </a:prstGeom>
        </p:spPr>
      </p:pic>
      <p:sp>
        <p:nvSpPr>
          <p:cNvPr id="3" name="Rectangle : coins arrondis 2">
            <a:extLst>
              <a:ext uri="{FF2B5EF4-FFF2-40B4-BE49-F238E27FC236}">
                <a16:creationId xmlns:a16="http://schemas.microsoft.com/office/drawing/2014/main" id="{DA324D67-AB86-9ABD-E1B9-D9001FC31EEF}"/>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91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1C13A3BF-6203-5E44-0EA7-288FEB8A6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765" y="1265510"/>
            <a:ext cx="9745248" cy="4721611"/>
          </a:xfrm>
          <a:prstGeom prst="rect">
            <a:avLst/>
          </a:prstGeom>
        </p:spPr>
      </p:pic>
      <p:cxnSp>
        <p:nvCxnSpPr>
          <p:cNvPr id="3" name="Connecteur droit 2">
            <a:extLst>
              <a:ext uri="{FF2B5EF4-FFF2-40B4-BE49-F238E27FC236}">
                <a16:creationId xmlns:a16="http://schemas.microsoft.com/office/drawing/2014/main" id="{03ED55D4-238E-721F-DF64-CB39C7ABD387}"/>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5" name="ZoneTexte 4">
            <a:extLst>
              <a:ext uri="{FF2B5EF4-FFF2-40B4-BE49-F238E27FC236}">
                <a16:creationId xmlns:a16="http://schemas.microsoft.com/office/drawing/2014/main" id="{37904A41-EA70-58F7-6F83-C402BA6EEF2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7" name="Rectangle : coins arrondis 6">
            <a:extLst>
              <a:ext uri="{FF2B5EF4-FFF2-40B4-BE49-F238E27FC236}">
                <a16:creationId xmlns:a16="http://schemas.microsoft.com/office/drawing/2014/main" id="{3EC1C44F-40FD-4DFB-AFBE-F3C922DD4A31}"/>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8" name="Espace réservé du numéro de diapositive 7">
            <a:extLst>
              <a:ext uri="{FF2B5EF4-FFF2-40B4-BE49-F238E27FC236}">
                <a16:creationId xmlns:a16="http://schemas.microsoft.com/office/drawing/2014/main" id="{0DF6AD99-56BE-C238-BF69-46DEFCDFB5F5}"/>
              </a:ext>
            </a:extLst>
          </p:cNvPr>
          <p:cNvSpPr>
            <a:spLocks noGrp="1"/>
          </p:cNvSpPr>
          <p:nvPr>
            <p:ph type="sldNum" sz="quarter" idx="12"/>
          </p:nvPr>
        </p:nvSpPr>
        <p:spPr/>
        <p:txBody>
          <a:bodyPr/>
          <a:lstStyle/>
          <a:p>
            <a:fld id="{14385F30-F5BB-45A0-A756-346F67DA10C3}" type="slidenum">
              <a:rPr lang="en-US" smtClean="0"/>
              <a:t>38</a:t>
            </a:fld>
            <a:endParaRPr lang="en-US"/>
          </a:p>
        </p:txBody>
      </p:sp>
    </p:spTree>
    <p:extLst>
      <p:ext uri="{BB962C8B-B14F-4D97-AF65-F5344CB8AC3E}">
        <p14:creationId xmlns:p14="http://schemas.microsoft.com/office/powerpoint/2010/main" val="730685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39</a:t>
            </a:fld>
            <a:endParaRPr lang="en-US" dirty="0"/>
          </a:p>
        </p:txBody>
      </p:sp>
      <p:pic>
        <p:nvPicPr>
          <p:cNvPr id="5" name="Image 4">
            <a:extLst>
              <a:ext uri="{FF2B5EF4-FFF2-40B4-BE49-F238E27FC236}">
                <a16:creationId xmlns:a16="http://schemas.microsoft.com/office/drawing/2014/main" id="{120BFA98-4F58-27A7-344F-DA4C918D6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190" y="1252018"/>
            <a:ext cx="10449963" cy="4859717"/>
          </a:xfrm>
          <a:prstGeom prst="rect">
            <a:avLst/>
          </a:prstGeom>
        </p:spPr>
      </p:pic>
      <p:sp>
        <p:nvSpPr>
          <p:cNvPr id="3" name="Rectangle : coins arrondis 2">
            <a:extLst>
              <a:ext uri="{FF2B5EF4-FFF2-40B4-BE49-F238E27FC236}">
                <a16:creationId xmlns:a16="http://schemas.microsoft.com/office/drawing/2014/main" id="{D0523A9E-873C-7CEC-4243-17F24FBB388A}"/>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4" name="Connecteur droit 3">
            <a:extLst>
              <a:ext uri="{FF2B5EF4-FFF2-40B4-BE49-F238E27FC236}">
                <a16:creationId xmlns:a16="http://schemas.microsoft.com/office/drawing/2014/main" id="{58327AD3-EBCD-AA31-4734-FFDFD5C86F2B}"/>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F9D63D37-E6C3-D76A-00F4-505820A17BA3}"/>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60099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5687006" cy="523220"/>
          </a:xfrm>
          <a:prstGeom prst="rect">
            <a:avLst/>
          </a:prstGeom>
          <a:noFill/>
        </p:spPr>
        <p:txBody>
          <a:bodyPr wrap="none" rtlCol="0">
            <a:spAutoFit/>
          </a:bodyPr>
          <a:lstStyle/>
          <a:p>
            <a:r>
              <a:rPr lang="fr-FR" sz="2800" b="1" dirty="0">
                <a:solidFill>
                  <a:srgbClr val="7030A0"/>
                </a:solidFill>
              </a:rPr>
              <a:t>1. Définitions d’une base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4" name="Espace réservé du numéro de diapositive 3">
            <a:extLst>
              <a:ext uri="{FF2B5EF4-FFF2-40B4-BE49-F238E27FC236}">
                <a16:creationId xmlns:a16="http://schemas.microsoft.com/office/drawing/2014/main" id="{C4B22B09-A834-D9C8-93C4-C7592DB17DC3}"/>
              </a:ext>
            </a:extLst>
          </p:cNvPr>
          <p:cNvSpPr>
            <a:spLocks noGrp="1"/>
          </p:cNvSpPr>
          <p:nvPr>
            <p:ph type="sldNum" sz="quarter" idx="12"/>
          </p:nvPr>
        </p:nvSpPr>
        <p:spPr/>
        <p:txBody>
          <a:bodyPr/>
          <a:lstStyle/>
          <a:p>
            <a:fld id="{14385F30-F5BB-45A0-A756-346F67DA10C3}" type="slidenum">
              <a:rPr lang="en-US" smtClean="0"/>
              <a:t>4</a:t>
            </a:fld>
            <a:endParaRPr lang="en-US"/>
          </a:p>
        </p:txBody>
      </p:sp>
      <p:sp>
        <p:nvSpPr>
          <p:cNvPr id="5" name="Ellipse 4">
            <a:extLst>
              <a:ext uri="{FF2B5EF4-FFF2-40B4-BE49-F238E27FC236}">
                <a16:creationId xmlns:a16="http://schemas.microsoft.com/office/drawing/2014/main" id="{A331BA93-C3D2-D95F-9069-DFB165C486A0}"/>
              </a:ext>
            </a:extLst>
          </p:cNvPr>
          <p:cNvSpPr/>
          <p:nvPr/>
        </p:nvSpPr>
        <p:spPr>
          <a:xfrm>
            <a:off x="2534082" y="1754934"/>
            <a:ext cx="2894445" cy="11696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Centralisation et</a:t>
            </a:r>
          </a:p>
          <a:p>
            <a:pPr algn="ctr"/>
            <a:r>
              <a:rPr lang="fr-FR" sz="2000" dirty="0"/>
              <a:t>Organisation des données </a:t>
            </a:r>
          </a:p>
        </p:txBody>
      </p:sp>
      <p:sp>
        <p:nvSpPr>
          <p:cNvPr id="6" name="Cylindre 5">
            <a:extLst>
              <a:ext uri="{FF2B5EF4-FFF2-40B4-BE49-F238E27FC236}">
                <a16:creationId xmlns:a16="http://schemas.microsoft.com/office/drawing/2014/main" id="{81ED9519-ADA5-3456-5CA1-9C60D435940A}"/>
              </a:ext>
            </a:extLst>
          </p:cNvPr>
          <p:cNvSpPr/>
          <p:nvPr/>
        </p:nvSpPr>
        <p:spPr>
          <a:xfrm>
            <a:off x="2953365" y="3912715"/>
            <a:ext cx="2396606" cy="2091891"/>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Support de stockage</a:t>
            </a:r>
          </a:p>
        </p:txBody>
      </p:sp>
      <p:cxnSp>
        <p:nvCxnSpPr>
          <p:cNvPr id="8" name="Connecteur droit avec flèche 7">
            <a:extLst>
              <a:ext uri="{FF2B5EF4-FFF2-40B4-BE49-F238E27FC236}">
                <a16:creationId xmlns:a16="http://schemas.microsoft.com/office/drawing/2014/main" id="{88CA0923-E66B-92FA-29B9-F66426680270}"/>
              </a:ext>
            </a:extLst>
          </p:cNvPr>
          <p:cNvCxnSpPr/>
          <p:nvPr/>
        </p:nvCxnSpPr>
        <p:spPr>
          <a:xfrm>
            <a:off x="3642610" y="3021534"/>
            <a:ext cx="0" cy="66604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C2F7E868-750C-E077-1F05-2EDC2501F122}"/>
              </a:ext>
            </a:extLst>
          </p:cNvPr>
          <p:cNvCxnSpPr/>
          <p:nvPr/>
        </p:nvCxnSpPr>
        <p:spPr>
          <a:xfrm>
            <a:off x="3914932" y="3246669"/>
            <a:ext cx="0" cy="66604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3C4FD909-661E-3A94-1F76-5B3A88B83319}"/>
              </a:ext>
            </a:extLst>
          </p:cNvPr>
          <p:cNvCxnSpPr/>
          <p:nvPr/>
        </p:nvCxnSpPr>
        <p:spPr>
          <a:xfrm>
            <a:off x="4187254" y="3471804"/>
            <a:ext cx="0" cy="66604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sp>
        <p:nvSpPr>
          <p:cNvPr id="12" name="Ellipse 11">
            <a:extLst>
              <a:ext uri="{FF2B5EF4-FFF2-40B4-BE49-F238E27FC236}">
                <a16:creationId xmlns:a16="http://schemas.microsoft.com/office/drawing/2014/main" id="{9266E7D4-F9CA-C296-65DE-92685CA80571}"/>
              </a:ext>
            </a:extLst>
          </p:cNvPr>
          <p:cNvSpPr/>
          <p:nvPr/>
        </p:nvSpPr>
        <p:spPr>
          <a:xfrm>
            <a:off x="7480877" y="2754108"/>
            <a:ext cx="2894445" cy="147602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Utilisation de la puissance des ordinateurs</a:t>
            </a:r>
          </a:p>
        </p:txBody>
      </p:sp>
    </p:spTree>
    <p:extLst>
      <p:ext uri="{BB962C8B-B14F-4D97-AF65-F5344CB8AC3E}">
        <p14:creationId xmlns:p14="http://schemas.microsoft.com/office/powerpoint/2010/main" val="568794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40</a:t>
            </a:fld>
            <a:endParaRPr lang="en-US" dirty="0"/>
          </a:p>
        </p:txBody>
      </p:sp>
      <p:sp>
        <p:nvSpPr>
          <p:cNvPr id="3" name="Rectangle 3">
            <a:extLst>
              <a:ext uri="{FF2B5EF4-FFF2-40B4-BE49-F238E27FC236}">
                <a16:creationId xmlns:a16="http://schemas.microsoft.com/office/drawing/2014/main" id="{C731A2A1-F254-9669-4984-3BD80DA597C9}"/>
              </a:ext>
            </a:extLst>
          </p:cNvPr>
          <p:cNvSpPr txBox="1">
            <a:spLocks noChangeArrowheads="1"/>
          </p:cNvSpPr>
          <p:nvPr/>
        </p:nvSpPr>
        <p:spPr>
          <a:xfrm>
            <a:off x="1847850" y="1367822"/>
            <a:ext cx="8496300" cy="43926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1600" b="1" u="sng" dirty="0">
                <a:solidFill>
                  <a:srgbClr val="3333CC"/>
                </a:solidFill>
              </a:rPr>
              <a:t>Objectifs</a:t>
            </a:r>
            <a:r>
              <a:rPr lang="fr-FR" altLang="fr-FR" sz="1600" b="1" dirty="0">
                <a:solidFill>
                  <a:srgbClr val="3333CC"/>
                </a:solidFill>
              </a:rPr>
              <a:t> : </a:t>
            </a:r>
          </a:p>
          <a:p>
            <a:pPr marL="609600" indent="-609600">
              <a:lnSpc>
                <a:spcPct val="130000"/>
              </a:lnSpc>
              <a:spcBef>
                <a:spcPct val="0"/>
              </a:spcBef>
              <a:buClrTx/>
              <a:buFontTx/>
              <a:buNone/>
            </a:pPr>
            <a:endParaRPr lang="fr-FR" altLang="fr-FR" sz="1600" b="1" dirty="0">
              <a:solidFill>
                <a:srgbClr val="3333CC"/>
              </a:solidFill>
            </a:endParaRPr>
          </a:p>
          <a:p>
            <a:pPr marL="609600" indent="-609600">
              <a:lnSpc>
                <a:spcPct val="130000"/>
              </a:lnSpc>
              <a:spcBef>
                <a:spcPct val="0"/>
              </a:spcBef>
              <a:buClrTx/>
              <a:buFontTx/>
              <a:buAutoNum type="arabicPeriod"/>
            </a:pPr>
            <a:r>
              <a:rPr lang="fr-FR" altLang="fr-FR" sz="1600" b="1" dirty="0">
                <a:solidFill>
                  <a:schemeClr val="tx1"/>
                </a:solidFill>
              </a:rPr>
              <a:t>Création de la base de données Location de voiture sur access</a:t>
            </a:r>
          </a:p>
          <a:p>
            <a:pPr marL="609600" indent="-609600">
              <a:lnSpc>
                <a:spcPct val="130000"/>
              </a:lnSpc>
              <a:spcBef>
                <a:spcPct val="0"/>
              </a:spcBef>
              <a:buClrTx/>
              <a:buFontTx/>
              <a:buAutoNum type="arabicPeriod"/>
            </a:pPr>
            <a:r>
              <a:rPr lang="fr-FR" altLang="fr-FR" sz="1600" b="1" dirty="0">
                <a:solidFill>
                  <a:schemeClr val="tx1"/>
                </a:solidFill>
              </a:rPr>
              <a:t>Création des différentes tables</a:t>
            </a:r>
          </a:p>
          <a:p>
            <a:pPr marL="609600" indent="-609600">
              <a:lnSpc>
                <a:spcPct val="130000"/>
              </a:lnSpc>
              <a:spcBef>
                <a:spcPct val="0"/>
              </a:spcBef>
              <a:buClrTx/>
              <a:buFontTx/>
              <a:buAutoNum type="arabicPeriod"/>
            </a:pPr>
            <a:r>
              <a:rPr lang="fr-FR" altLang="fr-FR" sz="1600" b="1" dirty="0">
                <a:solidFill>
                  <a:schemeClr val="tx1"/>
                </a:solidFill>
              </a:rPr>
              <a:t>Ajout des champs pour chaque table</a:t>
            </a:r>
          </a:p>
          <a:p>
            <a:pPr marL="609600" indent="-609600">
              <a:lnSpc>
                <a:spcPct val="130000"/>
              </a:lnSpc>
              <a:spcBef>
                <a:spcPct val="0"/>
              </a:spcBef>
              <a:buClrTx/>
              <a:buFontTx/>
              <a:buAutoNum type="arabicPeriod"/>
            </a:pPr>
            <a:r>
              <a:rPr lang="fr-FR" altLang="fr-FR" sz="1600" b="1" dirty="0">
                <a:solidFill>
                  <a:schemeClr val="tx1"/>
                </a:solidFill>
              </a:rPr>
              <a:t>Comment choisir le type de données de chaque champ</a:t>
            </a:r>
          </a:p>
          <a:p>
            <a:pPr marL="609600" indent="-609600">
              <a:lnSpc>
                <a:spcPct val="130000"/>
              </a:lnSpc>
              <a:spcBef>
                <a:spcPct val="0"/>
              </a:spcBef>
              <a:buClrTx/>
              <a:buFontTx/>
              <a:buAutoNum type="arabicPeriod"/>
            </a:pPr>
            <a:r>
              <a:rPr lang="fr-FR" altLang="fr-FR" sz="1600" b="1" dirty="0">
                <a:solidFill>
                  <a:schemeClr val="tx1"/>
                </a:solidFill>
              </a:rPr>
              <a:t>Définir une clé primaire</a:t>
            </a:r>
          </a:p>
          <a:p>
            <a:pPr marL="609600" indent="-609600">
              <a:lnSpc>
                <a:spcPct val="130000"/>
              </a:lnSpc>
              <a:spcBef>
                <a:spcPct val="0"/>
              </a:spcBef>
              <a:buClrTx/>
              <a:buFontTx/>
              <a:buAutoNum type="arabicPeriod"/>
            </a:pPr>
            <a:r>
              <a:rPr lang="fr-FR" altLang="fr-FR" sz="1600" b="1" dirty="0">
                <a:solidFill>
                  <a:schemeClr val="tx1"/>
                </a:solidFill>
              </a:rPr>
              <a:t>Modifier, renommer ou supprimer une table</a:t>
            </a:r>
          </a:p>
          <a:p>
            <a:pPr marL="609600" indent="-609600">
              <a:lnSpc>
                <a:spcPct val="130000"/>
              </a:lnSpc>
              <a:spcBef>
                <a:spcPct val="0"/>
              </a:spcBef>
              <a:buClrTx/>
              <a:buFontTx/>
              <a:buAutoNum type="arabicPeriod"/>
            </a:pPr>
            <a:r>
              <a:rPr lang="fr-FR" altLang="fr-FR" sz="1600" b="1" dirty="0">
                <a:solidFill>
                  <a:schemeClr val="tx1"/>
                </a:solidFill>
              </a:rPr>
              <a:t>Insertion de nouvelles données dans une table</a:t>
            </a:r>
          </a:p>
          <a:p>
            <a:pPr marL="609600" indent="-609600">
              <a:lnSpc>
                <a:spcPct val="130000"/>
              </a:lnSpc>
              <a:spcBef>
                <a:spcPct val="0"/>
              </a:spcBef>
              <a:buClrTx/>
              <a:buFontTx/>
              <a:buNone/>
            </a:pPr>
            <a:endParaRPr lang="fr-FR" altLang="fr-FR" sz="1600" dirty="0">
              <a:solidFill>
                <a:schemeClr val="tx1"/>
              </a:solidFill>
            </a:endParaRPr>
          </a:p>
          <a:p>
            <a:pPr marL="609600" indent="-609600">
              <a:lnSpc>
                <a:spcPct val="130000"/>
              </a:lnSpc>
              <a:spcBef>
                <a:spcPct val="0"/>
              </a:spcBef>
              <a:buClrTx/>
              <a:buFontTx/>
              <a:buNone/>
            </a:pPr>
            <a:endParaRPr lang="fr-FR" altLang="fr-FR" sz="1600" dirty="0"/>
          </a:p>
          <a:p>
            <a:pPr marL="609600" indent="-609600">
              <a:lnSpc>
                <a:spcPct val="130000"/>
              </a:lnSpc>
              <a:spcBef>
                <a:spcPct val="0"/>
              </a:spcBef>
              <a:buClrTx/>
              <a:buFontTx/>
              <a:buNone/>
            </a:pPr>
            <a:endParaRPr lang="fr-FR" altLang="fr-FR" sz="1600" dirty="0">
              <a:solidFill>
                <a:srgbClr val="3333CC"/>
              </a:solidFill>
            </a:endParaRPr>
          </a:p>
          <a:p>
            <a:pPr marL="609600" indent="-609600">
              <a:lnSpc>
                <a:spcPct val="130000"/>
              </a:lnSpc>
              <a:spcBef>
                <a:spcPct val="0"/>
              </a:spcBef>
              <a:buClrTx/>
              <a:buFontTx/>
              <a:buNone/>
            </a:pPr>
            <a:endParaRPr lang="fr-FR" altLang="fr-FR" sz="900" dirty="0"/>
          </a:p>
        </p:txBody>
      </p:sp>
      <p:sp>
        <p:nvSpPr>
          <p:cNvPr id="4" name="Rectangle : coins arrondis 3">
            <a:extLst>
              <a:ext uri="{FF2B5EF4-FFF2-40B4-BE49-F238E27FC236}">
                <a16:creationId xmlns:a16="http://schemas.microsoft.com/office/drawing/2014/main" id="{86C27EC0-B672-580D-6B8C-75E06F869DA5}"/>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3D3FFD52-8D82-9970-751E-8B593A0670E4}"/>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7" name="ZoneTexte 6">
            <a:extLst>
              <a:ext uri="{FF2B5EF4-FFF2-40B4-BE49-F238E27FC236}">
                <a16:creationId xmlns:a16="http://schemas.microsoft.com/office/drawing/2014/main" id="{6C6D2E82-870F-9710-77E7-DE9E57826293}"/>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1277441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41</a:t>
            </a:fld>
            <a:endParaRPr lang="en-US" dirty="0"/>
          </a:p>
        </p:txBody>
      </p:sp>
      <p:pic>
        <p:nvPicPr>
          <p:cNvPr id="5" name="Image 4">
            <a:extLst>
              <a:ext uri="{FF2B5EF4-FFF2-40B4-BE49-F238E27FC236}">
                <a16:creationId xmlns:a16="http://schemas.microsoft.com/office/drawing/2014/main" id="{8325A7A3-FC77-80F0-EDB1-590A9A0D4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9178" y="3138714"/>
            <a:ext cx="7772400" cy="2263482"/>
          </a:xfrm>
          <a:prstGeom prst="rect">
            <a:avLst/>
          </a:prstGeom>
        </p:spPr>
      </p:pic>
      <p:sp>
        <p:nvSpPr>
          <p:cNvPr id="3" name="ZoneTexte 2">
            <a:extLst>
              <a:ext uri="{FF2B5EF4-FFF2-40B4-BE49-F238E27FC236}">
                <a16:creationId xmlns:a16="http://schemas.microsoft.com/office/drawing/2014/main" id="{F4EE6B1C-8006-374D-A85E-633663A2DF6D}"/>
              </a:ext>
            </a:extLst>
          </p:cNvPr>
          <p:cNvSpPr txBox="1"/>
          <p:nvPr/>
        </p:nvSpPr>
        <p:spPr>
          <a:xfrm>
            <a:off x="4083485" y="1274689"/>
            <a:ext cx="2951449" cy="461665"/>
          </a:xfrm>
          <a:prstGeom prst="rect">
            <a:avLst/>
          </a:prstGeom>
          <a:noFill/>
        </p:spPr>
        <p:txBody>
          <a:bodyPr wrap="none" rtlCol="0">
            <a:spAutoFit/>
          </a:bodyPr>
          <a:lstStyle/>
          <a:p>
            <a:r>
              <a:rPr lang="fr-FR" sz="2400" dirty="0"/>
              <a:t>Insertion des données</a:t>
            </a:r>
          </a:p>
        </p:txBody>
      </p:sp>
      <p:sp>
        <p:nvSpPr>
          <p:cNvPr id="4" name="Rectangle : coins arrondis 3">
            <a:extLst>
              <a:ext uri="{FF2B5EF4-FFF2-40B4-BE49-F238E27FC236}">
                <a16:creationId xmlns:a16="http://schemas.microsoft.com/office/drawing/2014/main" id="{9B5BC0A5-29EA-6043-F0CB-8183528DA740}"/>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5F171CDC-EA96-76B0-0ED7-FEA7FE4E0B8F}"/>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BC13EFD1-B2A4-8F7F-80F5-ECA6CCE7E421}"/>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145360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42</a:t>
            </a:fld>
            <a:endParaRPr lang="en-US" dirty="0"/>
          </a:p>
        </p:txBody>
      </p:sp>
      <p:pic>
        <p:nvPicPr>
          <p:cNvPr id="4" name="Image 3">
            <a:extLst>
              <a:ext uri="{FF2B5EF4-FFF2-40B4-BE49-F238E27FC236}">
                <a16:creationId xmlns:a16="http://schemas.microsoft.com/office/drawing/2014/main" id="{B3454B6B-3E72-CC1F-46C8-70EDA1F00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2255" y="2055700"/>
            <a:ext cx="7772400" cy="3655685"/>
          </a:xfrm>
          <a:prstGeom prst="rect">
            <a:avLst/>
          </a:prstGeom>
        </p:spPr>
      </p:pic>
      <p:sp>
        <p:nvSpPr>
          <p:cNvPr id="3" name="ZoneTexte 2">
            <a:extLst>
              <a:ext uri="{FF2B5EF4-FFF2-40B4-BE49-F238E27FC236}">
                <a16:creationId xmlns:a16="http://schemas.microsoft.com/office/drawing/2014/main" id="{BD1954EE-5A94-8EC0-3535-FB3C5D69241B}"/>
              </a:ext>
            </a:extLst>
          </p:cNvPr>
          <p:cNvSpPr txBox="1"/>
          <p:nvPr/>
        </p:nvSpPr>
        <p:spPr>
          <a:xfrm>
            <a:off x="4083485" y="1274689"/>
            <a:ext cx="2951449" cy="461665"/>
          </a:xfrm>
          <a:prstGeom prst="rect">
            <a:avLst/>
          </a:prstGeom>
          <a:noFill/>
        </p:spPr>
        <p:txBody>
          <a:bodyPr wrap="none" rtlCol="0">
            <a:spAutoFit/>
          </a:bodyPr>
          <a:lstStyle/>
          <a:p>
            <a:r>
              <a:rPr lang="fr-FR" sz="2400" dirty="0"/>
              <a:t>Insertion des données</a:t>
            </a:r>
          </a:p>
        </p:txBody>
      </p:sp>
      <p:sp>
        <p:nvSpPr>
          <p:cNvPr id="5" name="Rectangle : coins arrondis 4">
            <a:extLst>
              <a:ext uri="{FF2B5EF4-FFF2-40B4-BE49-F238E27FC236}">
                <a16:creationId xmlns:a16="http://schemas.microsoft.com/office/drawing/2014/main" id="{5B519051-22F5-AE6D-4239-144A215EBE6E}"/>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FD47283E-D42C-1DBA-F77A-1302D7244546}"/>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E0B4832-9AD0-1A6A-41AA-99F35B056814}"/>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4270822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43</a:t>
            </a:fld>
            <a:endParaRPr lang="en-US" dirty="0"/>
          </a:p>
        </p:txBody>
      </p:sp>
      <p:pic>
        <p:nvPicPr>
          <p:cNvPr id="5" name="Image 4">
            <a:extLst>
              <a:ext uri="{FF2B5EF4-FFF2-40B4-BE49-F238E27FC236}">
                <a16:creationId xmlns:a16="http://schemas.microsoft.com/office/drawing/2014/main" id="{0754B2E8-D5F3-019F-2444-F3CD806B8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416" y="2970863"/>
            <a:ext cx="10571924" cy="2042111"/>
          </a:xfrm>
          <a:prstGeom prst="rect">
            <a:avLst/>
          </a:prstGeom>
        </p:spPr>
      </p:pic>
      <p:sp>
        <p:nvSpPr>
          <p:cNvPr id="3" name="ZoneTexte 2">
            <a:extLst>
              <a:ext uri="{FF2B5EF4-FFF2-40B4-BE49-F238E27FC236}">
                <a16:creationId xmlns:a16="http://schemas.microsoft.com/office/drawing/2014/main" id="{AEC3CFF4-BF7D-EE34-5B8D-E9CAFEF48940}"/>
              </a:ext>
            </a:extLst>
          </p:cNvPr>
          <p:cNvSpPr txBox="1"/>
          <p:nvPr/>
        </p:nvSpPr>
        <p:spPr>
          <a:xfrm>
            <a:off x="3042545" y="1574932"/>
            <a:ext cx="6444969" cy="461665"/>
          </a:xfrm>
          <a:prstGeom prst="rect">
            <a:avLst/>
          </a:prstGeom>
          <a:noFill/>
        </p:spPr>
        <p:txBody>
          <a:bodyPr wrap="none" rtlCol="0">
            <a:spAutoFit/>
          </a:bodyPr>
          <a:lstStyle/>
          <a:p>
            <a:r>
              <a:rPr lang="fr-FR" sz="2400" dirty="0"/>
              <a:t>Insertion des données à partir d’un fichier externe</a:t>
            </a:r>
          </a:p>
        </p:txBody>
      </p:sp>
      <p:sp>
        <p:nvSpPr>
          <p:cNvPr id="4" name="Rectangle : coins arrondis 3">
            <a:extLst>
              <a:ext uri="{FF2B5EF4-FFF2-40B4-BE49-F238E27FC236}">
                <a16:creationId xmlns:a16="http://schemas.microsoft.com/office/drawing/2014/main" id="{53A2DC2C-D27C-69EE-23FA-4EA603BAD2FE}"/>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D2BECD10-11D8-0C7F-4072-3C519ADF07F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182563D0-9F4E-0C39-E579-11D6C2FA106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774618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44</a:t>
            </a:fld>
            <a:endParaRPr lang="en-US" dirty="0"/>
          </a:p>
        </p:txBody>
      </p:sp>
      <p:pic>
        <p:nvPicPr>
          <p:cNvPr id="7" name="Image 6">
            <a:extLst>
              <a:ext uri="{FF2B5EF4-FFF2-40B4-BE49-F238E27FC236}">
                <a16:creationId xmlns:a16="http://schemas.microsoft.com/office/drawing/2014/main" id="{23229BD0-85A6-628F-4315-19758BC95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38" y="3733195"/>
            <a:ext cx="10154044" cy="1941485"/>
          </a:xfrm>
          <a:prstGeom prst="rect">
            <a:avLst/>
          </a:prstGeom>
        </p:spPr>
      </p:pic>
      <p:pic>
        <p:nvPicPr>
          <p:cNvPr id="9" name="Image 8">
            <a:extLst>
              <a:ext uri="{FF2B5EF4-FFF2-40B4-BE49-F238E27FC236}">
                <a16:creationId xmlns:a16="http://schemas.microsoft.com/office/drawing/2014/main" id="{304E8BF3-1265-6253-4044-738125391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375" y="2399030"/>
            <a:ext cx="8370546" cy="1334165"/>
          </a:xfrm>
          <a:prstGeom prst="rect">
            <a:avLst/>
          </a:prstGeom>
        </p:spPr>
      </p:pic>
      <p:sp>
        <p:nvSpPr>
          <p:cNvPr id="3" name="ZoneTexte 2">
            <a:extLst>
              <a:ext uri="{FF2B5EF4-FFF2-40B4-BE49-F238E27FC236}">
                <a16:creationId xmlns:a16="http://schemas.microsoft.com/office/drawing/2014/main" id="{E536DD51-4AA7-A324-EA9E-06EECF6E1051}"/>
              </a:ext>
            </a:extLst>
          </p:cNvPr>
          <p:cNvSpPr txBox="1"/>
          <p:nvPr/>
        </p:nvSpPr>
        <p:spPr>
          <a:xfrm>
            <a:off x="3988116" y="1360209"/>
            <a:ext cx="4887364" cy="461665"/>
          </a:xfrm>
          <a:prstGeom prst="rect">
            <a:avLst/>
          </a:prstGeom>
          <a:noFill/>
        </p:spPr>
        <p:txBody>
          <a:bodyPr wrap="none" rtlCol="0">
            <a:spAutoFit/>
          </a:bodyPr>
          <a:lstStyle/>
          <a:p>
            <a:r>
              <a:rPr lang="fr-FR" sz="2400" dirty="0"/>
              <a:t>Création des relations entre les tables</a:t>
            </a:r>
          </a:p>
        </p:txBody>
      </p:sp>
      <p:sp>
        <p:nvSpPr>
          <p:cNvPr id="4" name="Rectangle : coins arrondis 3">
            <a:extLst>
              <a:ext uri="{FF2B5EF4-FFF2-40B4-BE49-F238E27FC236}">
                <a16:creationId xmlns:a16="http://schemas.microsoft.com/office/drawing/2014/main" id="{BD564111-445C-5DD9-D898-793B8A5ECB4F}"/>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FF2CBAB1-EB37-5236-377A-3F1B9883E42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3ED0955-4760-75B2-B40F-4E934973952D}"/>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3606063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45</a:t>
            </a:fld>
            <a:endParaRPr lang="en-US" dirty="0"/>
          </a:p>
        </p:txBody>
      </p:sp>
      <p:sp>
        <p:nvSpPr>
          <p:cNvPr id="3" name="ZoneTexte 2">
            <a:extLst>
              <a:ext uri="{FF2B5EF4-FFF2-40B4-BE49-F238E27FC236}">
                <a16:creationId xmlns:a16="http://schemas.microsoft.com/office/drawing/2014/main" id="{E536DD51-4AA7-A324-EA9E-06EECF6E1051}"/>
              </a:ext>
            </a:extLst>
          </p:cNvPr>
          <p:cNvSpPr txBox="1"/>
          <p:nvPr/>
        </p:nvSpPr>
        <p:spPr>
          <a:xfrm>
            <a:off x="3988116" y="1360209"/>
            <a:ext cx="4887364" cy="461665"/>
          </a:xfrm>
          <a:prstGeom prst="rect">
            <a:avLst/>
          </a:prstGeom>
          <a:noFill/>
        </p:spPr>
        <p:txBody>
          <a:bodyPr wrap="none" rtlCol="0">
            <a:spAutoFit/>
          </a:bodyPr>
          <a:lstStyle/>
          <a:p>
            <a:r>
              <a:rPr lang="fr-FR" sz="2400" dirty="0"/>
              <a:t>Création des relations entre les tables</a:t>
            </a:r>
          </a:p>
        </p:txBody>
      </p:sp>
      <p:sp>
        <p:nvSpPr>
          <p:cNvPr id="4" name="Rectangle : coins arrondis 3">
            <a:extLst>
              <a:ext uri="{FF2B5EF4-FFF2-40B4-BE49-F238E27FC236}">
                <a16:creationId xmlns:a16="http://schemas.microsoft.com/office/drawing/2014/main" id="{BD564111-445C-5DD9-D898-793B8A5ECB4F}"/>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Création d’une BD avec 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5" name="Connecteur droit 4">
            <a:extLst>
              <a:ext uri="{FF2B5EF4-FFF2-40B4-BE49-F238E27FC236}">
                <a16:creationId xmlns:a16="http://schemas.microsoft.com/office/drawing/2014/main" id="{FF2CBAB1-EB37-5236-377A-3F1B9883E42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3ED0955-4760-75B2-B40F-4E934973952D}"/>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pic>
        <p:nvPicPr>
          <p:cNvPr id="10" name="Image 9">
            <a:extLst>
              <a:ext uri="{FF2B5EF4-FFF2-40B4-BE49-F238E27FC236}">
                <a16:creationId xmlns:a16="http://schemas.microsoft.com/office/drawing/2014/main" id="{5FE7D22C-F317-05E9-6681-81DA32488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380" y="1933084"/>
            <a:ext cx="9787239" cy="4319798"/>
          </a:xfrm>
          <a:prstGeom prst="rect">
            <a:avLst/>
          </a:prstGeom>
        </p:spPr>
      </p:pic>
    </p:spTree>
    <p:extLst>
      <p:ext uri="{BB962C8B-B14F-4D97-AF65-F5344CB8AC3E}">
        <p14:creationId xmlns:p14="http://schemas.microsoft.com/office/powerpoint/2010/main" val="1556424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46</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Interrogation d’une BD</a:t>
            </a: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pic>
        <p:nvPicPr>
          <p:cNvPr id="10" name="Image 9">
            <a:extLst>
              <a:ext uri="{FF2B5EF4-FFF2-40B4-BE49-F238E27FC236}">
                <a16:creationId xmlns:a16="http://schemas.microsoft.com/office/drawing/2014/main" id="{89746A6D-4E6C-A922-0A82-BB38067F9213}"/>
              </a:ext>
            </a:extLst>
          </p:cNvPr>
          <p:cNvPicPr>
            <a:picLocks noChangeAspect="1"/>
          </p:cNvPicPr>
          <p:nvPr/>
        </p:nvPicPr>
        <p:blipFill rotWithShape="1">
          <a:blip r:embed="rId4">
            <a:extLst>
              <a:ext uri="{28A0092B-C50C-407E-A947-70E740481C1C}">
                <a14:useLocalDpi xmlns:a14="http://schemas.microsoft.com/office/drawing/2010/main" val="0"/>
              </a:ext>
            </a:extLst>
          </a:blip>
          <a:srcRect b="9825"/>
          <a:stretch/>
        </p:blipFill>
        <p:spPr>
          <a:xfrm>
            <a:off x="4108800" y="1609748"/>
            <a:ext cx="3962400" cy="4085429"/>
          </a:xfrm>
          <a:prstGeom prst="rect">
            <a:avLst/>
          </a:prstGeom>
        </p:spPr>
      </p:pic>
    </p:spTree>
    <p:extLst>
      <p:ext uri="{BB962C8B-B14F-4D97-AF65-F5344CB8AC3E}">
        <p14:creationId xmlns:p14="http://schemas.microsoft.com/office/powerpoint/2010/main" val="2606006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47</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3189730" y="301168"/>
            <a:ext cx="6906248"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Requêtes sous </a:t>
            </a:r>
            <a:r>
              <a:rPr kumimoji="0" lang="fr-FR" sz="4000" b="1" i="0" u="none" strike="noStrike" kern="1200" cap="none" spc="0" normalizeH="0" baseline="0" noProof="0" dirty="0" err="1">
                <a:ln>
                  <a:noFill/>
                </a:ln>
                <a:solidFill>
                  <a:schemeClr val="bg1"/>
                </a:solidFill>
                <a:effectLst/>
                <a:uLnTx/>
                <a:uFillTx/>
                <a:latin typeface="Calibri" panose="020F0502020204030204"/>
                <a:ea typeface="+mn-ea"/>
                <a:cs typeface="+mn-cs"/>
              </a:rPr>
              <a:t>access</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A6E40C84-9706-AE69-2CF7-D1BC0E137E4F}"/>
              </a:ext>
            </a:extLst>
          </p:cNvPr>
          <p:cNvSpPr txBox="1"/>
          <p:nvPr/>
        </p:nvSpPr>
        <p:spPr>
          <a:xfrm>
            <a:off x="1419399" y="1061480"/>
            <a:ext cx="8209915" cy="711835"/>
          </a:xfrm>
          <a:prstGeom prst="rect">
            <a:avLst/>
          </a:prstGeom>
          <a:solidFill>
            <a:srgbClr val="CCFFCC"/>
          </a:solidFill>
          <a:ln w="9144">
            <a:solidFill>
              <a:srgbClr val="E0E0B7"/>
            </a:solidFill>
          </a:ln>
        </p:spPr>
        <p:txBody>
          <a:bodyPr vert="horz" wrap="square" lIns="0" tIns="38100" rIns="0" bIns="0" rtlCol="0">
            <a:spAutoFit/>
          </a:bodyPr>
          <a:lstStyle/>
          <a:p>
            <a:pPr marL="445770" algn="ctr">
              <a:lnSpc>
                <a:spcPct val="100000"/>
              </a:lnSpc>
              <a:spcBef>
                <a:spcPts val="300"/>
              </a:spcBef>
            </a:pPr>
            <a:r>
              <a:rPr sz="2000" b="1" dirty="0">
                <a:latin typeface="Times New Roman"/>
                <a:cs typeface="Times New Roman"/>
              </a:rPr>
              <a:t>QBE</a:t>
            </a:r>
            <a:r>
              <a:rPr sz="2000" b="1" spc="-25" dirty="0">
                <a:latin typeface="Times New Roman"/>
                <a:cs typeface="Times New Roman"/>
              </a:rPr>
              <a:t> </a:t>
            </a:r>
            <a:r>
              <a:rPr sz="2000" b="1" dirty="0">
                <a:latin typeface="Times New Roman"/>
                <a:cs typeface="Times New Roman"/>
              </a:rPr>
              <a:t>:</a:t>
            </a:r>
            <a:r>
              <a:rPr sz="2000" b="1" spc="-15" dirty="0">
                <a:latin typeface="Times New Roman"/>
                <a:cs typeface="Times New Roman"/>
              </a:rPr>
              <a:t> </a:t>
            </a:r>
            <a:r>
              <a:rPr sz="2000" b="1" spc="-10" dirty="0">
                <a:latin typeface="Times New Roman"/>
                <a:cs typeface="Times New Roman"/>
              </a:rPr>
              <a:t>INTERFACE</a:t>
            </a:r>
            <a:r>
              <a:rPr sz="2000" b="1" spc="-25" dirty="0">
                <a:latin typeface="Times New Roman"/>
                <a:cs typeface="Times New Roman"/>
              </a:rPr>
              <a:t> </a:t>
            </a:r>
            <a:r>
              <a:rPr sz="2000" b="1" dirty="0">
                <a:latin typeface="Times New Roman"/>
                <a:cs typeface="Times New Roman"/>
              </a:rPr>
              <a:t>GRAPHIQUE</a:t>
            </a:r>
            <a:r>
              <a:rPr sz="2000" b="1" spc="-50" dirty="0">
                <a:latin typeface="Times New Roman"/>
                <a:cs typeface="Times New Roman"/>
              </a:rPr>
              <a:t> </a:t>
            </a:r>
            <a:r>
              <a:rPr sz="2000" b="1" dirty="0">
                <a:latin typeface="Times New Roman"/>
                <a:cs typeface="Times New Roman"/>
              </a:rPr>
              <a:t>DE</a:t>
            </a:r>
            <a:r>
              <a:rPr sz="2000" b="1" spc="-10" dirty="0">
                <a:latin typeface="Times New Roman"/>
                <a:cs typeface="Times New Roman"/>
              </a:rPr>
              <a:t> FORMULATION</a:t>
            </a:r>
            <a:r>
              <a:rPr sz="2000" b="1" spc="-45" dirty="0">
                <a:latin typeface="Times New Roman"/>
                <a:cs typeface="Times New Roman"/>
              </a:rPr>
              <a:t> </a:t>
            </a:r>
            <a:r>
              <a:rPr sz="2000" b="1" spc="-25" dirty="0">
                <a:latin typeface="Times New Roman"/>
                <a:cs typeface="Times New Roman"/>
              </a:rPr>
              <a:t>DES</a:t>
            </a:r>
            <a:endParaRPr sz="2000" dirty="0">
              <a:latin typeface="Times New Roman"/>
              <a:cs typeface="Times New Roman"/>
            </a:endParaRPr>
          </a:p>
          <a:p>
            <a:pPr marL="635" algn="ctr">
              <a:lnSpc>
                <a:spcPct val="100000"/>
              </a:lnSpc>
            </a:pPr>
            <a:r>
              <a:rPr sz="2000" b="1" spc="-10" dirty="0">
                <a:latin typeface="Times New Roman"/>
                <a:cs typeface="Times New Roman"/>
              </a:rPr>
              <a:t>REQUETES</a:t>
            </a:r>
            <a:endParaRPr sz="2000" dirty="0">
              <a:latin typeface="Times New Roman"/>
              <a:cs typeface="Times New Roman"/>
            </a:endParaRPr>
          </a:p>
        </p:txBody>
      </p:sp>
      <p:pic>
        <p:nvPicPr>
          <p:cNvPr id="9" name="object 4">
            <a:extLst>
              <a:ext uri="{FF2B5EF4-FFF2-40B4-BE49-F238E27FC236}">
                <a16:creationId xmlns:a16="http://schemas.microsoft.com/office/drawing/2014/main" id="{6016D2C1-BB74-1317-5869-6F9EC0B0745D}"/>
              </a:ext>
            </a:extLst>
          </p:cNvPr>
          <p:cNvPicPr/>
          <p:nvPr/>
        </p:nvPicPr>
        <p:blipFill>
          <a:blip r:embed="rId4" cstate="print"/>
          <a:stretch>
            <a:fillRect/>
          </a:stretch>
        </p:blipFill>
        <p:spPr>
          <a:xfrm>
            <a:off x="1579281" y="1793026"/>
            <a:ext cx="8157971" cy="3945636"/>
          </a:xfrm>
          <a:prstGeom prst="rect">
            <a:avLst/>
          </a:prstGeom>
        </p:spPr>
      </p:pic>
      <p:sp>
        <p:nvSpPr>
          <p:cNvPr id="11" name="object 5">
            <a:extLst>
              <a:ext uri="{FF2B5EF4-FFF2-40B4-BE49-F238E27FC236}">
                <a16:creationId xmlns:a16="http://schemas.microsoft.com/office/drawing/2014/main" id="{C5857336-7227-B0B1-E294-24E97C1EEBE6}"/>
              </a:ext>
            </a:extLst>
          </p:cNvPr>
          <p:cNvSpPr txBox="1"/>
          <p:nvPr/>
        </p:nvSpPr>
        <p:spPr>
          <a:xfrm>
            <a:off x="3988216" y="2163485"/>
            <a:ext cx="2294890" cy="330835"/>
          </a:xfrm>
          <a:prstGeom prst="rect">
            <a:avLst/>
          </a:prstGeom>
        </p:spPr>
        <p:txBody>
          <a:bodyPr vert="horz" wrap="square" lIns="0" tIns="13335" rIns="0" bIns="0" rtlCol="0">
            <a:spAutoFit/>
          </a:bodyPr>
          <a:lstStyle/>
          <a:p>
            <a:pPr marL="12700">
              <a:lnSpc>
                <a:spcPct val="100000"/>
              </a:lnSpc>
              <a:spcBef>
                <a:spcPts val="105"/>
              </a:spcBef>
            </a:pPr>
            <a:r>
              <a:rPr sz="2000" spc="-10" dirty="0">
                <a:solidFill>
                  <a:srgbClr val="003366"/>
                </a:solidFill>
                <a:latin typeface="Times New Roman"/>
                <a:cs typeface="Times New Roman"/>
              </a:rPr>
              <a:t>TABLES</a:t>
            </a:r>
            <a:r>
              <a:rPr sz="2000" spc="-80" dirty="0">
                <a:solidFill>
                  <a:srgbClr val="003366"/>
                </a:solidFill>
                <a:latin typeface="Times New Roman"/>
                <a:cs typeface="Times New Roman"/>
              </a:rPr>
              <a:t> </a:t>
            </a:r>
            <a:r>
              <a:rPr sz="2000" spc="-10" dirty="0">
                <a:solidFill>
                  <a:srgbClr val="003366"/>
                </a:solidFill>
                <a:latin typeface="Times New Roman"/>
                <a:cs typeface="Times New Roman"/>
              </a:rPr>
              <a:t>UTILISEES</a:t>
            </a:r>
            <a:endParaRPr sz="2000">
              <a:latin typeface="Times New Roman"/>
              <a:cs typeface="Times New Roman"/>
            </a:endParaRPr>
          </a:p>
        </p:txBody>
      </p:sp>
      <p:sp>
        <p:nvSpPr>
          <p:cNvPr id="12" name="object 6">
            <a:extLst>
              <a:ext uri="{FF2B5EF4-FFF2-40B4-BE49-F238E27FC236}">
                <a16:creationId xmlns:a16="http://schemas.microsoft.com/office/drawing/2014/main" id="{1D567484-3776-E2D2-99C9-EA3355BAEA9A}"/>
              </a:ext>
            </a:extLst>
          </p:cNvPr>
          <p:cNvSpPr txBox="1"/>
          <p:nvPr/>
        </p:nvSpPr>
        <p:spPr>
          <a:xfrm>
            <a:off x="4078133" y="5876534"/>
            <a:ext cx="34766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Colonnes</a:t>
            </a:r>
            <a:r>
              <a:rPr sz="2400" spc="-60" dirty="0">
                <a:latin typeface="Times New Roman"/>
                <a:cs typeface="Times New Roman"/>
              </a:rPr>
              <a:t> </a:t>
            </a:r>
            <a:r>
              <a:rPr sz="2400" dirty="0">
                <a:latin typeface="Times New Roman"/>
                <a:cs typeface="Times New Roman"/>
              </a:rPr>
              <a:t>de</a:t>
            </a:r>
            <a:r>
              <a:rPr sz="2400" spc="-50" dirty="0">
                <a:latin typeface="Times New Roman"/>
                <a:cs typeface="Times New Roman"/>
              </a:rPr>
              <a:t> </a:t>
            </a:r>
            <a:r>
              <a:rPr sz="2400" dirty="0">
                <a:latin typeface="Times New Roman"/>
                <a:cs typeface="Times New Roman"/>
              </a:rPr>
              <a:t>la</a:t>
            </a:r>
            <a:r>
              <a:rPr sz="2400" spc="-55" dirty="0">
                <a:latin typeface="Times New Roman"/>
                <a:cs typeface="Times New Roman"/>
              </a:rPr>
              <a:t> </a:t>
            </a:r>
            <a:r>
              <a:rPr sz="2400" dirty="0">
                <a:latin typeface="Times New Roman"/>
                <a:cs typeface="Times New Roman"/>
              </a:rPr>
              <a:t>table</a:t>
            </a:r>
            <a:r>
              <a:rPr sz="2400" spc="-85" dirty="0">
                <a:latin typeface="Times New Roman"/>
                <a:cs typeface="Times New Roman"/>
              </a:rPr>
              <a:t> </a:t>
            </a:r>
            <a:r>
              <a:rPr sz="2400" spc="-10" dirty="0">
                <a:latin typeface="Times New Roman"/>
                <a:cs typeface="Times New Roman"/>
              </a:rPr>
              <a:t>résultat</a:t>
            </a:r>
            <a:endParaRPr sz="2400">
              <a:latin typeface="Times New Roman"/>
              <a:cs typeface="Times New Roman"/>
            </a:endParaRPr>
          </a:p>
        </p:txBody>
      </p:sp>
      <p:grpSp>
        <p:nvGrpSpPr>
          <p:cNvPr id="13" name="object 7">
            <a:extLst>
              <a:ext uri="{FF2B5EF4-FFF2-40B4-BE49-F238E27FC236}">
                <a16:creationId xmlns:a16="http://schemas.microsoft.com/office/drawing/2014/main" id="{18E225C6-E294-2FC1-57AA-2186B0F47520}"/>
              </a:ext>
            </a:extLst>
          </p:cNvPr>
          <p:cNvGrpSpPr/>
          <p:nvPr/>
        </p:nvGrpSpPr>
        <p:grpSpPr>
          <a:xfrm>
            <a:off x="1744203" y="3947772"/>
            <a:ext cx="6205855" cy="2183130"/>
            <a:chOff x="1042746" y="3783901"/>
            <a:chExt cx="6205855" cy="2183130"/>
          </a:xfrm>
        </p:grpSpPr>
        <p:sp>
          <p:nvSpPr>
            <p:cNvPr id="14" name="object 8">
              <a:extLst>
                <a:ext uri="{FF2B5EF4-FFF2-40B4-BE49-F238E27FC236}">
                  <a16:creationId xmlns:a16="http://schemas.microsoft.com/office/drawing/2014/main" id="{686D24EC-AF6A-6700-6943-C2128C69B780}"/>
                </a:ext>
              </a:extLst>
            </p:cNvPr>
            <p:cNvSpPr/>
            <p:nvPr/>
          </p:nvSpPr>
          <p:spPr>
            <a:xfrm>
              <a:off x="1685544" y="3788664"/>
              <a:ext cx="1164590" cy="172720"/>
            </a:xfrm>
            <a:custGeom>
              <a:avLst/>
              <a:gdLst/>
              <a:ahLst/>
              <a:cxnLst/>
              <a:rect l="l" t="t" r="r" b="b"/>
              <a:pathLst>
                <a:path w="1164589" h="172720">
                  <a:moveTo>
                    <a:pt x="1164336" y="0"/>
                  </a:moveTo>
                  <a:lnTo>
                    <a:pt x="0" y="0"/>
                  </a:lnTo>
                  <a:lnTo>
                    <a:pt x="0" y="172212"/>
                  </a:lnTo>
                  <a:lnTo>
                    <a:pt x="1164336" y="172212"/>
                  </a:lnTo>
                  <a:lnTo>
                    <a:pt x="1164336" y="0"/>
                  </a:lnTo>
                  <a:close/>
                </a:path>
              </a:pathLst>
            </a:custGeom>
            <a:solidFill>
              <a:srgbClr val="0099CC"/>
            </a:solidFill>
          </p:spPr>
          <p:txBody>
            <a:bodyPr wrap="square" lIns="0" tIns="0" rIns="0" bIns="0" rtlCol="0"/>
            <a:lstStyle/>
            <a:p>
              <a:endParaRPr/>
            </a:p>
          </p:txBody>
        </p:sp>
        <p:sp>
          <p:nvSpPr>
            <p:cNvPr id="15" name="object 9">
              <a:extLst>
                <a:ext uri="{FF2B5EF4-FFF2-40B4-BE49-F238E27FC236}">
                  <a16:creationId xmlns:a16="http://schemas.microsoft.com/office/drawing/2014/main" id="{EC437079-25F9-3BB1-10E7-84202808C969}"/>
                </a:ext>
              </a:extLst>
            </p:cNvPr>
            <p:cNvSpPr/>
            <p:nvPr/>
          </p:nvSpPr>
          <p:spPr>
            <a:xfrm>
              <a:off x="1685544" y="3788664"/>
              <a:ext cx="1164590" cy="172720"/>
            </a:xfrm>
            <a:custGeom>
              <a:avLst/>
              <a:gdLst/>
              <a:ahLst/>
              <a:cxnLst/>
              <a:rect l="l" t="t" r="r" b="b"/>
              <a:pathLst>
                <a:path w="1164589" h="172720">
                  <a:moveTo>
                    <a:pt x="0" y="172212"/>
                  </a:moveTo>
                  <a:lnTo>
                    <a:pt x="1164336" y="172212"/>
                  </a:lnTo>
                  <a:lnTo>
                    <a:pt x="1164336" y="0"/>
                  </a:lnTo>
                  <a:lnTo>
                    <a:pt x="0" y="0"/>
                  </a:lnTo>
                  <a:lnTo>
                    <a:pt x="0" y="172212"/>
                  </a:lnTo>
                  <a:close/>
                </a:path>
              </a:pathLst>
            </a:custGeom>
            <a:ln w="9143">
              <a:solidFill>
                <a:srgbClr val="000000"/>
              </a:solidFill>
            </a:ln>
          </p:spPr>
          <p:txBody>
            <a:bodyPr wrap="square" lIns="0" tIns="0" rIns="0" bIns="0" rtlCol="0"/>
            <a:lstStyle/>
            <a:p>
              <a:endParaRPr/>
            </a:p>
          </p:txBody>
        </p:sp>
        <p:sp>
          <p:nvSpPr>
            <p:cNvPr id="16" name="object 10">
              <a:extLst>
                <a:ext uri="{FF2B5EF4-FFF2-40B4-BE49-F238E27FC236}">
                  <a16:creationId xmlns:a16="http://schemas.microsoft.com/office/drawing/2014/main" id="{5FB359AE-5F4B-F427-77E2-94329AF8828A}"/>
                </a:ext>
              </a:extLst>
            </p:cNvPr>
            <p:cNvSpPr/>
            <p:nvPr/>
          </p:nvSpPr>
          <p:spPr>
            <a:xfrm>
              <a:off x="3029711" y="3788664"/>
              <a:ext cx="1434465" cy="172720"/>
            </a:xfrm>
            <a:custGeom>
              <a:avLst/>
              <a:gdLst/>
              <a:ahLst/>
              <a:cxnLst/>
              <a:rect l="l" t="t" r="r" b="b"/>
              <a:pathLst>
                <a:path w="1434464" h="172720">
                  <a:moveTo>
                    <a:pt x="1434084" y="0"/>
                  </a:moveTo>
                  <a:lnTo>
                    <a:pt x="0" y="0"/>
                  </a:lnTo>
                  <a:lnTo>
                    <a:pt x="0" y="172212"/>
                  </a:lnTo>
                  <a:lnTo>
                    <a:pt x="1434084" y="172212"/>
                  </a:lnTo>
                  <a:lnTo>
                    <a:pt x="1434084" y="0"/>
                  </a:lnTo>
                  <a:close/>
                </a:path>
              </a:pathLst>
            </a:custGeom>
            <a:solidFill>
              <a:srgbClr val="0099CC"/>
            </a:solidFill>
          </p:spPr>
          <p:txBody>
            <a:bodyPr wrap="square" lIns="0" tIns="0" rIns="0" bIns="0" rtlCol="0"/>
            <a:lstStyle/>
            <a:p>
              <a:endParaRPr/>
            </a:p>
          </p:txBody>
        </p:sp>
        <p:sp>
          <p:nvSpPr>
            <p:cNvPr id="17" name="object 11">
              <a:extLst>
                <a:ext uri="{FF2B5EF4-FFF2-40B4-BE49-F238E27FC236}">
                  <a16:creationId xmlns:a16="http://schemas.microsoft.com/office/drawing/2014/main" id="{C5D61FE8-75CC-A7FB-7430-08726AF834BB}"/>
                </a:ext>
              </a:extLst>
            </p:cNvPr>
            <p:cNvSpPr/>
            <p:nvPr/>
          </p:nvSpPr>
          <p:spPr>
            <a:xfrm>
              <a:off x="3029711" y="3788664"/>
              <a:ext cx="1434465" cy="172720"/>
            </a:xfrm>
            <a:custGeom>
              <a:avLst/>
              <a:gdLst/>
              <a:ahLst/>
              <a:cxnLst/>
              <a:rect l="l" t="t" r="r" b="b"/>
              <a:pathLst>
                <a:path w="1434464" h="172720">
                  <a:moveTo>
                    <a:pt x="0" y="172212"/>
                  </a:moveTo>
                  <a:lnTo>
                    <a:pt x="1434084" y="172212"/>
                  </a:lnTo>
                  <a:lnTo>
                    <a:pt x="1434084" y="0"/>
                  </a:lnTo>
                  <a:lnTo>
                    <a:pt x="0" y="0"/>
                  </a:lnTo>
                  <a:lnTo>
                    <a:pt x="0" y="172212"/>
                  </a:lnTo>
                  <a:close/>
                </a:path>
              </a:pathLst>
            </a:custGeom>
            <a:ln w="9144">
              <a:solidFill>
                <a:srgbClr val="000000"/>
              </a:solidFill>
            </a:ln>
          </p:spPr>
          <p:txBody>
            <a:bodyPr wrap="square" lIns="0" tIns="0" rIns="0" bIns="0" rtlCol="0"/>
            <a:lstStyle/>
            <a:p>
              <a:endParaRPr/>
            </a:p>
          </p:txBody>
        </p:sp>
        <p:sp>
          <p:nvSpPr>
            <p:cNvPr id="18" name="object 12">
              <a:extLst>
                <a:ext uri="{FF2B5EF4-FFF2-40B4-BE49-F238E27FC236}">
                  <a16:creationId xmlns:a16="http://schemas.microsoft.com/office/drawing/2014/main" id="{E20D9E66-5C39-44F4-E01F-EA0D67F10BB7}"/>
                </a:ext>
              </a:extLst>
            </p:cNvPr>
            <p:cNvSpPr/>
            <p:nvPr/>
          </p:nvSpPr>
          <p:spPr>
            <a:xfrm>
              <a:off x="4463795" y="3788664"/>
              <a:ext cx="1346200" cy="172720"/>
            </a:xfrm>
            <a:custGeom>
              <a:avLst/>
              <a:gdLst/>
              <a:ahLst/>
              <a:cxnLst/>
              <a:rect l="l" t="t" r="r" b="b"/>
              <a:pathLst>
                <a:path w="1346200" h="172720">
                  <a:moveTo>
                    <a:pt x="1345691" y="0"/>
                  </a:moveTo>
                  <a:lnTo>
                    <a:pt x="0" y="0"/>
                  </a:lnTo>
                  <a:lnTo>
                    <a:pt x="0" y="172212"/>
                  </a:lnTo>
                  <a:lnTo>
                    <a:pt x="1345691" y="172212"/>
                  </a:lnTo>
                  <a:lnTo>
                    <a:pt x="1345691" y="0"/>
                  </a:lnTo>
                  <a:close/>
                </a:path>
              </a:pathLst>
            </a:custGeom>
            <a:solidFill>
              <a:srgbClr val="0099CC"/>
            </a:solidFill>
          </p:spPr>
          <p:txBody>
            <a:bodyPr wrap="square" lIns="0" tIns="0" rIns="0" bIns="0" rtlCol="0"/>
            <a:lstStyle/>
            <a:p>
              <a:endParaRPr/>
            </a:p>
          </p:txBody>
        </p:sp>
        <p:sp>
          <p:nvSpPr>
            <p:cNvPr id="20" name="object 13">
              <a:extLst>
                <a:ext uri="{FF2B5EF4-FFF2-40B4-BE49-F238E27FC236}">
                  <a16:creationId xmlns:a16="http://schemas.microsoft.com/office/drawing/2014/main" id="{5382FC7C-F0A6-7ABA-2C5F-4DA34E6A4B58}"/>
                </a:ext>
              </a:extLst>
            </p:cNvPr>
            <p:cNvSpPr/>
            <p:nvPr/>
          </p:nvSpPr>
          <p:spPr>
            <a:xfrm>
              <a:off x="4463795" y="3788664"/>
              <a:ext cx="1346200" cy="172720"/>
            </a:xfrm>
            <a:custGeom>
              <a:avLst/>
              <a:gdLst/>
              <a:ahLst/>
              <a:cxnLst/>
              <a:rect l="l" t="t" r="r" b="b"/>
              <a:pathLst>
                <a:path w="1346200" h="172720">
                  <a:moveTo>
                    <a:pt x="0" y="172212"/>
                  </a:moveTo>
                  <a:lnTo>
                    <a:pt x="1345691" y="172212"/>
                  </a:lnTo>
                  <a:lnTo>
                    <a:pt x="1345691" y="0"/>
                  </a:lnTo>
                  <a:lnTo>
                    <a:pt x="0" y="0"/>
                  </a:lnTo>
                  <a:lnTo>
                    <a:pt x="0" y="172212"/>
                  </a:lnTo>
                  <a:close/>
                </a:path>
              </a:pathLst>
            </a:custGeom>
            <a:ln w="9143">
              <a:solidFill>
                <a:srgbClr val="000000"/>
              </a:solidFill>
            </a:ln>
          </p:spPr>
          <p:txBody>
            <a:bodyPr wrap="square" lIns="0" tIns="0" rIns="0" bIns="0" rtlCol="0"/>
            <a:lstStyle/>
            <a:p>
              <a:endParaRPr/>
            </a:p>
          </p:txBody>
        </p:sp>
        <p:sp>
          <p:nvSpPr>
            <p:cNvPr id="21" name="object 14">
              <a:extLst>
                <a:ext uri="{FF2B5EF4-FFF2-40B4-BE49-F238E27FC236}">
                  <a16:creationId xmlns:a16="http://schemas.microsoft.com/office/drawing/2014/main" id="{CFADCB78-30CB-689A-E68A-5F6169672E7F}"/>
                </a:ext>
              </a:extLst>
            </p:cNvPr>
            <p:cNvSpPr/>
            <p:nvPr/>
          </p:nvSpPr>
          <p:spPr>
            <a:xfrm>
              <a:off x="5809488" y="3788664"/>
              <a:ext cx="1434465" cy="172720"/>
            </a:xfrm>
            <a:custGeom>
              <a:avLst/>
              <a:gdLst/>
              <a:ahLst/>
              <a:cxnLst/>
              <a:rect l="l" t="t" r="r" b="b"/>
              <a:pathLst>
                <a:path w="1434465" h="172720">
                  <a:moveTo>
                    <a:pt x="1434084" y="0"/>
                  </a:moveTo>
                  <a:lnTo>
                    <a:pt x="0" y="0"/>
                  </a:lnTo>
                  <a:lnTo>
                    <a:pt x="0" y="172212"/>
                  </a:lnTo>
                  <a:lnTo>
                    <a:pt x="1434084" y="172212"/>
                  </a:lnTo>
                  <a:lnTo>
                    <a:pt x="1434084" y="0"/>
                  </a:lnTo>
                  <a:close/>
                </a:path>
              </a:pathLst>
            </a:custGeom>
            <a:solidFill>
              <a:srgbClr val="0099CC"/>
            </a:solidFill>
          </p:spPr>
          <p:txBody>
            <a:bodyPr wrap="square" lIns="0" tIns="0" rIns="0" bIns="0" rtlCol="0"/>
            <a:lstStyle/>
            <a:p>
              <a:endParaRPr/>
            </a:p>
          </p:txBody>
        </p:sp>
        <p:sp>
          <p:nvSpPr>
            <p:cNvPr id="25" name="object 15">
              <a:extLst>
                <a:ext uri="{FF2B5EF4-FFF2-40B4-BE49-F238E27FC236}">
                  <a16:creationId xmlns:a16="http://schemas.microsoft.com/office/drawing/2014/main" id="{F55D9C98-0D01-9E8E-A883-72B6DB77BF28}"/>
                </a:ext>
              </a:extLst>
            </p:cNvPr>
            <p:cNvSpPr/>
            <p:nvPr/>
          </p:nvSpPr>
          <p:spPr>
            <a:xfrm>
              <a:off x="5809488" y="3788664"/>
              <a:ext cx="1434465" cy="172720"/>
            </a:xfrm>
            <a:custGeom>
              <a:avLst/>
              <a:gdLst/>
              <a:ahLst/>
              <a:cxnLst/>
              <a:rect l="l" t="t" r="r" b="b"/>
              <a:pathLst>
                <a:path w="1434465" h="172720">
                  <a:moveTo>
                    <a:pt x="0" y="172212"/>
                  </a:moveTo>
                  <a:lnTo>
                    <a:pt x="1434084" y="172212"/>
                  </a:lnTo>
                  <a:lnTo>
                    <a:pt x="1434084" y="0"/>
                  </a:lnTo>
                  <a:lnTo>
                    <a:pt x="0" y="0"/>
                  </a:lnTo>
                  <a:lnTo>
                    <a:pt x="0" y="172212"/>
                  </a:lnTo>
                  <a:close/>
                </a:path>
              </a:pathLst>
            </a:custGeom>
            <a:ln w="9144">
              <a:solidFill>
                <a:srgbClr val="000000"/>
              </a:solidFill>
            </a:ln>
          </p:spPr>
          <p:txBody>
            <a:bodyPr wrap="square" lIns="0" tIns="0" rIns="0" bIns="0" rtlCol="0"/>
            <a:lstStyle/>
            <a:p>
              <a:endParaRPr/>
            </a:p>
          </p:txBody>
        </p:sp>
        <p:sp>
          <p:nvSpPr>
            <p:cNvPr id="27" name="object 16">
              <a:extLst>
                <a:ext uri="{FF2B5EF4-FFF2-40B4-BE49-F238E27FC236}">
                  <a16:creationId xmlns:a16="http://schemas.microsoft.com/office/drawing/2014/main" id="{C57E8426-1CB7-BA53-F688-2D14E0434E9D}"/>
                </a:ext>
              </a:extLst>
            </p:cNvPr>
            <p:cNvSpPr/>
            <p:nvPr/>
          </p:nvSpPr>
          <p:spPr>
            <a:xfrm>
              <a:off x="3029711" y="3960876"/>
              <a:ext cx="1434465" cy="172720"/>
            </a:xfrm>
            <a:custGeom>
              <a:avLst/>
              <a:gdLst/>
              <a:ahLst/>
              <a:cxnLst/>
              <a:rect l="l" t="t" r="r" b="b"/>
              <a:pathLst>
                <a:path w="1434464" h="172720">
                  <a:moveTo>
                    <a:pt x="1434084" y="0"/>
                  </a:moveTo>
                  <a:lnTo>
                    <a:pt x="0" y="0"/>
                  </a:lnTo>
                  <a:lnTo>
                    <a:pt x="0" y="172212"/>
                  </a:lnTo>
                  <a:lnTo>
                    <a:pt x="1434084" y="172212"/>
                  </a:lnTo>
                  <a:lnTo>
                    <a:pt x="1434084" y="0"/>
                  </a:lnTo>
                  <a:close/>
                </a:path>
              </a:pathLst>
            </a:custGeom>
            <a:solidFill>
              <a:srgbClr val="99CCFF"/>
            </a:solidFill>
          </p:spPr>
          <p:txBody>
            <a:bodyPr wrap="square" lIns="0" tIns="0" rIns="0" bIns="0" rtlCol="0"/>
            <a:lstStyle/>
            <a:p>
              <a:endParaRPr/>
            </a:p>
          </p:txBody>
        </p:sp>
        <p:sp>
          <p:nvSpPr>
            <p:cNvPr id="29" name="object 17">
              <a:extLst>
                <a:ext uri="{FF2B5EF4-FFF2-40B4-BE49-F238E27FC236}">
                  <a16:creationId xmlns:a16="http://schemas.microsoft.com/office/drawing/2014/main" id="{B3774A4B-B2C0-3C84-0310-0E67E1718AB1}"/>
                </a:ext>
              </a:extLst>
            </p:cNvPr>
            <p:cNvSpPr/>
            <p:nvPr/>
          </p:nvSpPr>
          <p:spPr>
            <a:xfrm>
              <a:off x="3029711" y="3960876"/>
              <a:ext cx="1434465" cy="172720"/>
            </a:xfrm>
            <a:custGeom>
              <a:avLst/>
              <a:gdLst/>
              <a:ahLst/>
              <a:cxnLst/>
              <a:rect l="l" t="t" r="r" b="b"/>
              <a:pathLst>
                <a:path w="1434464" h="172720">
                  <a:moveTo>
                    <a:pt x="0" y="172212"/>
                  </a:moveTo>
                  <a:lnTo>
                    <a:pt x="1434084" y="172212"/>
                  </a:lnTo>
                  <a:lnTo>
                    <a:pt x="1434084" y="0"/>
                  </a:lnTo>
                  <a:lnTo>
                    <a:pt x="0" y="0"/>
                  </a:lnTo>
                  <a:lnTo>
                    <a:pt x="0" y="172212"/>
                  </a:lnTo>
                  <a:close/>
                </a:path>
              </a:pathLst>
            </a:custGeom>
            <a:ln w="9144">
              <a:solidFill>
                <a:srgbClr val="000000"/>
              </a:solidFill>
            </a:ln>
          </p:spPr>
          <p:txBody>
            <a:bodyPr wrap="square" lIns="0" tIns="0" rIns="0" bIns="0" rtlCol="0"/>
            <a:lstStyle/>
            <a:p>
              <a:endParaRPr/>
            </a:p>
          </p:txBody>
        </p:sp>
        <p:sp>
          <p:nvSpPr>
            <p:cNvPr id="30" name="object 18">
              <a:extLst>
                <a:ext uri="{FF2B5EF4-FFF2-40B4-BE49-F238E27FC236}">
                  <a16:creationId xmlns:a16="http://schemas.microsoft.com/office/drawing/2014/main" id="{F2EE2D65-D14C-A642-53AC-58ED3F63FF4D}"/>
                </a:ext>
              </a:extLst>
            </p:cNvPr>
            <p:cNvSpPr/>
            <p:nvPr/>
          </p:nvSpPr>
          <p:spPr>
            <a:xfrm>
              <a:off x="4463795" y="3960876"/>
              <a:ext cx="1346200" cy="172720"/>
            </a:xfrm>
            <a:custGeom>
              <a:avLst/>
              <a:gdLst/>
              <a:ahLst/>
              <a:cxnLst/>
              <a:rect l="l" t="t" r="r" b="b"/>
              <a:pathLst>
                <a:path w="1346200" h="172720">
                  <a:moveTo>
                    <a:pt x="1345691" y="0"/>
                  </a:moveTo>
                  <a:lnTo>
                    <a:pt x="0" y="0"/>
                  </a:lnTo>
                  <a:lnTo>
                    <a:pt x="0" y="172212"/>
                  </a:lnTo>
                  <a:lnTo>
                    <a:pt x="1345691" y="172212"/>
                  </a:lnTo>
                  <a:lnTo>
                    <a:pt x="1345691" y="0"/>
                  </a:lnTo>
                  <a:close/>
                </a:path>
              </a:pathLst>
            </a:custGeom>
            <a:solidFill>
              <a:srgbClr val="99CCFF"/>
            </a:solidFill>
          </p:spPr>
          <p:txBody>
            <a:bodyPr wrap="square" lIns="0" tIns="0" rIns="0" bIns="0" rtlCol="0"/>
            <a:lstStyle/>
            <a:p>
              <a:endParaRPr/>
            </a:p>
          </p:txBody>
        </p:sp>
        <p:sp>
          <p:nvSpPr>
            <p:cNvPr id="31" name="object 19">
              <a:extLst>
                <a:ext uri="{FF2B5EF4-FFF2-40B4-BE49-F238E27FC236}">
                  <a16:creationId xmlns:a16="http://schemas.microsoft.com/office/drawing/2014/main" id="{7C707593-2A9A-7BE0-2FE4-D4E31CBDCC1D}"/>
                </a:ext>
              </a:extLst>
            </p:cNvPr>
            <p:cNvSpPr/>
            <p:nvPr/>
          </p:nvSpPr>
          <p:spPr>
            <a:xfrm>
              <a:off x="4463795" y="3960876"/>
              <a:ext cx="1346200" cy="172720"/>
            </a:xfrm>
            <a:custGeom>
              <a:avLst/>
              <a:gdLst/>
              <a:ahLst/>
              <a:cxnLst/>
              <a:rect l="l" t="t" r="r" b="b"/>
              <a:pathLst>
                <a:path w="1346200" h="172720">
                  <a:moveTo>
                    <a:pt x="0" y="172212"/>
                  </a:moveTo>
                  <a:lnTo>
                    <a:pt x="1345691" y="172212"/>
                  </a:lnTo>
                  <a:lnTo>
                    <a:pt x="1345691" y="0"/>
                  </a:lnTo>
                  <a:lnTo>
                    <a:pt x="0" y="0"/>
                  </a:lnTo>
                  <a:lnTo>
                    <a:pt x="0" y="172212"/>
                  </a:lnTo>
                  <a:close/>
                </a:path>
              </a:pathLst>
            </a:custGeom>
            <a:ln w="9143">
              <a:solidFill>
                <a:srgbClr val="000000"/>
              </a:solidFill>
            </a:ln>
          </p:spPr>
          <p:txBody>
            <a:bodyPr wrap="square" lIns="0" tIns="0" rIns="0" bIns="0" rtlCol="0"/>
            <a:lstStyle/>
            <a:p>
              <a:endParaRPr/>
            </a:p>
          </p:txBody>
        </p:sp>
        <p:sp>
          <p:nvSpPr>
            <p:cNvPr id="32" name="object 20">
              <a:extLst>
                <a:ext uri="{FF2B5EF4-FFF2-40B4-BE49-F238E27FC236}">
                  <a16:creationId xmlns:a16="http://schemas.microsoft.com/office/drawing/2014/main" id="{F54C6783-2062-C031-B158-AA9F09B27183}"/>
                </a:ext>
              </a:extLst>
            </p:cNvPr>
            <p:cNvSpPr/>
            <p:nvPr/>
          </p:nvSpPr>
          <p:spPr>
            <a:xfrm>
              <a:off x="5809488" y="3960876"/>
              <a:ext cx="1434465" cy="172720"/>
            </a:xfrm>
            <a:custGeom>
              <a:avLst/>
              <a:gdLst/>
              <a:ahLst/>
              <a:cxnLst/>
              <a:rect l="l" t="t" r="r" b="b"/>
              <a:pathLst>
                <a:path w="1434465" h="172720">
                  <a:moveTo>
                    <a:pt x="1434084" y="0"/>
                  </a:moveTo>
                  <a:lnTo>
                    <a:pt x="0" y="0"/>
                  </a:lnTo>
                  <a:lnTo>
                    <a:pt x="0" y="172212"/>
                  </a:lnTo>
                  <a:lnTo>
                    <a:pt x="1434084" y="172212"/>
                  </a:lnTo>
                  <a:lnTo>
                    <a:pt x="1434084" y="0"/>
                  </a:lnTo>
                  <a:close/>
                </a:path>
              </a:pathLst>
            </a:custGeom>
            <a:solidFill>
              <a:srgbClr val="99CCFF"/>
            </a:solidFill>
          </p:spPr>
          <p:txBody>
            <a:bodyPr wrap="square" lIns="0" tIns="0" rIns="0" bIns="0" rtlCol="0"/>
            <a:lstStyle/>
            <a:p>
              <a:endParaRPr/>
            </a:p>
          </p:txBody>
        </p:sp>
        <p:sp>
          <p:nvSpPr>
            <p:cNvPr id="33" name="object 21">
              <a:extLst>
                <a:ext uri="{FF2B5EF4-FFF2-40B4-BE49-F238E27FC236}">
                  <a16:creationId xmlns:a16="http://schemas.microsoft.com/office/drawing/2014/main" id="{487B8D7C-44F9-DB72-D057-FB476B71525F}"/>
                </a:ext>
              </a:extLst>
            </p:cNvPr>
            <p:cNvSpPr/>
            <p:nvPr/>
          </p:nvSpPr>
          <p:spPr>
            <a:xfrm>
              <a:off x="5809488" y="3960876"/>
              <a:ext cx="1434465" cy="172720"/>
            </a:xfrm>
            <a:custGeom>
              <a:avLst/>
              <a:gdLst/>
              <a:ahLst/>
              <a:cxnLst/>
              <a:rect l="l" t="t" r="r" b="b"/>
              <a:pathLst>
                <a:path w="1434465" h="172720">
                  <a:moveTo>
                    <a:pt x="0" y="172212"/>
                  </a:moveTo>
                  <a:lnTo>
                    <a:pt x="1434084" y="172212"/>
                  </a:lnTo>
                  <a:lnTo>
                    <a:pt x="1434084" y="0"/>
                  </a:lnTo>
                  <a:lnTo>
                    <a:pt x="0" y="0"/>
                  </a:lnTo>
                  <a:lnTo>
                    <a:pt x="0" y="172212"/>
                  </a:lnTo>
                  <a:close/>
                </a:path>
              </a:pathLst>
            </a:custGeom>
            <a:ln w="9144">
              <a:solidFill>
                <a:srgbClr val="000000"/>
              </a:solidFill>
            </a:ln>
          </p:spPr>
          <p:txBody>
            <a:bodyPr wrap="square" lIns="0" tIns="0" rIns="0" bIns="0" rtlCol="0"/>
            <a:lstStyle/>
            <a:p>
              <a:endParaRPr/>
            </a:p>
          </p:txBody>
        </p:sp>
        <p:sp>
          <p:nvSpPr>
            <p:cNvPr id="34" name="object 22">
              <a:extLst>
                <a:ext uri="{FF2B5EF4-FFF2-40B4-BE49-F238E27FC236}">
                  <a16:creationId xmlns:a16="http://schemas.microsoft.com/office/drawing/2014/main" id="{6635117E-9449-8FA0-5613-C06E03FC9C50}"/>
                </a:ext>
              </a:extLst>
            </p:cNvPr>
            <p:cNvSpPr/>
            <p:nvPr/>
          </p:nvSpPr>
          <p:spPr>
            <a:xfrm>
              <a:off x="1685544" y="3960876"/>
              <a:ext cx="1344295" cy="172720"/>
            </a:xfrm>
            <a:custGeom>
              <a:avLst/>
              <a:gdLst/>
              <a:ahLst/>
              <a:cxnLst/>
              <a:rect l="l" t="t" r="r" b="b"/>
              <a:pathLst>
                <a:path w="1344295" h="172720">
                  <a:moveTo>
                    <a:pt x="1344168" y="0"/>
                  </a:moveTo>
                  <a:lnTo>
                    <a:pt x="0" y="0"/>
                  </a:lnTo>
                  <a:lnTo>
                    <a:pt x="0" y="172212"/>
                  </a:lnTo>
                  <a:lnTo>
                    <a:pt x="1344168" y="172212"/>
                  </a:lnTo>
                  <a:lnTo>
                    <a:pt x="1344168" y="0"/>
                  </a:lnTo>
                  <a:close/>
                </a:path>
              </a:pathLst>
            </a:custGeom>
            <a:solidFill>
              <a:srgbClr val="99CCFF"/>
            </a:solidFill>
          </p:spPr>
          <p:txBody>
            <a:bodyPr wrap="square" lIns="0" tIns="0" rIns="0" bIns="0" rtlCol="0"/>
            <a:lstStyle/>
            <a:p>
              <a:endParaRPr/>
            </a:p>
          </p:txBody>
        </p:sp>
        <p:sp>
          <p:nvSpPr>
            <p:cNvPr id="35" name="object 23">
              <a:extLst>
                <a:ext uri="{FF2B5EF4-FFF2-40B4-BE49-F238E27FC236}">
                  <a16:creationId xmlns:a16="http://schemas.microsoft.com/office/drawing/2014/main" id="{BFF3F6AE-D439-9DEE-6AAF-5E43F4DCC943}"/>
                </a:ext>
              </a:extLst>
            </p:cNvPr>
            <p:cNvSpPr/>
            <p:nvPr/>
          </p:nvSpPr>
          <p:spPr>
            <a:xfrm>
              <a:off x="1685544" y="3960876"/>
              <a:ext cx="1344295" cy="172720"/>
            </a:xfrm>
            <a:custGeom>
              <a:avLst/>
              <a:gdLst/>
              <a:ahLst/>
              <a:cxnLst/>
              <a:rect l="l" t="t" r="r" b="b"/>
              <a:pathLst>
                <a:path w="1344295" h="172720">
                  <a:moveTo>
                    <a:pt x="0" y="172212"/>
                  </a:moveTo>
                  <a:lnTo>
                    <a:pt x="1344168" y="172212"/>
                  </a:lnTo>
                  <a:lnTo>
                    <a:pt x="1344168" y="0"/>
                  </a:lnTo>
                  <a:lnTo>
                    <a:pt x="0" y="0"/>
                  </a:lnTo>
                  <a:lnTo>
                    <a:pt x="0" y="172212"/>
                  </a:lnTo>
                  <a:close/>
                </a:path>
              </a:pathLst>
            </a:custGeom>
            <a:ln w="9144">
              <a:solidFill>
                <a:srgbClr val="000000"/>
              </a:solidFill>
            </a:ln>
          </p:spPr>
          <p:txBody>
            <a:bodyPr wrap="square" lIns="0" tIns="0" rIns="0" bIns="0" rtlCol="0"/>
            <a:lstStyle/>
            <a:p>
              <a:endParaRPr/>
            </a:p>
          </p:txBody>
        </p:sp>
        <p:sp>
          <p:nvSpPr>
            <p:cNvPr id="36" name="object 24">
              <a:extLst>
                <a:ext uri="{FF2B5EF4-FFF2-40B4-BE49-F238E27FC236}">
                  <a16:creationId xmlns:a16="http://schemas.microsoft.com/office/drawing/2014/main" id="{342D3249-829A-A8C9-A4DA-AAD11F96FCF7}"/>
                </a:ext>
              </a:extLst>
            </p:cNvPr>
            <p:cNvSpPr/>
            <p:nvPr/>
          </p:nvSpPr>
          <p:spPr>
            <a:xfrm>
              <a:off x="1685544" y="4479036"/>
              <a:ext cx="1344295" cy="172720"/>
            </a:xfrm>
            <a:custGeom>
              <a:avLst/>
              <a:gdLst/>
              <a:ahLst/>
              <a:cxnLst/>
              <a:rect l="l" t="t" r="r" b="b"/>
              <a:pathLst>
                <a:path w="1344295" h="172720">
                  <a:moveTo>
                    <a:pt x="1344168" y="0"/>
                  </a:moveTo>
                  <a:lnTo>
                    <a:pt x="0" y="0"/>
                  </a:lnTo>
                  <a:lnTo>
                    <a:pt x="0" y="172212"/>
                  </a:lnTo>
                  <a:lnTo>
                    <a:pt x="1344168" y="172212"/>
                  </a:lnTo>
                  <a:lnTo>
                    <a:pt x="1344168" y="0"/>
                  </a:lnTo>
                  <a:close/>
                </a:path>
              </a:pathLst>
            </a:custGeom>
            <a:solidFill>
              <a:srgbClr val="FF9933"/>
            </a:solidFill>
          </p:spPr>
          <p:txBody>
            <a:bodyPr wrap="square" lIns="0" tIns="0" rIns="0" bIns="0" rtlCol="0"/>
            <a:lstStyle/>
            <a:p>
              <a:endParaRPr/>
            </a:p>
          </p:txBody>
        </p:sp>
        <p:sp>
          <p:nvSpPr>
            <p:cNvPr id="37" name="object 25">
              <a:extLst>
                <a:ext uri="{FF2B5EF4-FFF2-40B4-BE49-F238E27FC236}">
                  <a16:creationId xmlns:a16="http://schemas.microsoft.com/office/drawing/2014/main" id="{45768436-115E-13F2-F0C7-868977C00F08}"/>
                </a:ext>
              </a:extLst>
            </p:cNvPr>
            <p:cNvSpPr/>
            <p:nvPr/>
          </p:nvSpPr>
          <p:spPr>
            <a:xfrm>
              <a:off x="1685544" y="4479036"/>
              <a:ext cx="1344295" cy="172720"/>
            </a:xfrm>
            <a:custGeom>
              <a:avLst/>
              <a:gdLst/>
              <a:ahLst/>
              <a:cxnLst/>
              <a:rect l="l" t="t" r="r" b="b"/>
              <a:pathLst>
                <a:path w="1344295" h="172720">
                  <a:moveTo>
                    <a:pt x="0" y="172212"/>
                  </a:moveTo>
                  <a:lnTo>
                    <a:pt x="1344168" y="172212"/>
                  </a:lnTo>
                  <a:lnTo>
                    <a:pt x="1344168" y="0"/>
                  </a:lnTo>
                  <a:lnTo>
                    <a:pt x="0" y="0"/>
                  </a:lnTo>
                  <a:lnTo>
                    <a:pt x="0" y="172212"/>
                  </a:lnTo>
                  <a:close/>
                </a:path>
              </a:pathLst>
            </a:custGeom>
            <a:ln w="9144">
              <a:solidFill>
                <a:srgbClr val="000000"/>
              </a:solidFill>
            </a:ln>
          </p:spPr>
          <p:txBody>
            <a:bodyPr wrap="square" lIns="0" tIns="0" rIns="0" bIns="0" rtlCol="0"/>
            <a:lstStyle/>
            <a:p>
              <a:endParaRPr/>
            </a:p>
          </p:txBody>
        </p:sp>
        <p:sp>
          <p:nvSpPr>
            <p:cNvPr id="38" name="object 26">
              <a:extLst>
                <a:ext uri="{FF2B5EF4-FFF2-40B4-BE49-F238E27FC236}">
                  <a16:creationId xmlns:a16="http://schemas.microsoft.com/office/drawing/2014/main" id="{19F9BF53-D284-E46D-4F62-51B81D291531}"/>
                </a:ext>
              </a:extLst>
            </p:cNvPr>
            <p:cNvSpPr/>
            <p:nvPr/>
          </p:nvSpPr>
          <p:spPr>
            <a:xfrm>
              <a:off x="4463795" y="4479036"/>
              <a:ext cx="1346200" cy="172720"/>
            </a:xfrm>
            <a:custGeom>
              <a:avLst/>
              <a:gdLst/>
              <a:ahLst/>
              <a:cxnLst/>
              <a:rect l="l" t="t" r="r" b="b"/>
              <a:pathLst>
                <a:path w="1346200" h="172720">
                  <a:moveTo>
                    <a:pt x="1345691" y="0"/>
                  </a:moveTo>
                  <a:lnTo>
                    <a:pt x="0" y="0"/>
                  </a:lnTo>
                  <a:lnTo>
                    <a:pt x="0" y="172212"/>
                  </a:lnTo>
                  <a:lnTo>
                    <a:pt x="1345691" y="172212"/>
                  </a:lnTo>
                  <a:lnTo>
                    <a:pt x="1345691" y="0"/>
                  </a:lnTo>
                  <a:close/>
                </a:path>
              </a:pathLst>
            </a:custGeom>
            <a:solidFill>
              <a:srgbClr val="FF9933"/>
            </a:solidFill>
          </p:spPr>
          <p:txBody>
            <a:bodyPr wrap="square" lIns="0" tIns="0" rIns="0" bIns="0" rtlCol="0"/>
            <a:lstStyle/>
            <a:p>
              <a:endParaRPr/>
            </a:p>
          </p:txBody>
        </p:sp>
        <p:sp>
          <p:nvSpPr>
            <p:cNvPr id="39" name="object 27">
              <a:extLst>
                <a:ext uri="{FF2B5EF4-FFF2-40B4-BE49-F238E27FC236}">
                  <a16:creationId xmlns:a16="http://schemas.microsoft.com/office/drawing/2014/main" id="{BEDDA297-8CAB-0BD4-FF81-B0F1A87E8A38}"/>
                </a:ext>
              </a:extLst>
            </p:cNvPr>
            <p:cNvSpPr/>
            <p:nvPr/>
          </p:nvSpPr>
          <p:spPr>
            <a:xfrm>
              <a:off x="4463795" y="4479036"/>
              <a:ext cx="1346200" cy="172720"/>
            </a:xfrm>
            <a:custGeom>
              <a:avLst/>
              <a:gdLst/>
              <a:ahLst/>
              <a:cxnLst/>
              <a:rect l="l" t="t" r="r" b="b"/>
              <a:pathLst>
                <a:path w="1346200" h="172720">
                  <a:moveTo>
                    <a:pt x="0" y="172212"/>
                  </a:moveTo>
                  <a:lnTo>
                    <a:pt x="1345691" y="172212"/>
                  </a:lnTo>
                  <a:lnTo>
                    <a:pt x="1345691" y="0"/>
                  </a:lnTo>
                  <a:lnTo>
                    <a:pt x="0" y="0"/>
                  </a:lnTo>
                  <a:lnTo>
                    <a:pt x="0" y="172212"/>
                  </a:lnTo>
                  <a:close/>
                </a:path>
              </a:pathLst>
            </a:custGeom>
            <a:ln w="9143">
              <a:solidFill>
                <a:srgbClr val="000000"/>
              </a:solidFill>
            </a:ln>
          </p:spPr>
          <p:txBody>
            <a:bodyPr wrap="square" lIns="0" tIns="0" rIns="0" bIns="0" rtlCol="0"/>
            <a:lstStyle/>
            <a:p>
              <a:endParaRPr/>
            </a:p>
          </p:txBody>
        </p:sp>
        <p:sp>
          <p:nvSpPr>
            <p:cNvPr id="40" name="object 28">
              <a:extLst>
                <a:ext uri="{FF2B5EF4-FFF2-40B4-BE49-F238E27FC236}">
                  <a16:creationId xmlns:a16="http://schemas.microsoft.com/office/drawing/2014/main" id="{B53B14B6-4C79-2EF9-4B15-1F0ABD1A4591}"/>
                </a:ext>
              </a:extLst>
            </p:cNvPr>
            <p:cNvSpPr/>
            <p:nvPr/>
          </p:nvSpPr>
          <p:spPr>
            <a:xfrm>
              <a:off x="2491740" y="3872483"/>
              <a:ext cx="4034154" cy="2078989"/>
            </a:xfrm>
            <a:custGeom>
              <a:avLst/>
              <a:gdLst/>
              <a:ahLst/>
              <a:cxnLst/>
              <a:rect l="l" t="t" r="r" b="b"/>
              <a:pathLst>
                <a:path w="4034154" h="2078989">
                  <a:moveTo>
                    <a:pt x="1171321" y="1985606"/>
                  </a:moveTo>
                  <a:lnTo>
                    <a:pt x="44005" y="64046"/>
                  </a:lnTo>
                  <a:lnTo>
                    <a:pt x="62699" y="53086"/>
                  </a:lnTo>
                  <a:lnTo>
                    <a:pt x="71374" y="48006"/>
                  </a:lnTo>
                  <a:lnTo>
                    <a:pt x="0" y="1524"/>
                  </a:lnTo>
                  <a:lnTo>
                    <a:pt x="5715" y="86487"/>
                  </a:lnTo>
                  <a:lnTo>
                    <a:pt x="33058" y="70459"/>
                  </a:lnTo>
                  <a:lnTo>
                    <a:pt x="1160399" y="1992033"/>
                  </a:lnTo>
                  <a:lnTo>
                    <a:pt x="1171321" y="1985606"/>
                  </a:lnTo>
                  <a:close/>
                </a:path>
                <a:path w="4034154" h="2078989">
                  <a:moveTo>
                    <a:pt x="1621790" y="1989480"/>
                  </a:moveTo>
                  <a:lnTo>
                    <a:pt x="1359217" y="74663"/>
                  </a:lnTo>
                  <a:lnTo>
                    <a:pt x="1390777" y="70358"/>
                  </a:lnTo>
                  <a:lnTo>
                    <a:pt x="1385125" y="62103"/>
                  </a:lnTo>
                  <a:lnTo>
                    <a:pt x="1342644" y="0"/>
                  </a:lnTo>
                  <a:lnTo>
                    <a:pt x="1315212" y="80645"/>
                  </a:lnTo>
                  <a:lnTo>
                    <a:pt x="1346657" y="76365"/>
                  </a:lnTo>
                  <a:lnTo>
                    <a:pt x="1609090" y="1991207"/>
                  </a:lnTo>
                  <a:lnTo>
                    <a:pt x="1621790" y="1989480"/>
                  </a:lnTo>
                  <a:close/>
                </a:path>
                <a:path w="4034154" h="2078989">
                  <a:moveTo>
                    <a:pt x="2709545" y="82931"/>
                  </a:moveTo>
                  <a:lnTo>
                    <a:pt x="2704173" y="60325"/>
                  </a:lnTo>
                  <a:lnTo>
                    <a:pt x="2689860" y="0"/>
                  </a:lnTo>
                  <a:lnTo>
                    <a:pt x="2635250" y="65405"/>
                  </a:lnTo>
                  <a:lnTo>
                    <a:pt x="2666238" y="72720"/>
                  </a:lnTo>
                  <a:lnTo>
                    <a:pt x="2235581" y="1902015"/>
                  </a:lnTo>
                  <a:lnTo>
                    <a:pt x="2248027" y="1904936"/>
                  </a:lnTo>
                  <a:lnTo>
                    <a:pt x="2678557" y="75628"/>
                  </a:lnTo>
                  <a:lnTo>
                    <a:pt x="2709545" y="82931"/>
                  </a:lnTo>
                  <a:close/>
                </a:path>
                <a:path w="4034154" h="2078989">
                  <a:moveTo>
                    <a:pt x="4034028" y="0"/>
                  </a:moveTo>
                  <a:lnTo>
                    <a:pt x="3963543" y="47752"/>
                  </a:lnTo>
                  <a:lnTo>
                    <a:pt x="3991203" y="63309"/>
                  </a:lnTo>
                  <a:lnTo>
                    <a:pt x="2862580" y="2072576"/>
                  </a:lnTo>
                  <a:lnTo>
                    <a:pt x="2873756" y="2078799"/>
                  </a:lnTo>
                  <a:lnTo>
                    <a:pt x="4002265" y="69532"/>
                  </a:lnTo>
                  <a:lnTo>
                    <a:pt x="4029964" y="85090"/>
                  </a:lnTo>
                  <a:lnTo>
                    <a:pt x="4031526" y="52197"/>
                  </a:lnTo>
                  <a:lnTo>
                    <a:pt x="4034028" y="0"/>
                  </a:lnTo>
                  <a:close/>
                </a:path>
              </a:pathLst>
            </a:custGeom>
            <a:solidFill>
              <a:srgbClr val="000000"/>
            </a:solidFill>
          </p:spPr>
          <p:txBody>
            <a:bodyPr wrap="square" lIns="0" tIns="0" rIns="0" bIns="0" rtlCol="0"/>
            <a:lstStyle/>
            <a:p>
              <a:endParaRPr/>
            </a:p>
          </p:txBody>
        </p:sp>
        <p:sp>
          <p:nvSpPr>
            <p:cNvPr id="41" name="object 29">
              <a:extLst>
                <a:ext uri="{FF2B5EF4-FFF2-40B4-BE49-F238E27FC236}">
                  <a16:creationId xmlns:a16="http://schemas.microsoft.com/office/drawing/2014/main" id="{C1CBEF4E-E426-4DA8-8CAD-BA237674D314}"/>
                </a:ext>
              </a:extLst>
            </p:cNvPr>
            <p:cNvSpPr/>
            <p:nvPr/>
          </p:nvSpPr>
          <p:spPr>
            <a:xfrm>
              <a:off x="1042746" y="4551552"/>
              <a:ext cx="3780154" cy="1415415"/>
            </a:xfrm>
            <a:custGeom>
              <a:avLst/>
              <a:gdLst/>
              <a:ahLst/>
              <a:cxnLst/>
              <a:rect l="l" t="t" r="r" b="b"/>
              <a:pathLst>
                <a:path w="3780154" h="1415414">
                  <a:moveTo>
                    <a:pt x="1183055" y="15113"/>
                  </a:moveTo>
                  <a:lnTo>
                    <a:pt x="1064056" y="61722"/>
                  </a:lnTo>
                  <a:lnTo>
                    <a:pt x="1092276" y="87210"/>
                  </a:lnTo>
                  <a:lnTo>
                    <a:pt x="0" y="1297749"/>
                  </a:lnTo>
                  <a:lnTo>
                    <a:pt x="28295" y="1323276"/>
                  </a:lnTo>
                  <a:lnTo>
                    <a:pt x="1120584" y="112763"/>
                  </a:lnTo>
                  <a:lnTo>
                    <a:pt x="1148892" y="138303"/>
                  </a:lnTo>
                  <a:lnTo>
                    <a:pt x="1166990" y="73025"/>
                  </a:lnTo>
                  <a:lnTo>
                    <a:pt x="1183055" y="15113"/>
                  </a:lnTo>
                  <a:close/>
                </a:path>
                <a:path w="3780154" h="1415414">
                  <a:moveTo>
                    <a:pt x="3779951" y="12065"/>
                  </a:moveTo>
                  <a:lnTo>
                    <a:pt x="3652697" y="0"/>
                  </a:lnTo>
                  <a:lnTo>
                    <a:pt x="3666426" y="35445"/>
                  </a:lnTo>
                  <a:lnTo>
                    <a:pt x="188633" y="1379613"/>
                  </a:lnTo>
                  <a:lnTo>
                    <a:pt x="202374" y="1415148"/>
                  </a:lnTo>
                  <a:lnTo>
                    <a:pt x="3680206" y="71031"/>
                  </a:lnTo>
                  <a:lnTo>
                    <a:pt x="3693972" y="106553"/>
                  </a:lnTo>
                  <a:lnTo>
                    <a:pt x="3764927" y="28575"/>
                  </a:lnTo>
                  <a:lnTo>
                    <a:pt x="3779951" y="12065"/>
                  </a:lnTo>
                  <a:close/>
                </a:path>
              </a:pathLst>
            </a:custGeom>
            <a:solidFill>
              <a:srgbClr val="CC3300"/>
            </a:solidFill>
          </p:spPr>
          <p:txBody>
            <a:bodyPr wrap="square" lIns="0" tIns="0" rIns="0" bIns="0" rtlCol="0"/>
            <a:lstStyle/>
            <a:p>
              <a:endParaRPr/>
            </a:p>
          </p:txBody>
        </p:sp>
      </p:grpSp>
      <p:sp>
        <p:nvSpPr>
          <p:cNvPr id="42" name="object 30">
            <a:extLst>
              <a:ext uri="{FF2B5EF4-FFF2-40B4-BE49-F238E27FC236}">
                <a16:creationId xmlns:a16="http://schemas.microsoft.com/office/drawing/2014/main" id="{2A200C1A-1EE7-6E74-19BF-2DFB11441829}"/>
              </a:ext>
            </a:extLst>
          </p:cNvPr>
          <p:cNvSpPr txBox="1"/>
          <p:nvPr/>
        </p:nvSpPr>
        <p:spPr>
          <a:xfrm>
            <a:off x="850301" y="6052403"/>
            <a:ext cx="22872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C3300"/>
                </a:solidFill>
                <a:latin typeface="Times New Roman"/>
                <a:cs typeface="Times New Roman"/>
              </a:rPr>
              <a:t>Conditions</a:t>
            </a:r>
            <a:r>
              <a:rPr sz="1800" spc="-10" dirty="0">
                <a:solidFill>
                  <a:srgbClr val="CC3300"/>
                </a:solidFill>
                <a:latin typeface="Times New Roman"/>
                <a:cs typeface="Times New Roman"/>
              </a:rPr>
              <a:t> </a:t>
            </a:r>
            <a:r>
              <a:rPr sz="1800" dirty="0">
                <a:solidFill>
                  <a:srgbClr val="CC3300"/>
                </a:solidFill>
                <a:latin typeface="Times New Roman"/>
                <a:cs typeface="Times New Roman"/>
              </a:rPr>
              <a:t>de</a:t>
            </a:r>
            <a:r>
              <a:rPr sz="1800" spc="5" dirty="0">
                <a:solidFill>
                  <a:srgbClr val="CC3300"/>
                </a:solidFill>
                <a:latin typeface="Times New Roman"/>
                <a:cs typeface="Times New Roman"/>
              </a:rPr>
              <a:t> </a:t>
            </a:r>
            <a:r>
              <a:rPr sz="1800" spc="-10" dirty="0">
                <a:solidFill>
                  <a:srgbClr val="CC3300"/>
                </a:solidFill>
                <a:latin typeface="Times New Roman"/>
                <a:cs typeface="Times New Roman"/>
              </a:rPr>
              <a:t>restriction</a:t>
            </a:r>
            <a:endParaRPr sz="1800">
              <a:latin typeface="Times New Roman"/>
              <a:cs typeface="Times New Roman"/>
            </a:endParaRPr>
          </a:p>
        </p:txBody>
      </p:sp>
      <p:grpSp>
        <p:nvGrpSpPr>
          <p:cNvPr id="43" name="object 31">
            <a:extLst>
              <a:ext uri="{FF2B5EF4-FFF2-40B4-BE49-F238E27FC236}">
                <a16:creationId xmlns:a16="http://schemas.microsoft.com/office/drawing/2014/main" id="{BF9EFA5D-0FC1-B5D8-2A19-99E51928A9ED}"/>
              </a:ext>
            </a:extLst>
          </p:cNvPr>
          <p:cNvGrpSpPr/>
          <p:nvPr/>
        </p:nvGrpSpPr>
        <p:grpSpPr>
          <a:xfrm>
            <a:off x="2382429" y="2565694"/>
            <a:ext cx="6105525" cy="871855"/>
            <a:chOff x="1680972" y="2401823"/>
            <a:chExt cx="6105525" cy="871855"/>
          </a:xfrm>
        </p:grpSpPr>
        <p:sp>
          <p:nvSpPr>
            <p:cNvPr id="44" name="object 32">
              <a:extLst>
                <a:ext uri="{FF2B5EF4-FFF2-40B4-BE49-F238E27FC236}">
                  <a16:creationId xmlns:a16="http://schemas.microsoft.com/office/drawing/2014/main" id="{05B34060-DF5B-9B08-3C3E-D71645F7FFA4}"/>
                </a:ext>
              </a:extLst>
            </p:cNvPr>
            <p:cNvSpPr/>
            <p:nvPr/>
          </p:nvSpPr>
          <p:spPr>
            <a:xfrm>
              <a:off x="1685544" y="2406395"/>
              <a:ext cx="1254760" cy="259079"/>
            </a:xfrm>
            <a:custGeom>
              <a:avLst/>
              <a:gdLst/>
              <a:ahLst/>
              <a:cxnLst/>
              <a:rect l="l" t="t" r="r" b="b"/>
              <a:pathLst>
                <a:path w="1254760" h="259080">
                  <a:moveTo>
                    <a:pt x="0" y="259080"/>
                  </a:moveTo>
                  <a:lnTo>
                    <a:pt x="1254252" y="259080"/>
                  </a:lnTo>
                  <a:lnTo>
                    <a:pt x="1254252" y="0"/>
                  </a:lnTo>
                  <a:lnTo>
                    <a:pt x="0" y="0"/>
                  </a:lnTo>
                  <a:lnTo>
                    <a:pt x="0" y="259080"/>
                  </a:lnTo>
                  <a:close/>
                </a:path>
              </a:pathLst>
            </a:custGeom>
            <a:solidFill>
              <a:srgbClr val="99CCFF"/>
            </a:solidFill>
          </p:spPr>
          <p:txBody>
            <a:bodyPr wrap="square" lIns="0" tIns="0" rIns="0" bIns="0" rtlCol="0"/>
            <a:lstStyle/>
            <a:p>
              <a:endParaRPr/>
            </a:p>
          </p:txBody>
        </p:sp>
        <p:sp>
          <p:nvSpPr>
            <p:cNvPr id="45" name="object 33">
              <a:extLst>
                <a:ext uri="{FF2B5EF4-FFF2-40B4-BE49-F238E27FC236}">
                  <a16:creationId xmlns:a16="http://schemas.microsoft.com/office/drawing/2014/main" id="{6894913D-04EA-CC41-8115-B3DB024ED8A4}"/>
                </a:ext>
              </a:extLst>
            </p:cNvPr>
            <p:cNvSpPr/>
            <p:nvPr/>
          </p:nvSpPr>
          <p:spPr>
            <a:xfrm>
              <a:off x="1685544" y="2406395"/>
              <a:ext cx="1254760" cy="862965"/>
            </a:xfrm>
            <a:custGeom>
              <a:avLst/>
              <a:gdLst/>
              <a:ahLst/>
              <a:cxnLst/>
              <a:rect l="l" t="t" r="r" b="b"/>
              <a:pathLst>
                <a:path w="1254760" h="862964">
                  <a:moveTo>
                    <a:pt x="0" y="862584"/>
                  </a:moveTo>
                  <a:lnTo>
                    <a:pt x="1254252" y="862584"/>
                  </a:lnTo>
                  <a:lnTo>
                    <a:pt x="1254252" y="0"/>
                  </a:lnTo>
                  <a:lnTo>
                    <a:pt x="0" y="0"/>
                  </a:lnTo>
                  <a:lnTo>
                    <a:pt x="0" y="862584"/>
                  </a:lnTo>
                  <a:close/>
                </a:path>
              </a:pathLst>
            </a:custGeom>
            <a:ln w="9144">
              <a:solidFill>
                <a:srgbClr val="000000"/>
              </a:solidFill>
            </a:ln>
          </p:spPr>
          <p:txBody>
            <a:bodyPr wrap="square" lIns="0" tIns="0" rIns="0" bIns="0" rtlCol="0"/>
            <a:lstStyle/>
            <a:p>
              <a:endParaRPr/>
            </a:p>
          </p:txBody>
        </p:sp>
        <p:sp>
          <p:nvSpPr>
            <p:cNvPr id="46" name="object 34">
              <a:extLst>
                <a:ext uri="{FF2B5EF4-FFF2-40B4-BE49-F238E27FC236}">
                  <a16:creationId xmlns:a16="http://schemas.microsoft.com/office/drawing/2014/main" id="{665D9A46-7C8D-14B1-3860-E9BD6DD703D1}"/>
                </a:ext>
              </a:extLst>
            </p:cNvPr>
            <p:cNvSpPr/>
            <p:nvPr/>
          </p:nvSpPr>
          <p:spPr>
            <a:xfrm>
              <a:off x="1685544" y="2665475"/>
              <a:ext cx="1254760" cy="603885"/>
            </a:xfrm>
            <a:custGeom>
              <a:avLst/>
              <a:gdLst/>
              <a:ahLst/>
              <a:cxnLst/>
              <a:rect l="l" t="t" r="r" b="b"/>
              <a:pathLst>
                <a:path w="1254760" h="603885">
                  <a:moveTo>
                    <a:pt x="1254252" y="0"/>
                  </a:moveTo>
                  <a:lnTo>
                    <a:pt x="0" y="0"/>
                  </a:lnTo>
                  <a:lnTo>
                    <a:pt x="0" y="603503"/>
                  </a:lnTo>
                  <a:lnTo>
                    <a:pt x="1254252" y="603503"/>
                  </a:lnTo>
                  <a:lnTo>
                    <a:pt x="1254252" y="0"/>
                  </a:lnTo>
                  <a:close/>
                </a:path>
              </a:pathLst>
            </a:custGeom>
            <a:solidFill>
              <a:srgbClr val="0099CC"/>
            </a:solidFill>
          </p:spPr>
          <p:txBody>
            <a:bodyPr wrap="square" lIns="0" tIns="0" rIns="0" bIns="0" rtlCol="0"/>
            <a:lstStyle/>
            <a:p>
              <a:endParaRPr/>
            </a:p>
          </p:txBody>
        </p:sp>
        <p:sp>
          <p:nvSpPr>
            <p:cNvPr id="47" name="object 35">
              <a:extLst>
                <a:ext uri="{FF2B5EF4-FFF2-40B4-BE49-F238E27FC236}">
                  <a16:creationId xmlns:a16="http://schemas.microsoft.com/office/drawing/2014/main" id="{0F9E4926-CF6E-2434-EB4B-2DAC82219D31}"/>
                </a:ext>
              </a:extLst>
            </p:cNvPr>
            <p:cNvSpPr/>
            <p:nvPr/>
          </p:nvSpPr>
          <p:spPr>
            <a:xfrm>
              <a:off x="1685544" y="2665475"/>
              <a:ext cx="1254760" cy="603885"/>
            </a:xfrm>
            <a:custGeom>
              <a:avLst/>
              <a:gdLst/>
              <a:ahLst/>
              <a:cxnLst/>
              <a:rect l="l" t="t" r="r" b="b"/>
              <a:pathLst>
                <a:path w="1254760" h="603885">
                  <a:moveTo>
                    <a:pt x="0" y="603503"/>
                  </a:moveTo>
                  <a:lnTo>
                    <a:pt x="1254252" y="603503"/>
                  </a:lnTo>
                  <a:lnTo>
                    <a:pt x="1254252" y="0"/>
                  </a:lnTo>
                  <a:lnTo>
                    <a:pt x="0" y="0"/>
                  </a:lnTo>
                  <a:lnTo>
                    <a:pt x="0" y="603503"/>
                  </a:lnTo>
                  <a:close/>
                </a:path>
              </a:pathLst>
            </a:custGeom>
            <a:ln w="9143">
              <a:solidFill>
                <a:srgbClr val="000000"/>
              </a:solidFill>
            </a:ln>
          </p:spPr>
          <p:txBody>
            <a:bodyPr wrap="square" lIns="0" tIns="0" rIns="0" bIns="0" rtlCol="0"/>
            <a:lstStyle/>
            <a:p>
              <a:endParaRPr/>
            </a:p>
          </p:txBody>
        </p:sp>
        <p:sp>
          <p:nvSpPr>
            <p:cNvPr id="48" name="object 36">
              <a:extLst>
                <a:ext uri="{FF2B5EF4-FFF2-40B4-BE49-F238E27FC236}">
                  <a16:creationId xmlns:a16="http://schemas.microsoft.com/office/drawing/2014/main" id="{81DCAD9B-158E-0522-97F1-B3BD85FBC8FC}"/>
                </a:ext>
              </a:extLst>
            </p:cNvPr>
            <p:cNvSpPr/>
            <p:nvPr/>
          </p:nvSpPr>
          <p:spPr>
            <a:xfrm>
              <a:off x="6525768" y="2406395"/>
              <a:ext cx="1256030" cy="259079"/>
            </a:xfrm>
            <a:custGeom>
              <a:avLst/>
              <a:gdLst/>
              <a:ahLst/>
              <a:cxnLst/>
              <a:rect l="l" t="t" r="r" b="b"/>
              <a:pathLst>
                <a:path w="1256029" h="259080">
                  <a:moveTo>
                    <a:pt x="0" y="259080"/>
                  </a:moveTo>
                  <a:lnTo>
                    <a:pt x="1255776" y="259080"/>
                  </a:lnTo>
                  <a:lnTo>
                    <a:pt x="1255776" y="0"/>
                  </a:lnTo>
                  <a:lnTo>
                    <a:pt x="0" y="0"/>
                  </a:lnTo>
                  <a:lnTo>
                    <a:pt x="0" y="259080"/>
                  </a:lnTo>
                  <a:close/>
                </a:path>
              </a:pathLst>
            </a:custGeom>
            <a:solidFill>
              <a:srgbClr val="99CCFF"/>
            </a:solidFill>
          </p:spPr>
          <p:txBody>
            <a:bodyPr wrap="square" lIns="0" tIns="0" rIns="0" bIns="0" rtlCol="0"/>
            <a:lstStyle/>
            <a:p>
              <a:endParaRPr/>
            </a:p>
          </p:txBody>
        </p:sp>
        <p:sp>
          <p:nvSpPr>
            <p:cNvPr id="49" name="object 37">
              <a:extLst>
                <a:ext uri="{FF2B5EF4-FFF2-40B4-BE49-F238E27FC236}">
                  <a16:creationId xmlns:a16="http://schemas.microsoft.com/office/drawing/2014/main" id="{47FB59B2-8B7E-5A33-C2F4-30D7993143B6}"/>
                </a:ext>
              </a:extLst>
            </p:cNvPr>
            <p:cNvSpPr/>
            <p:nvPr/>
          </p:nvSpPr>
          <p:spPr>
            <a:xfrm>
              <a:off x="6525768" y="2406395"/>
              <a:ext cx="1256030" cy="862965"/>
            </a:xfrm>
            <a:custGeom>
              <a:avLst/>
              <a:gdLst/>
              <a:ahLst/>
              <a:cxnLst/>
              <a:rect l="l" t="t" r="r" b="b"/>
              <a:pathLst>
                <a:path w="1256029" h="862964">
                  <a:moveTo>
                    <a:pt x="0" y="862584"/>
                  </a:moveTo>
                  <a:lnTo>
                    <a:pt x="1255776" y="862584"/>
                  </a:lnTo>
                  <a:lnTo>
                    <a:pt x="1255776" y="0"/>
                  </a:lnTo>
                  <a:lnTo>
                    <a:pt x="0" y="0"/>
                  </a:lnTo>
                  <a:lnTo>
                    <a:pt x="0" y="862584"/>
                  </a:lnTo>
                  <a:close/>
                </a:path>
              </a:pathLst>
            </a:custGeom>
            <a:ln w="9144">
              <a:solidFill>
                <a:srgbClr val="000000"/>
              </a:solidFill>
            </a:ln>
          </p:spPr>
          <p:txBody>
            <a:bodyPr wrap="square" lIns="0" tIns="0" rIns="0" bIns="0" rtlCol="0"/>
            <a:lstStyle/>
            <a:p>
              <a:endParaRPr/>
            </a:p>
          </p:txBody>
        </p:sp>
        <p:sp>
          <p:nvSpPr>
            <p:cNvPr id="50" name="object 38">
              <a:extLst>
                <a:ext uri="{FF2B5EF4-FFF2-40B4-BE49-F238E27FC236}">
                  <a16:creationId xmlns:a16="http://schemas.microsoft.com/office/drawing/2014/main" id="{F482B671-7249-7205-08AE-297F5A7EB4D0}"/>
                </a:ext>
              </a:extLst>
            </p:cNvPr>
            <p:cNvSpPr/>
            <p:nvPr/>
          </p:nvSpPr>
          <p:spPr>
            <a:xfrm>
              <a:off x="6525768" y="2665475"/>
              <a:ext cx="1256030" cy="603885"/>
            </a:xfrm>
            <a:custGeom>
              <a:avLst/>
              <a:gdLst/>
              <a:ahLst/>
              <a:cxnLst/>
              <a:rect l="l" t="t" r="r" b="b"/>
              <a:pathLst>
                <a:path w="1256029" h="603885">
                  <a:moveTo>
                    <a:pt x="1255776" y="0"/>
                  </a:moveTo>
                  <a:lnTo>
                    <a:pt x="0" y="0"/>
                  </a:lnTo>
                  <a:lnTo>
                    <a:pt x="0" y="603503"/>
                  </a:lnTo>
                  <a:lnTo>
                    <a:pt x="1255776" y="603503"/>
                  </a:lnTo>
                  <a:lnTo>
                    <a:pt x="1255776" y="0"/>
                  </a:lnTo>
                  <a:close/>
                </a:path>
              </a:pathLst>
            </a:custGeom>
            <a:solidFill>
              <a:srgbClr val="0099CC"/>
            </a:solidFill>
          </p:spPr>
          <p:txBody>
            <a:bodyPr wrap="square" lIns="0" tIns="0" rIns="0" bIns="0" rtlCol="0"/>
            <a:lstStyle/>
            <a:p>
              <a:endParaRPr/>
            </a:p>
          </p:txBody>
        </p:sp>
        <p:sp>
          <p:nvSpPr>
            <p:cNvPr id="51" name="object 39">
              <a:extLst>
                <a:ext uri="{FF2B5EF4-FFF2-40B4-BE49-F238E27FC236}">
                  <a16:creationId xmlns:a16="http://schemas.microsoft.com/office/drawing/2014/main" id="{0D34F5C4-F000-DB4A-D337-619EA23BD1D4}"/>
                </a:ext>
              </a:extLst>
            </p:cNvPr>
            <p:cNvSpPr/>
            <p:nvPr/>
          </p:nvSpPr>
          <p:spPr>
            <a:xfrm>
              <a:off x="6525768" y="2665475"/>
              <a:ext cx="1256030" cy="603885"/>
            </a:xfrm>
            <a:custGeom>
              <a:avLst/>
              <a:gdLst/>
              <a:ahLst/>
              <a:cxnLst/>
              <a:rect l="l" t="t" r="r" b="b"/>
              <a:pathLst>
                <a:path w="1256029" h="603885">
                  <a:moveTo>
                    <a:pt x="0" y="603503"/>
                  </a:moveTo>
                  <a:lnTo>
                    <a:pt x="1255776" y="603503"/>
                  </a:lnTo>
                  <a:lnTo>
                    <a:pt x="1255776" y="0"/>
                  </a:lnTo>
                  <a:lnTo>
                    <a:pt x="0" y="0"/>
                  </a:lnTo>
                  <a:lnTo>
                    <a:pt x="0" y="603503"/>
                  </a:lnTo>
                  <a:close/>
                </a:path>
              </a:pathLst>
            </a:custGeom>
            <a:ln w="9143">
              <a:solidFill>
                <a:srgbClr val="000000"/>
              </a:solidFill>
            </a:ln>
          </p:spPr>
          <p:txBody>
            <a:bodyPr wrap="square" lIns="0" tIns="0" rIns="0" bIns="0" rtlCol="0"/>
            <a:lstStyle/>
            <a:p>
              <a:endParaRPr/>
            </a:p>
          </p:txBody>
        </p:sp>
        <p:sp>
          <p:nvSpPr>
            <p:cNvPr id="52" name="object 40">
              <a:extLst>
                <a:ext uri="{FF2B5EF4-FFF2-40B4-BE49-F238E27FC236}">
                  <a16:creationId xmlns:a16="http://schemas.microsoft.com/office/drawing/2014/main" id="{A8558C05-C24D-AAB0-5735-D0E6D27F5145}"/>
                </a:ext>
              </a:extLst>
            </p:cNvPr>
            <p:cNvSpPr/>
            <p:nvPr/>
          </p:nvSpPr>
          <p:spPr>
            <a:xfrm>
              <a:off x="3925823" y="2406395"/>
              <a:ext cx="1256030" cy="259079"/>
            </a:xfrm>
            <a:custGeom>
              <a:avLst/>
              <a:gdLst/>
              <a:ahLst/>
              <a:cxnLst/>
              <a:rect l="l" t="t" r="r" b="b"/>
              <a:pathLst>
                <a:path w="1256029" h="259080">
                  <a:moveTo>
                    <a:pt x="0" y="259080"/>
                  </a:moveTo>
                  <a:lnTo>
                    <a:pt x="1255776" y="259080"/>
                  </a:lnTo>
                  <a:lnTo>
                    <a:pt x="1255776" y="0"/>
                  </a:lnTo>
                  <a:lnTo>
                    <a:pt x="0" y="0"/>
                  </a:lnTo>
                  <a:lnTo>
                    <a:pt x="0" y="259080"/>
                  </a:lnTo>
                  <a:close/>
                </a:path>
              </a:pathLst>
            </a:custGeom>
            <a:solidFill>
              <a:srgbClr val="99CCFF"/>
            </a:solidFill>
          </p:spPr>
          <p:txBody>
            <a:bodyPr wrap="square" lIns="0" tIns="0" rIns="0" bIns="0" rtlCol="0"/>
            <a:lstStyle/>
            <a:p>
              <a:endParaRPr/>
            </a:p>
          </p:txBody>
        </p:sp>
        <p:sp>
          <p:nvSpPr>
            <p:cNvPr id="53" name="object 41">
              <a:extLst>
                <a:ext uri="{FF2B5EF4-FFF2-40B4-BE49-F238E27FC236}">
                  <a16:creationId xmlns:a16="http://schemas.microsoft.com/office/drawing/2014/main" id="{4F131B67-0805-E96D-A62F-A0840A82AA51}"/>
                </a:ext>
              </a:extLst>
            </p:cNvPr>
            <p:cNvSpPr/>
            <p:nvPr/>
          </p:nvSpPr>
          <p:spPr>
            <a:xfrm>
              <a:off x="3925823" y="2406395"/>
              <a:ext cx="1256030" cy="862965"/>
            </a:xfrm>
            <a:custGeom>
              <a:avLst/>
              <a:gdLst/>
              <a:ahLst/>
              <a:cxnLst/>
              <a:rect l="l" t="t" r="r" b="b"/>
              <a:pathLst>
                <a:path w="1256029" h="862964">
                  <a:moveTo>
                    <a:pt x="0" y="862584"/>
                  </a:moveTo>
                  <a:lnTo>
                    <a:pt x="1255776" y="862584"/>
                  </a:lnTo>
                  <a:lnTo>
                    <a:pt x="1255776" y="0"/>
                  </a:lnTo>
                  <a:lnTo>
                    <a:pt x="0" y="0"/>
                  </a:lnTo>
                  <a:lnTo>
                    <a:pt x="0" y="862584"/>
                  </a:lnTo>
                  <a:close/>
                </a:path>
              </a:pathLst>
            </a:custGeom>
            <a:ln w="9144">
              <a:solidFill>
                <a:srgbClr val="000000"/>
              </a:solidFill>
            </a:ln>
          </p:spPr>
          <p:txBody>
            <a:bodyPr wrap="square" lIns="0" tIns="0" rIns="0" bIns="0" rtlCol="0"/>
            <a:lstStyle/>
            <a:p>
              <a:endParaRPr/>
            </a:p>
          </p:txBody>
        </p:sp>
        <p:sp>
          <p:nvSpPr>
            <p:cNvPr id="54" name="object 42">
              <a:extLst>
                <a:ext uri="{FF2B5EF4-FFF2-40B4-BE49-F238E27FC236}">
                  <a16:creationId xmlns:a16="http://schemas.microsoft.com/office/drawing/2014/main" id="{F4EEE115-AE5E-736B-D7C8-23AA72D8CB89}"/>
                </a:ext>
              </a:extLst>
            </p:cNvPr>
            <p:cNvSpPr/>
            <p:nvPr/>
          </p:nvSpPr>
          <p:spPr>
            <a:xfrm>
              <a:off x="3925823" y="2665475"/>
              <a:ext cx="1256030" cy="603885"/>
            </a:xfrm>
            <a:custGeom>
              <a:avLst/>
              <a:gdLst/>
              <a:ahLst/>
              <a:cxnLst/>
              <a:rect l="l" t="t" r="r" b="b"/>
              <a:pathLst>
                <a:path w="1256029" h="603885">
                  <a:moveTo>
                    <a:pt x="1255776" y="0"/>
                  </a:moveTo>
                  <a:lnTo>
                    <a:pt x="0" y="0"/>
                  </a:lnTo>
                  <a:lnTo>
                    <a:pt x="0" y="603503"/>
                  </a:lnTo>
                  <a:lnTo>
                    <a:pt x="1255776" y="603503"/>
                  </a:lnTo>
                  <a:lnTo>
                    <a:pt x="1255776" y="0"/>
                  </a:lnTo>
                  <a:close/>
                </a:path>
              </a:pathLst>
            </a:custGeom>
            <a:solidFill>
              <a:srgbClr val="0099CC"/>
            </a:solidFill>
          </p:spPr>
          <p:txBody>
            <a:bodyPr wrap="square" lIns="0" tIns="0" rIns="0" bIns="0" rtlCol="0"/>
            <a:lstStyle/>
            <a:p>
              <a:endParaRPr/>
            </a:p>
          </p:txBody>
        </p:sp>
        <p:sp>
          <p:nvSpPr>
            <p:cNvPr id="55" name="object 43">
              <a:extLst>
                <a:ext uri="{FF2B5EF4-FFF2-40B4-BE49-F238E27FC236}">
                  <a16:creationId xmlns:a16="http://schemas.microsoft.com/office/drawing/2014/main" id="{3D6B1F6C-F625-0271-FA4F-6554C6510036}"/>
                </a:ext>
              </a:extLst>
            </p:cNvPr>
            <p:cNvSpPr/>
            <p:nvPr/>
          </p:nvSpPr>
          <p:spPr>
            <a:xfrm>
              <a:off x="3925823" y="2665475"/>
              <a:ext cx="1256030" cy="603885"/>
            </a:xfrm>
            <a:custGeom>
              <a:avLst/>
              <a:gdLst/>
              <a:ahLst/>
              <a:cxnLst/>
              <a:rect l="l" t="t" r="r" b="b"/>
              <a:pathLst>
                <a:path w="1256029" h="603885">
                  <a:moveTo>
                    <a:pt x="0" y="603503"/>
                  </a:moveTo>
                  <a:lnTo>
                    <a:pt x="1255776" y="603503"/>
                  </a:lnTo>
                  <a:lnTo>
                    <a:pt x="1255776" y="0"/>
                  </a:lnTo>
                  <a:lnTo>
                    <a:pt x="0" y="0"/>
                  </a:lnTo>
                  <a:lnTo>
                    <a:pt x="0" y="603503"/>
                  </a:lnTo>
                  <a:close/>
                </a:path>
              </a:pathLst>
            </a:custGeom>
            <a:ln w="9143">
              <a:solidFill>
                <a:srgbClr val="000000"/>
              </a:solidFill>
            </a:ln>
          </p:spPr>
          <p:txBody>
            <a:bodyPr wrap="square" lIns="0" tIns="0" rIns="0" bIns="0" rtlCol="0"/>
            <a:lstStyle/>
            <a:p>
              <a:endParaRPr/>
            </a:p>
          </p:txBody>
        </p:sp>
        <p:sp>
          <p:nvSpPr>
            <p:cNvPr id="56" name="object 44">
              <a:extLst>
                <a:ext uri="{FF2B5EF4-FFF2-40B4-BE49-F238E27FC236}">
                  <a16:creationId xmlns:a16="http://schemas.microsoft.com/office/drawing/2014/main" id="{DD08EBC8-CD6E-2CE0-38DF-EBC41564108F}"/>
                </a:ext>
              </a:extLst>
            </p:cNvPr>
            <p:cNvSpPr/>
            <p:nvPr/>
          </p:nvSpPr>
          <p:spPr>
            <a:xfrm>
              <a:off x="2940558" y="2751581"/>
              <a:ext cx="3586479" cy="347980"/>
            </a:xfrm>
            <a:custGeom>
              <a:avLst/>
              <a:gdLst/>
              <a:ahLst/>
              <a:cxnLst/>
              <a:rect l="l" t="t" r="r" b="b"/>
              <a:pathLst>
                <a:path w="3586479" h="347980">
                  <a:moveTo>
                    <a:pt x="0" y="0"/>
                  </a:moveTo>
                  <a:lnTo>
                    <a:pt x="269748" y="3047"/>
                  </a:lnTo>
                </a:path>
                <a:path w="3586479" h="347980">
                  <a:moveTo>
                    <a:pt x="269748" y="0"/>
                  </a:moveTo>
                  <a:lnTo>
                    <a:pt x="537971" y="345947"/>
                  </a:lnTo>
                </a:path>
                <a:path w="3586479" h="347980">
                  <a:moveTo>
                    <a:pt x="537971" y="345947"/>
                  </a:moveTo>
                  <a:lnTo>
                    <a:pt x="986028" y="347471"/>
                  </a:lnTo>
                </a:path>
                <a:path w="3586479" h="347980">
                  <a:moveTo>
                    <a:pt x="2241804" y="0"/>
                  </a:moveTo>
                  <a:lnTo>
                    <a:pt x="2958084" y="3047"/>
                  </a:lnTo>
                </a:path>
                <a:path w="3586479" h="347980">
                  <a:moveTo>
                    <a:pt x="2958084" y="0"/>
                  </a:moveTo>
                  <a:lnTo>
                    <a:pt x="3137916" y="345947"/>
                  </a:lnTo>
                </a:path>
                <a:path w="3586479" h="347980">
                  <a:moveTo>
                    <a:pt x="3137916" y="345947"/>
                  </a:moveTo>
                  <a:lnTo>
                    <a:pt x="3585972" y="347471"/>
                  </a:lnTo>
                </a:path>
              </a:pathLst>
            </a:custGeom>
            <a:ln w="2895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958838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48</a:t>
            </a:fld>
            <a:endParaRPr lang="en-US" dirty="0"/>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Rectangle : coins arrondis 2">
            <a:extLst>
              <a:ext uri="{FF2B5EF4-FFF2-40B4-BE49-F238E27FC236}">
                <a16:creationId xmlns:a16="http://schemas.microsoft.com/office/drawing/2014/main" id="{1BADD40E-8AE2-7CCF-A2E5-B5338C5E4C43}"/>
              </a:ext>
            </a:extLst>
          </p:cNvPr>
          <p:cNvSpPr/>
          <p:nvPr/>
        </p:nvSpPr>
        <p:spPr>
          <a:xfrm>
            <a:off x="3189729" y="301168"/>
            <a:ext cx="7319607"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Requêtes sous </a:t>
            </a:r>
            <a:r>
              <a:rPr kumimoji="0" lang="fr-FR" sz="4000" b="1" i="0" u="none" strike="noStrike" kern="1200" cap="none" spc="0" normalizeH="0" baseline="0" noProof="0" dirty="0" err="1">
                <a:ln>
                  <a:noFill/>
                </a:ln>
                <a:solidFill>
                  <a:schemeClr val="bg1"/>
                </a:solidFill>
                <a:effectLst/>
                <a:uLnTx/>
                <a:uFillTx/>
                <a:latin typeface="Calibri" panose="020F0502020204030204"/>
                <a:ea typeface="+mn-ea"/>
                <a:cs typeface="+mn-cs"/>
              </a:rPr>
              <a:t>access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 projection</a:t>
            </a:r>
          </a:p>
        </p:txBody>
      </p:sp>
      <p:sp>
        <p:nvSpPr>
          <p:cNvPr id="18" name="object 2">
            <a:extLst>
              <a:ext uri="{FF2B5EF4-FFF2-40B4-BE49-F238E27FC236}">
                <a16:creationId xmlns:a16="http://schemas.microsoft.com/office/drawing/2014/main" id="{96B023BB-481C-5365-C5AC-BA87948BF737}"/>
              </a:ext>
            </a:extLst>
          </p:cNvPr>
          <p:cNvSpPr txBox="1"/>
          <p:nvPr/>
        </p:nvSpPr>
        <p:spPr>
          <a:xfrm>
            <a:off x="1915784" y="934230"/>
            <a:ext cx="7923530" cy="462280"/>
          </a:xfrm>
          <a:prstGeom prst="rect">
            <a:avLst/>
          </a:prstGeom>
          <a:ln w="9144">
            <a:solidFill>
              <a:srgbClr val="E0E0B7"/>
            </a:solidFill>
          </a:ln>
        </p:spPr>
        <p:txBody>
          <a:bodyPr vert="horz" wrap="square" lIns="0" tIns="36830" rIns="0" bIns="0" rtlCol="0">
            <a:spAutoFit/>
          </a:bodyPr>
          <a:lstStyle/>
          <a:p>
            <a:pPr marL="704850">
              <a:lnSpc>
                <a:spcPct val="100000"/>
              </a:lnSpc>
              <a:spcBef>
                <a:spcPts val="290"/>
              </a:spcBef>
            </a:pPr>
            <a:r>
              <a:rPr sz="2400" b="1" dirty="0">
                <a:solidFill>
                  <a:srgbClr val="000099"/>
                </a:solidFill>
                <a:latin typeface="Times New Roman"/>
                <a:cs typeface="Times New Roman"/>
              </a:rPr>
              <a:t>Afficher</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titre</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et</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l’année</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sortie</a:t>
            </a:r>
            <a:r>
              <a:rPr sz="2400" b="1" spc="-2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tous</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15" dirty="0">
                <a:solidFill>
                  <a:srgbClr val="000099"/>
                </a:solidFill>
                <a:latin typeface="Times New Roman"/>
                <a:cs typeface="Times New Roman"/>
              </a:rPr>
              <a:t> </a:t>
            </a:r>
            <a:r>
              <a:rPr sz="2400" b="1" spc="-10" dirty="0">
                <a:solidFill>
                  <a:srgbClr val="000099"/>
                </a:solidFill>
                <a:latin typeface="Times New Roman"/>
                <a:cs typeface="Times New Roman"/>
              </a:rPr>
              <a:t>albums</a:t>
            </a:r>
            <a:endParaRPr sz="2400" dirty="0">
              <a:latin typeface="Times New Roman"/>
              <a:cs typeface="Times New Roman"/>
            </a:endParaRPr>
          </a:p>
        </p:txBody>
      </p:sp>
      <p:grpSp>
        <p:nvGrpSpPr>
          <p:cNvPr id="20" name="object 3">
            <a:extLst>
              <a:ext uri="{FF2B5EF4-FFF2-40B4-BE49-F238E27FC236}">
                <a16:creationId xmlns:a16="http://schemas.microsoft.com/office/drawing/2014/main" id="{B95DCF6B-7702-C21B-7397-55FA272B2A14}"/>
              </a:ext>
            </a:extLst>
          </p:cNvPr>
          <p:cNvGrpSpPr/>
          <p:nvPr/>
        </p:nvGrpSpPr>
        <p:grpSpPr>
          <a:xfrm>
            <a:off x="1728332" y="1413750"/>
            <a:ext cx="8324215" cy="4610111"/>
            <a:chOff x="352043" y="993647"/>
            <a:chExt cx="8324215" cy="4695825"/>
          </a:xfrm>
        </p:grpSpPr>
        <p:pic>
          <p:nvPicPr>
            <p:cNvPr id="21" name="object 4">
              <a:extLst>
                <a:ext uri="{FF2B5EF4-FFF2-40B4-BE49-F238E27FC236}">
                  <a16:creationId xmlns:a16="http://schemas.microsoft.com/office/drawing/2014/main" id="{0610E22B-150A-906A-B484-52C803DC96DC}"/>
                </a:ext>
              </a:extLst>
            </p:cNvPr>
            <p:cNvPicPr/>
            <p:nvPr/>
          </p:nvPicPr>
          <p:blipFill>
            <a:blip r:embed="rId4" cstate="print"/>
            <a:stretch>
              <a:fillRect/>
            </a:stretch>
          </p:blipFill>
          <p:spPr>
            <a:xfrm>
              <a:off x="352043" y="993647"/>
              <a:ext cx="5888735" cy="4695444"/>
            </a:xfrm>
            <a:prstGeom prst="rect">
              <a:avLst/>
            </a:prstGeom>
          </p:spPr>
        </p:pic>
        <p:sp>
          <p:nvSpPr>
            <p:cNvPr id="25" name="object 5">
              <a:extLst>
                <a:ext uri="{FF2B5EF4-FFF2-40B4-BE49-F238E27FC236}">
                  <a16:creationId xmlns:a16="http://schemas.microsoft.com/office/drawing/2014/main" id="{8E6344B5-47A1-DB95-7240-DCB22E21CA74}"/>
                </a:ext>
              </a:extLst>
            </p:cNvPr>
            <p:cNvSpPr/>
            <p:nvPr/>
          </p:nvSpPr>
          <p:spPr>
            <a:xfrm>
              <a:off x="5405628" y="3357371"/>
              <a:ext cx="3270885" cy="460375"/>
            </a:xfrm>
            <a:custGeom>
              <a:avLst/>
              <a:gdLst/>
              <a:ahLst/>
              <a:cxnLst/>
              <a:rect l="l" t="t" r="r" b="b"/>
              <a:pathLst>
                <a:path w="3270884" h="460375">
                  <a:moveTo>
                    <a:pt x="3270504" y="0"/>
                  </a:moveTo>
                  <a:lnTo>
                    <a:pt x="0" y="0"/>
                  </a:lnTo>
                  <a:lnTo>
                    <a:pt x="0" y="460247"/>
                  </a:lnTo>
                  <a:lnTo>
                    <a:pt x="3270504" y="460247"/>
                  </a:lnTo>
                  <a:lnTo>
                    <a:pt x="3270504" y="0"/>
                  </a:lnTo>
                  <a:close/>
                </a:path>
              </a:pathLst>
            </a:custGeom>
            <a:solidFill>
              <a:srgbClr val="FFFFFF"/>
            </a:solidFill>
          </p:spPr>
          <p:txBody>
            <a:bodyPr wrap="square" lIns="0" tIns="0" rIns="0" bIns="0" rtlCol="0"/>
            <a:lstStyle/>
            <a:p>
              <a:endParaRPr/>
            </a:p>
          </p:txBody>
        </p:sp>
      </p:grpSp>
      <p:sp>
        <p:nvSpPr>
          <p:cNvPr id="27" name="object 6">
            <a:extLst>
              <a:ext uri="{FF2B5EF4-FFF2-40B4-BE49-F238E27FC236}">
                <a16:creationId xmlns:a16="http://schemas.microsoft.com/office/drawing/2014/main" id="{C94D970B-BC16-DD37-A2F4-7248C4EBB415}"/>
              </a:ext>
            </a:extLst>
          </p:cNvPr>
          <p:cNvSpPr txBox="1"/>
          <p:nvPr/>
        </p:nvSpPr>
        <p:spPr>
          <a:xfrm>
            <a:off x="6781917" y="3691760"/>
            <a:ext cx="3270885" cy="460375"/>
          </a:xfrm>
          <a:prstGeom prst="rect">
            <a:avLst/>
          </a:prstGeom>
          <a:ln w="9144">
            <a:solidFill>
              <a:srgbClr val="000000"/>
            </a:solidFill>
          </a:ln>
        </p:spPr>
        <p:txBody>
          <a:bodyPr vert="horz" wrap="square" lIns="0" tIns="36830" rIns="0" bIns="0" rtlCol="0">
            <a:spAutoFit/>
          </a:bodyPr>
          <a:lstStyle/>
          <a:p>
            <a:pPr marL="90805">
              <a:lnSpc>
                <a:spcPct val="100000"/>
              </a:lnSpc>
              <a:spcBef>
                <a:spcPts val="290"/>
              </a:spcBef>
            </a:pPr>
            <a:r>
              <a:rPr sz="2400" dirty="0">
                <a:solidFill>
                  <a:srgbClr val="FF0000"/>
                </a:solidFill>
                <a:latin typeface="Times New Roman"/>
                <a:cs typeface="Times New Roman"/>
              </a:rPr>
              <a:t>Cliquer</a:t>
            </a:r>
            <a:r>
              <a:rPr sz="2400" spc="-15" dirty="0">
                <a:solidFill>
                  <a:srgbClr val="FF0000"/>
                </a:solidFill>
                <a:latin typeface="Times New Roman"/>
                <a:cs typeface="Times New Roman"/>
              </a:rPr>
              <a:t> </a:t>
            </a:r>
            <a:r>
              <a:rPr sz="2400" dirty="0">
                <a:solidFill>
                  <a:srgbClr val="FF0000"/>
                </a:solidFill>
                <a:latin typeface="Times New Roman"/>
                <a:cs typeface="Times New Roman"/>
              </a:rPr>
              <a:t>ici</a:t>
            </a:r>
            <a:r>
              <a:rPr sz="2400" spc="-15" dirty="0">
                <a:solidFill>
                  <a:srgbClr val="FF0000"/>
                </a:solidFill>
                <a:latin typeface="Times New Roman"/>
                <a:cs typeface="Times New Roman"/>
              </a:rPr>
              <a:t> </a:t>
            </a:r>
            <a:r>
              <a:rPr sz="2400" dirty="0">
                <a:solidFill>
                  <a:srgbClr val="FF0000"/>
                </a:solidFill>
                <a:latin typeface="Times New Roman"/>
                <a:cs typeface="Times New Roman"/>
              </a:rPr>
              <a:t>pour </a:t>
            </a:r>
            <a:r>
              <a:rPr sz="2400" spc="-10" dirty="0">
                <a:solidFill>
                  <a:srgbClr val="FF0000"/>
                </a:solidFill>
                <a:latin typeface="Times New Roman"/>
                <a:cs typeface="Times New Roman"/>
              </a:rPr>
              <a:t>exécuter</a:t>
            </a:r>
            <a:endParaRPr sz="2400">
              <a:latin typeface="Times New Roman"/>
              <a:cs typeface="Times New Roman"/>
            </a:endParaRPr>
          </a:p>
        </p:txBody>
      </p:sp>
      <p:sp>
        <p:nvSpPr>
          <p:cNvPr id="29" name="object 7">
            <a:extLst>
              <a:ext uri="{FF2B5EF4-FFF2-40B4-BE49-F238E27FC236}">
                <a16:creationId xmlns:a16="http://schemas.microsoft.com/office/drawing/2014/main" id="{B9E7A2AB-089C-BBA4-BBDE-0C2977715B7C}"/>
              </a:ext>
            </a:extLst>
          </p:cNvPr>
          <p:cNvSpPr/>
          <p:nvPr/>
        </p:nvSpPr>
        <p:spPr>
          <a:xfrm>
            <a:off x="2999348" y="6360824"/>
            <a:ext cx="5328285" cy="462280"/>
          </a:xfrm>
          <a:custGeom>
            <a:avLst/>
            <a:gdLst/>
            <a:ahLst/>
            <a:cxnLst/>
            <a:rect l="l" t="t" r="r" b="b"/>
            <a:pathLst>
              <a:path w="5328284" h="462279">
                <a:moveTo>
                  <a:pt x="5327903" y="0"/>
                </a:moveTo>
                <a:lnTo>
                  <a:pt x="0" y="0"/>
                </a:lnTo>
                <a:lnTo>
                  <a:pt x="0" y="461772"/>
                </a:lnTo>
                <a:lnTo>
                  <a:pt x="5327903" y="461772"/>
                </a:lnTo>
                <a:lnTo>
                  <a:pt x="5327903" y="0"/>
                </a:lnTo>
                <a:close/>
              </a:path>
            </a:pathLst>
          </a:custGeom>
          <a:solidFill>
            <a:srgbClr val="FFFFFF"/>
          </a:solidFill>
        </p:spPr>
        <p:txBody>
          <a:bodyPr wrap="square" lIns="0" tIns="0" rIns="0" bIns="0" rtlCol="0"/>
          <a:lstStyle/>
          <a:p>
            <a:endParaRPr/>
          </a:p>
        </p:txBody>
      </p:sp>
      <p:sp>
        <p:nvSpPr>
          <p:cNvPr id="30" name="object 8">
            <a:extLst>
              <a:ext uri="{FF2B5EF4-FFF2-40B4-BE49-F238E27FC236}">
                <a16:creationId xmlns:a16="http://schemas.microsoft.com/office/drawing/2014/main" id="{950D19E7-636D-B5F3-48AD-DA57B4928DEF}"/>
              </a:ext>
            </a:extLst>
          </p:cNvPr>
          <p:cNvSpPr txBox="1"/>
          <p:nvPr/>
        </p:nvSpPr>
        <p:spPr>
          <a:xfrm>
            <a:off x="2999349" y="6369429"/>
            <a:ext cx="5328285" cy="462280"/>
          </a:xfrm>
          <a:prstGeom prst="rect">
            <a:avLst/>
          </a:prstGeom>
          <a:ln w="9144">
            <a:solidFill>
              <a:srgbClr val="000000"/>
            </a:solidFill>
          </a:ln>
        </p:spPr>
        <p:txBody>
          <a:bodyPr vert="horz" wrap="square" lIns="0" tIns="38100" rIns="0" bIns="0" rtlCol="0">
            <a:spAutoFit/>
          </a:bodyPr>
          <a:lstStyle/>
          <a:p>
            <a:pPr marL="89535">
              <a:lnSpc>
                <a:spcPct val="100000"/>
              </a:lnSpc>
              <a:spcBef>
                <a:spcPts val="300"/>
              </a:spcBef>
            </a:pPr>
            <a:r>
              <a:rPr sz="2400" dirty="0">
                <a:solidFill>
                  <a:srgbClr val="FF0000"/>
                </a:solidFill>
                <a:latin typeface="Times New Roman"/>
                <a:cs typeface="Times New Roman"/>
              </a:rPr>
              <a:t>Cases</a:t>
            </a:r>
            <a:r>
              <a:rPr sz="2400" spc="-25" dirty="0">
                <a:solidFill>
                  <a:srgbClr val="FF0000"/>
                </a:solidFill>
                <a:latin typeface="Times New Roman"/>
                <a:cs typeface="Times New Roman"/>
              </a:rPr>
              <a:t> </a:t>
            </a:r>
            <a:r>
              <a:rPr sz="2400" dirty="0">
                <a:solidFill>
                  <a:srgbClr val="FF0000"/>
                </a:solidFill>
                <a:latin typeface="Times New Roman"/>
                <a:cs typeface="Times New Roman"/>
              </a:rPr>
              <a:t>à</a:t>
            </a:r>
            <a:r>
              <a:rPr sz="2400" spc="-35" dirty="0">
                <a:solidFill>
                  <a:srgbClr val="FF0000"/>
                </a:solidFill>
                <a:latin typeface="Times New Roman"/>
                <a:cs typeface="Times New Roman"/>
              </a:rPr>
              <a:t> </a:t>
            </a:r>
            <a:r>
              <a:rPr sz="2400" dirty="0">
                <a:solidFill>
                  <a:srgbClr val="FF0000"/>
                </a:solidFill>
                <a:latin typeface="Times New Roman"/>
                <a:cs typeface="Times New Roman"/>
              </a:rPr>
              <a:t>cocher</a:t>
            </a:r>
            <a:r>
              <a:rPr sz="2400" spc="-30" dirty="0">
                <a:solidFill>
                  <a:srgbClr val="FF0000"/>
                </a:solidFill>
                <a:latin typeface="Times New Roman"/>
                <a:cs typeface="Times New Roman"/>
              </a:rPr>
              <a:t> </a:t>
            </a:r>
            <a:r>
              <a:rPr sz="2400" dirty="0">
                <a:solidFill>
                  <a:srgbClr val="FF0000"/>
                </a:solidFill>
                <a:latin typeface="Times New Roman"/>
                <a:cs typeface="Times New Roman"/>
              </a:rPr>
              <a:t>pour</a:t>
            </a:r>
            <a:r>
              <a:rPr sz="2400" spc="-30" dirty="0">
                <a:solidFill>
                  <a:srgbClr val="FF0000"/>
                </a:solidFill>
                <a:latin typeface="Times New Roman"/>
                <a:cs typeface="Times New Roman"/>
              </a:rPr>
              <a:t> </a:t>
            </a:r>
            <a:r>
              <a:rPr sz="2400" dirty="0">
                <a:solidFill>
                  <a:srgbClr val="FF0000"/>
                </a:solidFill>
                <a:latin typeface="Times New Roman"/>
                <a:cs typeface="Times New Roman"/>
              </a:rPr>
              <a:t>afficher</a:t>
            </a:r>
            <a:r>
              <a:rPr sz="2400" spc="-25" dirty="0">
                <a:solidFill>
                  <a:srgbClr val="FF0000"/>
                </a:solidFill>
                <a:latin typeface="Times New Roman"/>
                <a:cs typeface="Times New Roman"/>
              </a:rPr>
              <a:t> </a:t>
            </a:r>
            <a:r>
              <a:rPr sz="2400" dirty="0">
                <a:solidFill>
                  <a:srgbClr val="FF0000"/>
                </a:solidFill>
                <a:latin typeface="Times New Roman"/>
                <a:cs typeface="Times New Roman"/>
              </a:rPr>
              <a:t>ces</a:t>
            </a:r>
            <a:r>
              <a:rPr sz="2400" spc="-25" dirty="0">
                <a:solidFill>
                  <a:srgbClr val="FF0000"/>
                </a:solidFill>
                <a:latin typeface="Times New Roman"/>
                <a:cs typeface="Times New Roman"/>
              </a:rPr>
              <a:t> </a:t>
            </a:r>
            <a:r>
              <a:rPr sz="2400" spc="-10" dirty="0">
                <a:solidFill>
                  <a:srgbClr val="FF0000"/>
                </a:solidFill>
                <a:latin typeface="Times New Roman"/>
                <a:cs typeface="Times New Roman"/>
              </a:rPr>
              <a:t>champs</a:t>
            </a:r>
            <a:endParaRPr sz="2400" dirty="0">
              <a:latin typeface="Times New Roman"/>
              <a:cs typeface="Times New Roman"/>
            </a:endParaRPr>
          </a:p>
        </p:txBody>
      </p:sp>
      <p:sp>
        <p:nvSpPr>
          <p:cNvPr id="31" name="object 9">
            <a:extLst>
              <a:ext uri="{FF2B5EF4-FFF2-40B4-BE49-F238E27FC236}">
                <a16:creationId xmlns:a16="http://schemas.microsoft.com/office/drawing/2014/main" id="{D4909CF2-6286-C70F-792F-1C930A6D3367}"/>
              </a:ext>
            </a:extLst>
          </p:cNvPr>
          <p:cNvSpPr/>
          <p:nvPr/>
        </p:nvSpPr>
        <p:spPr>
          <a:xfrm>
            <a:off x="2564247" y="1886836"/>
            <a:ext cx="4226560" cy="4498975"/>
          </a:xfrm>
          <a:custGeom>
            <a:avLst/>
            <a:gdLst/>
            <a:ahLst/>
            <a:cxnLst/>
            <a:rect l="l" t="t" r="r" b="b"/>
            <a:pathLst>
              <a:path w="4226560" h="4498975">
                <a:moveTo>
                  <a:pt x="3099816" y="3965194"/>
                </a:moveTo>
                <a:lnTo>
                  <a:pt x="2973578" y="3985387"/>
                </a:lnTo>
                <a:lnTo>
                  <a:pt x="2995790" y="4016324"/>
                </a:lnTo>
                <a:lnTo>
                  <a:pt x="2384653" y="4454779"/>
                </a:lnTo>
                <a:lnTo>
                  <a:pt x="2190394" y="4059415"/>
                </a:lnTo>
                <a:lnTo>
                  <a:pt x="2224659" y="4042587"/>
                </a:lnTo>
                <a:lnTo>
                  <a:pt x="2224252" y="4042283"/>
                </a:lnTo>
                <a:lnTo>
                  <a:pt x="2122932" y="3965194"/>
                </a:lnTo>
                <a:lnTo>
                  <a:pt x="2122043" y="4092981"/>
                </a:lnTo>
                <a:lnTo>
                  <a:pt x="2156218" y="4076204"/>
                </a:lnTo>
                <a:lnTo>
                  <a:pt x="2360295" y="4491761"/>
                </a:lnTo>
                <a:lnTo>
                  <a:pt x="2377440" y="4483366"/>
                </a:lnTo>
                <a:lnTo>
                  <a:pt x="2388489" y="4498835"/>
                </a:lnTo>
                <a:lnTo>
                  <a:pt x="3018028" y="4047299"/>
                </a:lnTo>
                <a:lnTo>
                  <a:pt x="3040253" y="4078249"/>
                </a:lnTo>
                <a:lnTo>
                  <a:pt x="3078734" y="4005199"/>
                </a:lnTo>
                <a:lnTo>
                  <a:pt x="3099816" y="3965194"/>
                </a:lnTo>
                <a:close/>
              </a:path>
              <a:path w="4226560" h="4498975">
                <a:moveTo>
                  <a:pt x="4226179" y="1862963"/>
                </a:moveTo>
                <a:lnTo>
                  <a:pt x="112179" y="34810"/>
                </a:lnTo>
                <a:lnTo>
                  <a:pt x="115620" y="27051"/>
                </a:lnTo>
                <a:lnTo>
                  <a:pt x="127635" y="0"/>
                </a:lnTo>
                <a:lnTo>
                  <a:pt x="0" y="5842"/>
                </a:lnTo>
                <a:lnTo>
                  <a:pt x="81241" y="104521"/>
                </a:lnTo>
                <a:lnTo>
                  <a:pt x="96685" y="69710"/>
                </a:lnTo>
                <a:lnTo>
                  <a:pt x="4210685" y="1897761"/>
                </a:lnTo>
                <a:lnTo>
                  <a:pt x="4226179" y="1862963"/>
                </a:lnTo>
                <a:close/>
              </a:path>
            </a:pathLst>
          </a:custGeom>
          <a:solidFill>
            <a:srgbClr val="FF0000"/>
          </a:solidFill>
        </p:spPr>
        <p:txBody>
          <a:bodyPr wrap="square" lIns="0" tIns="0" rIns="0" bIns="0" rtlCol="0"/>
          <a:lstStyle/>
          <a:p>
            <a:endParaRPr/>
          </a:p>
        </p:txBody>
      </p:sp>
    </p:spTree>
    <p:extLst>
      <p:ext uri="{BB962C8B-B14F-4D97-AF65-F5344CB8AC3E}">
        <p14:creationId xmlns:p14="http://schemas.microsoft.com/office/powerpoint/2010/main" val="1441728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49</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3189729" y="301168"/>
            <a:ext cx="723192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Requêtes sous </a:t>
            </a:r>
            <a:r>
              <a:rPr lang="fr-FR" sz="4000" b="1" dirty="0" err="1">
                <a:solidFill>
                  <a:schemeClr val="bg1"/>
                </a:solidFill>
                <a:latin typeface="Calibri" panose="020F0502020204030204"/>
              </a:rPr>
              <a:t>access</a:t>
            </a:r>
            <a:r>
              <a:rPr lang="fr-FR" sz="4000" b="1" dirty="0">
                <a:solidFill>
                  <a:schemeClr val="bg1"/>
                </a:solidFill>
                <a:latin typeface="Calibri" panose="020F0502020204030204"/>
              </a:rPr>
              <a:t> : sélection</a:t>
            </a:r>
            <a:endPar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21" name="object 3">
            <a:extLst>
              <a:ext uri="{FF2B5EF4-FFF2-40B4-BE49-F238E27FC236}">
                <a16:creationId xmlns:a16="http://schemas.microsoft.com/office/drawing/2014/main" id="{050ECAA1-E5C2-5F1E-7971-C66CB43FD3B8}"/>
              </a:ext>
            </a:extLst>
          </p:cNvPr>
          <p:cNvSpPr txBox="1"/>
          <p:nvPr/>
        </p:nvSpPr>
        <p:spPr>
          <a:xfrm>
            <a:off x="562355" y="1107364"/>
            <a:ext cx="7923530" cy="467995"/>
          </a:xfrm>
          <a:prstGeom prst="rect">
            <a:avLst/>
          </a:prstGeom>
          <a:ln w="9144">
            <a:solidFill>
              <a:srgbClr val="E0E0B7"/>
            </a:solidFill>
          </a:ln>
        </p:spPr>
        <p:txBody>
          <a:bodyPr vert="horz" wrap="square" lIns="0" tIns="36830" rIns="0" bIns="0" rtlCol="0">
            <a:spAutoFit/>
          </a:bodyPr>
          <a:lstStyle/>
          <a:p>
            <a:pPr marL="447675" algn="ctr">
              <a:lnSpc>
                <a:spcPct val="100000"/>
              </a:lnSpc>
              <a:spcBef>
                <a:spcPts val="290"/>
              </a:spcBef>
            </a:pPr>
            <a:r>
              <a:rPr sz="2400" b="1" dirty="0">
                <a:solidFill>
                  <a:srgbClr val="000099"/>
                </a:solidFill>
                <a:latin typeface="Times New Roman"/>
                <a:cs typeface="Times New Roman"/>
              </a:rPr>
              <a:t>Afficher</a:t>
            </a:r>
            <a:r>
              <a:rPr sz="2400" b="1" spc="-10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sortis</a:t>
            </a:r>
            <a:r>
              <a:rPr sz="2400" b="1" spc="-70" dirty="0">
                <a:solidFill>
                  <a:srgbClr val="000099"/>
                </a:solidFill>
                <a:latin typeface="Times New Roman"/>
                <a:cs typeface="Times New Roman"/>
              </a:rPr>
              <a:t> </a:t>
            </a:r>
            <a:r>
              <a:rPr sz="2400" b="1" dirty="0">
                <a:solidFill>
                  <a:srgbClr val="000099"/>
                </a:solidFill>
                <a:latin typeface="Times New Roman"/>
                <a:cs typeface="Times New Roman"/>
              </a:rPr>
              <a:t>après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1975</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(solution</a:t>
            </a:r>
            <a:r>
              <a:rPr sz="2400" b="1" spc="-60" dirty="0">
                <a:solidFill>
                  <a:srgbClr val="000099"/>
                </a:solidFill>
                <a:latin typeface="Times New Roman"/>
                <a:cs typeface="Times New Roman"/>
              </a:rPr>
              <a:t> </a:t>
            </a:r>
            <a:r>
              <a:rPr sz="2400" b="1" spc="-25" dirty="0">
                <a:solidFill>
                  <a:srgbClr val="000099"/>
                </a:solidFill>
                <a:latin typeface="Times New Roman"/>
                <a:cs typeface="Times New Roman"/>
              </a:rPr>
              <a:t>2)</a:t>
            </a:r>
            <a:endParaRPr sz="2400" dirty="0">
              <a:latin typeface="Times New Roman"/>
              <a:cs typeface="Times New Roman"/>
            </a:endParaRPr>
          </a:p>
        </p:txBody>
      </p:sp>
      <p:sp>
        <p:nvSpPr>
          <p:cNvPr id="25" name="object 4">
            <a:extLst>
              <a:ext uri="{FF2B5EF4-FFF2-40B4-BE49-F238E27FC236}">
                <a16:creationId xmlns:a16="http://schemas.microsoft.com/office/drawing/2014/main" id="{FD8BDA2E-9AE0-25F6-8F0B-A8EC001EE5DA}"/>
              </a:ext>
            </a:extLst>
          </p:cNvPr>
          <p:cNvSpPr txBox="1"/>
          <p:nvPr/>
        </p:nvSpPr>
        <p:spPr>
          <a:xfrm>
            <a:off x="958595" y="5851770"/>
            <a:ext cx="7131050" cy="460375"/>
          </a:xfrm>
          <a:prstGeom prst="rect">
            <a:avLst/>
          </a:prstGeom>
          <a:ln w="38100">
            <a:solidFill>
              <a:srgbClr val="CC3300"/>
            </a:solidFill>
          </a:ln>
        </p:spPr>
        <p:txBody>
          <a:bodyPr vert="horz" wrap="square" lIns="0" tIns="36830" rIns="0" bIns="0" rtlCol="0">
            <a:spAutoFit/>
          </a:bodyPr>
          <a:lstStyle/>
          <a:p>
            <a:pPr marL="89535">
              <a:lnSpc>
                <a:spcPct val="100000"/>
              </a:lnSpc>
              <a:spcBef>
                <a:spcPts val="290"/>
              </a:spcBef>
            </a:pPr>
            <a:r>
              <a:rPr sz="2400" dirty="0">
                <a:solidFill>
                  <a:srgbClr val="CC3300"/>
                </a:solidFill>
                <a:latin typeface="Times New Roman"/>
                <a:cs typeface="Times New Roman"/>
              </a:rPr>
              <a:t>Case</a:t>
            </a:r>
            <a:r>
              <a:rPr sz="2400" spc="-95" dirty="0">
                <a:solidFill>
                  <a:srgbClr val="CC3300"/>
                </a:solidFill>
                <a:latin typeface="Times New Roman"/>
                <a:cs typeface="Times New Roman"/>
              </a:rPr>
              <a:t> </a:t>
            </a:r>
            <a:r>
              <a:rPr sz="2400" dirty="0">
                <a:solidFill>
                  <a:srgbClr val="CC3300"/>
                </a:solidFill>
                <a:latin typeface="Times New Roman"/>
                <a:cs typeface="Times New Roman"/>
              </a:rPr>
              <a:t>non</a:t>
            </a:r>
            <a:r>
              <a:rPr sz="2400" spc="-55" dirty="0">
                <a:solidFill>
                  <a:srgbClr val="CC3300"/>
                </a:solidFill>
                <a:latin typeface="Times New Roman"/>
                <a:cs typeface="Times New Roman"/>
              </a:rPr>
              <a:t> </a:t>
            </a:r>
            <a:r>
              <a:rPr sz="2400" dirty="0">
                <a:solidFill>
                  <a:srgbClr val="CC3300"/>
                </a:solidFill>
                <a:latin typeface="Times New Roman"/>
                <a:cs typeface="Times New Roman"/>
              </a:rPr>
              <a:t>cochée</a:t>
            </a:r>
            <a:r>
              <a:rPr sz="2400" spc="-75" dirty="0">
                <a:solidFill>
                  <a:srgbClr val="CC3300"/>
                </a:solidFill>
                <a:latin typeface="Times New Roman"/>
                <a:cs typeface="Times New Roman"/>
              </a:rPr>
              <a:t> </a:t>
            </a:r>
            <a:r>
              <a:rPr sz="2400" spc="-10" dirty="0">
                <a:solidFill>
                  <a:srgbClr val="CC3300"/>
                </a:solidFill>
                <a:latin typeface="Times New Roman"/>
                <a:cs typeface="Times New Roman"/>
              </a:rPr>
              <a:t>sinon</a:t>
            </a:r>
            <a:r>
              <a:rPr sz="2400" spc="-150" dirty="0">
                <a:solidFill>
                  <a:srgbClr val="CC3300"/>
                </a:solidFill>
                <a:latin typeface="Times New Roman"/>
                <a:cs typeface="Times New Roman"/>
              </a:rPr>
              <a:t> </a:t>
            </a:r>
            <a:r>
              <a:rPr sz="2400" dirty="0">
                <a:solidFill>
                  <a:srgbClr val="CC3300"/>
                </a:solidFill>
                <a:latin typeface="Times New Roman"/>
                <a:cs typeface="Times New Roman"/>
              </a:rPr>
              <a:t>Année</a:t>
            </a:r>
            <a:r>
              <a:rPr sz="2400" spc="-55" dirty="0">
                <a:solidFill>
                  <a:srgbClr val="CC3300"/>
                </a:solidFill>
                <a:latin typeface="Times New Roman"/>
                <a:cs typeface="Times New Roman"/>
              </a:rPr>
              <a:t> </a:t>
            </a:r>
            <a:r>
              <a:rPr sz="2400" dirty="0">
                <a:solidFill>
                  <a:srgbClr val="CC3300"/>
                </a:solidFill>
                <a:latin typeface="Times New Roman"/>
                <a:cs typeface="Times New Roman"/>
              </a:rPr>
              <a:t>sera</a:t>
            </a:r>
            <a:r>
              <a:rPr sz="2400" spc="-65" dirty="0">
                <a:solidFill>
                  <a:srgbClr val="CC3300"/>
                </a:solidFill>
                <a:latin typeface="Times New Roman"/>
                <a:cs typeface="Times New Roman"/>
              </a:rPr>
              <a:t> </a:t>
            </a:r>
            <a:r>
              <a:rPr sz="2400" dirty="0">
                <a:solidFill>
                  <a:srgbClr val="CC3300"/>
                </a:solidFill>
                <a:latin typeface="Times New Roman"/>
                <a:cs typeface="Times New Roman"/>
              </a:rPr>
              <a:t>affichée</a:t>
            </a:r>
            <a:r>
              <a:rPr sz="2400" spc="-65" dirty="0">
                <a:solidFill>
                  <a:srgbClr val="CC3300"/>
                </a:solidFill>
                <a:latin typeface="Times New Roman"/>
                <a:cs typeface="Times New Roman"/>
              </a:rPr>
              <a:t> </a:t>
            </a:r>
            <a:r>
              <a:rPr sz="2400" dirty="0">
                <a:solidFill>
                  <a:srgbClr val="CC3300"/>
                </a:solidFill>
                <a:latin typeface="Times New Roman"/>
                <a:cs typeface="Times New Roman"/>
              </a:rPr>
              <a:t>2</a:t>
            </a:r>
            <a:r>
              <a:rPr sz="2400" spc="-55" dirty="0">
                <a:solidFill>
                  <a:srgbClr val="CC3300"/>
                </a:solidFill>
                <a:latin typeface="Times New Roman"/>
                <a:cs typeface="Times New Roman"/>
              </a:rPr>
              <a:t> </a:t>
            </a:r>
            <a:r>
              <a:rPr sz="2400" spc="-20" dirty="0">
                <a:solidFill>
                  <a:srgbClr val="CC3300"/>
                </a:solidFill>
                <a:latin typeface="Times New Roman"/>
                <a:cs typeface="Times New Roman"/>
              </a:rPr>
              <a:t>fois</a:t>
            </a:r>
            <a:endParaRPr sz="2400">
              <a:latin typeface="Times New Roman"/>
              <a:cs typeface="Times New Roman"/>
            </a:endParaRPr>
          </a:p>
        </p:txBody>
      </p:sp>
      <p:grpSp>
        <p:nvGrpSpPr>
          <p:cNvPr id="27" name="object 5">
            <a:extLst>
              <a:ext uri="{FF2B5EF4-FFF2-40B4-BE49-F238E27FC236}">
                <a16:creationId xmlns:a16="http://schemas.microsoft.com/office/drawing/2014/main" id="{F5292419-5A7A-951C-8079-E674E43790E3}"/>
              </a:ext>
            </a:extLst>
          </p:cNvPr>
          <p:cNvGrpSpPr/>
          <p:nvPr/>
        </p:nvGrpSpPr>
        <p:grpSpPr>
          <a:xfrm>
            <a:off x="562355" y="1514236"/>
            <a:ext cx="8402955" cy="4296776"/>
            <a:chOff x="562355" y="1197102"/>
            <a:chExt cx="8402955" cy="4613910"/>
          </a:xfrm>
        </p:grpSpPr>
        <p:pic>
          <p:nvPicPr>
            <p:cNvPr id="29" name="object 6">
              <a:extLst>
                <a:ext uri="{FF2B5EF4-FFF2-40B4-BE49-F238E27FC236}">
                  <a16:creationId xmlns:a16="http://schemas.microsoft.com/office/drawing/2014/main" id="{D57AFB57-7D6D-9144-B4B4-AB1E48E4A85A}"/>
                </a:ext>
              </a:extLst>
            </p:cNvPr>
            <p:cNvPicPr/>
            <p:nvPr/>
          </p:nvPicPr>
          <p:blipFill>
            <a:blip r:embed="rId4" cstate="print"/>
            <a:stretch>
              <a:fillRect/>
            </a:stretch>
          </p:blipFill>
          <p:spPr>
            <a:xfrm>
              <a:off x="562355" y="2093976"/>
              <a:ext cx="4191000" cy="3717036"/>
            </a:xfrm>
            <a:prstGeom prst="rect">
              <a:avLst/>
            </a:prstGeom>
          </p:spPr>
        </p:pic>
        <p:sp>
          <p:nvSpPr>
            <p:cNvPr id="30" name="object 7">
              <a:extLst>
                <a:ext uri="{FF2B5EF4-FFF2-40B4-BE49-F238E27FC236}">
                  <a16:creationId xmlns:a16="http://schemas.microsoft.com/office/drawing/2014/main" id="{DFBC4A45-594E-904F-6661-965FAD516828}"/>
                </a:ext>
              </a:extLst>
            </p:cNvPr>
            <p:cNvSpPr/>
            <p:nvPr/>
          </p:nvSpPr>
          <p:spPr>
            <a:xfrm>
              <a:off x="2052066" y="2011807"/>
              <a:ext cx="2105025" cy="2825115"/>
            </a:xfrm>
            <a:custGeom>
              <a:avLst/>
              <a:gdLst/>
              <a:ahLst/>
              <a:cxnLst/>
              <a:rect l="l" t="t" r="r" b="b"/>
              <a:pathLst>
                <a:path w="2105025" h="2825115">
                  <a:moveTo>
                    <a:pt x="22225" y="2698749"/>
                  </a:moveTo>
                  <a:lnTo>
                    <a:pt x="0" y="2824606"/>
                  </a:lnTo>
                  <a:lnTo>
                    <a:pt x="114045" y="2766948"/>
                  </a:lnTo>
                  <a:lnTo>
                    <a:pt x="103957" y="2759455"/>
                  </a:lnTo>
                  <a:lnTo>
                    <a:pt x="72135" y="2759455"/>
                  </a:lnTo>
                  <a:lnTo>
                    <a:pt x="41528" y="2736722"/>
                  </a:lnTo>
                  <a:lnTo>
                    <a:pt x="52842" y="2721490"/>
                  </a:lnTo>
                  <a:lnTo>
                    <a:pt x="22225" y="2698749"/>
                  </a:lnTo>
                  <a:close/>
                </a:path>
                <a:path w="2105025" h="2825115">
                  <a:moveTo>
                    <a:pt x="52842" y="2721490"/>
                  </a:moveTo>
                  <a:lnTo>
                    <a:pt x="41528" y="2736722"/>
                  </a:lnTo>
                  <a:lnTo>
                    <a:pt x="72135" y="2759455"/>
                  </a:lnTo>
                  <a:lnTo>
                    <a:pt x="83448" y="2744223"/>
                  </a:lnTo>
                  <a:lnTo>
                    <a:pt x="52842" y="2721490"/>
                  </a:lnTo>
                  <a:close/>
                </a:path>
                <a:path w="2105025" h="2825115">
                  <a:moveTo>
                    <a:pt x="83448" y="2744223"/>
                  </a:moveTo>
                  <a:lnTo>
                    <a:pt x="72135" y="2759455"/>
                  </a:lnTo>
                  <a:lnTo>
                    <a:pt x="103957" y="2759455"/>
                  </a:lnTo>
                  <a:lnTo>
                    <a:pt x="83448" y="2744223"/>
                  </a:lnTo>
                  <a:close/>
                </a:path>
                <a:path w="2105025" h="2825115">
                  <a:moveTo>
                    <a:pt x="2074163" y="0"/>
                  </a:moveTo>
                  <a:lnTo>
                    <a:pt x="52842" y="2721490"/>
                  </a:lnTo>
                  <a:lnTo>
                    <a:pt x="83448" y="2744223"/>
                  </a:lnTo>
                  <a:lnTo>
                    <a:pt x="2104644" y="22605"/>
                  </a:lnTo>
                  <a:lnTo>
                    <a:pt x="2074163" y="0"/>
                  </a:lnTo>
                  <a:close/>
                </a:path>
              </a:pathLst>
            </a:custGeom>
            <a:solidFill>
              <a:srgbClr val="0099CC"/>
            </a:solidFill>
          </p:spPr>
          <p:txBody>
            <a:bodyPr wrap="square" lIns="0" tIns="0" rIns="0" bIns="0" rtlCol="0"/>
            <a:lstStyle/>
            <a:p>
              <a:endParaRPr/>
            </a:p>
          </p:txBody>
        </p:sp>
        <p:sp>
          <p:nvSpPr>
            <p:cNvPr id="31" name="object 8">
              <a:extLst>
                <a:ext uri="{FF2B5EF4-FFF2-40B4-BE49-F238E27FC236}">
                  <a16:creationId xmlns:a16="http://schemas.microsoft.com/office/drawing/2014/main" id="{0001B41E-2F90-ECF6-96F5-D342C65029DB}"/>
                </a:ext>
              </a:extLst>
            </p:cNvPr>
            <p:cNvSpPr/>
            <p:nvPr/>
          </p:nvSpPr>
          <p:spPr>
            <a:xfrm>
              <a:off x="4141470" y="1197102"/>
              <a:ext cx="4823460" cy="826135"/>
            </a:xfrm>
            <a:custGeom>
              <a:avLst/>
              <a:gdLst/>
              <a:ahLst/>
              <a:cxnLst/>
              <a:rect l="l" t="t" r="r" b="b"/>
              <a:pathLst>
                <a:path w="4823459" h="826135">
                  <a:moveTo>
                    <a:pt x="4823460" y="0"/>
                  </a:moveTo>
                  <a:lnTo>
                    <a:pt x="0" y="0"/>
                  </a:lnTo>
                  <a:lnTo>
                    <a:pt x="0" y="826008"/>
                  </a:lnTo>
                  <a:lnTo>
                    <a:pt x="4823460" y="826008"/>
                  </a:lnTo>
                  <a:lnTo>
                    <a:pt x="4823460" y="0"/>
                  </a:lnTo>
                  <a:close/>
                </a:path>
              </a:pathLst>
            </a:custGeom>
            <a:solidFill>
              <a:srgbClr val="FFFFFF"/>
            </a:solidFill>
          </p:spPr>
          <p:txBody>
            <a:bodyPr wrap="square" lIns="0" tIns="0" rIns="0" bIns="0" rtlCol="0"/>
            <a:lstStyle/>
            <a:p>
              <a:endParaRPr/>
            </a:p>
          </p:txBody>
        </p:sp>
      </p:grpSp>
      <p:sp>
        <p:nvSpPr>
          <p:cNvPr id="32" name="object 9">
            <a:extLst>
              <a:ext uri="{FF2B5EF4-FFF2-40B4-BE49-F238E27FC236}">
                <a16:creationId xmlns:a16="http://schemas.microsoft.com/office/drawing/2014/main" id="{4A81AEB4-9BBE-786C-F235-92D4AFC3A65E}"/>
              </a:ext>
            </a:extLst>
          </p:cNvPr>
          <p:cNvSpPr txBox="1"/>
          <p:nvPr/>
        </p:nvSpPr>
        <p:spPr>
          <a:xfrm>
            <a:off x="3552151" y="1847740"/>
            <a:ext cx="6869503" cy="405880"/>
          </a:xfrm>
          <a:prstGeom prst="rect">
            <a:avLst/>
          </a:prstGeom>
          <a:ln w="38100">
            <a:solidFill>
              <a:srgbClr val="0099CC"/>
            </a:solidFill>
          </a:ln>
        </p:spPr>
        <p:txBody>
          <a:bodyPr vert="horz" wrap="square" lIns="0" tIns="36195" rIns="0" bIns="0" rtlCol="0">
            <a:spAutoFit/>
          </a:bodyPr>
          <a:lstStyle/>
          <a:p>
            <a:pPr marL="88900" marR="277495">
              <a:lnSpc>
                <a:spcPct val="100000"/>
              </a:lnSpc>
              <a:spcBef>
                <a:spcPts val="285"/>
              </a:spcBef>
            </a:pPr>
            <a:r>
              <a:rPr sz="2400" dirty="0">
                <a:latin typeface="Times New Roman"/>
                <a:cs typeface="Times New Roman"/>
              </a:rPr>
              <a:t>Album.*</a:t>
            </a:r>
            <a:r>
              <a:rPr sz="2400" spc="-70" dirty="0">
                <a:latin typeface="Times New Roman"/>
                <a:cs typeface="Times New Roman"/>
              </a:rPr>
              <a:t> </a:t>
            </a:r>
            <a:r>
              <a:rPr sz="2400" dirty="0">
                <a:latin typeface="Times New Roman"/>
                <a:cs typeface="Times New Roman"/>
              </a:rPr>
              <a:t>désigne</a:t>
            </a:r>
            <a:r>
              <a:rPr sz="2400" spc="-80" dirty="0">
                <a:latin typeface="Times New Roman"/>
                <a:cs typeface="Times New Roman"/>
              </a:rPr>
              <a:t> </a:t>
            </a:r>
            <a:r>
              <a:rPr sz="2400" dirty="0">
                <a:latin typeface="Times New Roman"/>
                <a:cs typeface="Times New Roman"/>
              </a:rPr>
              <a:t>tous</a:t>
            </a:r>
            <a:r>
              <a:rPr sz="2400" spc="-75" dirty="0">
                <a:latin typeface="Times New Roman"/>
                <a:cs typeface="Times New Roman"/>
              </a:rPr>
              <a:t> </a:t>
            </a:r>
            <a:r>
              <a:rPr sz="2400" dirty="0">
                <a:latin typeface="Times New Roman"/>
                <a:cs typeface="Times New Roman"/>
              </a:rPr>
              <a:t>les</a:t>
            </a:r>
            <a:r>
              <a:rPr sz="2400" spc="-80" dirty="0">
                <a:latin typeface="Times New Roman"/>
                <a:cs typeface="Times New Roman"/>
              </a:rPr>
              <a:t> </a:t>
            </a:r>
            <a:r>
              <a:rPr sz="2400" dirty="0">
                <a:latin typeface="Times New Roman"/>
                <a:cs typeface="Times New Roman"/>
              </a:rPr>
              <a:t>champs</a:t>
            </a:r>
            <a:r>
              <a:rPr sz="2400" spc="-65" dirty="0">
                <a:latin typeface="Times New Roman"/>
                <a:cs typeface="Times New Roman"/>
              </a:rPr>
              <a:t> </a:t>
            </a:r>
            <a:r>
              <a:rPr sz="2400" spc="-25" dirty="0">
                <a:latin typeface="Times New Roman"/>
                <a:cs typeface="Times New Roman"/>
              </a:rPr>
              <a:t>de </a:t>
            </a:r>
            <a:r>
              <a:rPr sz="2400" dirty="0">
                <a:latin typeface="Times New Roman"/>
                <a:cs typeface="Times New Roman"/>
              </a:rPr>
              <a:t>la table</a:t>
            </a:r>
            <a:r>
              <a:rPr sz="2400" spc="-165" dirty="0">
                <a:latin typeface="Times New Roman"/>
                <a:cs typeface="Times New Roman"/>
              </a:rPr>
              <a:t> </a:t>
            </a:r>
            <a:r>
              <a:rPr sz="2400" spc="-20" dirty="0">
                <a:latin typeface="Times New Roman"/>
                <a:cs typeface="Times New Roman"/>
              </a:rPr>
              <a:t>Album</a:t>
            </a:r>
            <a:endParaRPr sz="2400" dirty="0">
              <a:latin typeface="Times New Roman"/>
              <a:cs typeface="Times New Roman"/>
            </a:endParaRPr>
          </a:p>
        </p:txBody>
      </p:sp>
      <p:sp>
        <p:nvSpPr>
          <p:cNvPr id="33" name="object 10">
            <a:extLst>
              <a:ext uri="{FF2B5EF4-FFF2-40B4-BE49-F238E27FC236}">
                <a16:creationId xmlns:a16="http://schemas.microsoft.com/office/drawing/2014/main" id="{5B35EF3C-761F-C372-5B4D-CF918CE6C15A}"/>
              </a:ext>
            </a:extLst>
          </p:cNvPr>
          <p:cNvSpPr/>
          <p:nvPr/>
        </p:nvSpPr>
        <p:spPr>
          <a:xfrm>
            <a:off x="3062098" y="5421629"/>
            <a:ext cx="232248" cy="336509"/>
          </a:xfrm>
          <a:custGeom>
            <a:avLst/>
            <a:gdLst/>
            <a:ahLst/>
            <a:cxnLst/>
            <a:rect l="l" t="t" r="r" b="b"/>
            <a:pathLst>
              <a:path w="273685" h="537210">
                <a:moveTo>
                  <a:pt x="68594" y="94775"/>
                </a:moveTo>
                <a:lnTo>
                  <a:pt x="34296" y="111269"/>
                </a:lnTo>
                <a:lnTo>
                  <a:pt x="239267" y="537083"/>
                </a:lnTo>
                <a:lnTo>
                  <a:pt x="273557" y="520560"/>
                </a:lnTo>
                <a:lnTo>
                  <a:pt x="68594" y="94775"/>
                </a:lnTo>
                <a:close/>
              </a:path>
              <a:path w="273685" h="537210">
                <a:moveTo>
                  <a:pt x="1904" y="0"/>
                </a:moveTo>
                <a:lnTo>
                  <a:pt x="0" y="127762"/>
                </a:lnTo>
                <a:lnTo>
                  <a:pt x="34296" y="111269"/>
                </a:lnTo>
                <a:lnTo>
                  <a:pt x="26034" y="94107"/>
                </a:lnTo>
                <a:lnTo>
                  <a:pt x="60325" y="77597"/>
                </a:lnTo>
                <a:lnTo>
                  <a:pt x="102176" y="77597"/>
                </a:lnTo>
                <a:lnTo>
                  <a:pt x="1904" y="0"/>
                </a:lnTo>
                <a:close/>
              </a:path>
              <a:path w="273685" h="537210">
                <a:moveTo>
                  <a:pt x="60325" y="77597"/>
                </a:moveTo>
                <a:lnTo>
                  <a:pt x="26034" y="94107"/>
                </a:lnTo>
                <a:lnTo>
                  <a:pt x="34296" y="111269"/>
                </a:lnTo>
                <a:lnTo>
                  <a:pt x="68594" y="94775"/>
                </a:lnTo>
                <a:lnTo>
                  <a:pt x="60325" y="77597"/>
                </a:lnTo>
                <a:close/>
              </a:path>
              <a:path w="273685" h="537210">
                <a:moveTo>
                  <a:pt x="102176" y="77597"/>
                </a:moveTo>
                <a:lnTo>
                  <a:pt x="60325" y="77597"/>
                </a:lnTo>
                <a:lnTo>
                  <a:pt x="68594" y="94775"/>
                </a:lnTo>
                <a:lnTo>
                  <a:pt x="102996" y="78232"/>
                </a:lnTo>
                <a:lnTo>
                  <a:pt x="102176" y="77597"/>
                </a:lnTo>
                <a:close/>
              </a:path>
            </a:pathLst>
          </a:custGeom>
          <a:solidFill>
            <a:srgbClr val="CC3300"/>
          </a:solidFill>
        </p:spPr>
        <p:txBody>
          <a:bodyPr wrap="square" lIns="0" tIns="0" rIns="0" bIns="0" rtlCol="0"/>
          <a:lstStyle/>
          <a:p>
            <a:endParaRPr/>
          </a:p>
        </p:txBody>
      </p:sp>
    </p:spTree>
    <p:extLst>
      <p:ext uri="{BB962C8B-B14F-4D97-AF65-F5344CB8AC3E}">
        <p14:creationId xmlns:p14="http://schemas.microsoft.com/office/powerpoint/2010/main" val="2723615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5687006" cy="523220"/>
          </a:xfrm>
          <a:prstGeom prst="rect">
            <a:avLst/>
          </a:prstGeom>
          <a:noFill/>
        </p:spPr>
        <p:txBody>
          <a:bodyPr wrap="none" rtlCol="0">
            <a:spAutoFit/>
          </a:bodyPr>
          <a:lstStyle/>
          <a:p>
            <a:r>
              <a:rPr lang="fr-FR" sz="2800" b="1" dirty="0">
                <a:solidFill>
                  <a:srgbClr val="7030A0"/>
                </a:solidFill>
              </a:rPr>
              <a:t>1. Définitions d’une base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3" name="object 3">
            <a:extLst>
              <a:ext uri="{FF2B5EF4-FFF2-40B4-BE49-F238E27FC236}">
                <a16:creationId xmlns:a16="http://schemas.microsoft.com/office/drawing/2014/main" id="{E2FC5681-FFDA-FD0E-EE74-78BD5143E996}"/>
              </a:ext>
            </a:extLst>
          </p:cNvPr>
          <p:cNvSpPr txBox="1"/>
          <p:nvPr/>
        </p:nvSpPr>
        <p:spPr>
          <a:xfrm>
            <a:off x="1468285" y="1594864"/>
            <a:ext cx="9672462" cy="4417107"/>
          </a:xfrm>
          <a:prstGeom prst="rect">
            <a:avLst/>
          </a:prstGeom>
        </p:spPr>
        <p:txBody>
          <a:bodyPr vert="horz" wrap="square" lIns="0" tIns="60960" rIns="0" bIns="0" rtlCol="0">
            <a:spAutoFit/>
          </a:bodyPr>
          <a:lstStyle/>
          <a:p>
            <a:pPr marL="469265" marR="1233805" indent="-456565">
              <a:lnSpc>
                <a:spcPts val="3020"/>
              </a:lnSpc>
              <a:spcBef>
                <a:spcPts val="480"/>
              </a:spcBef>
              <a:buClr>
                <a:srgbClr val="4F81BC"/>
              </a:buClr>
              <a:buSzPct val="108928"/>
              <a:buFont typeface="Arial"/>
              <a:buChar char="•"/>
              <a:tabLst>
                <a:tab pos="469265" algn="l"/>
                <a:tab pos="469900" algn="l"/>
              </a:tabLst>
            </a:pPr>
            <a:r>
              <a:rPr sz="2400" dirty="0">
                <a:latin typeface="Calibri"/>
                <a:cs typeface="Calibri"/>
              </a:rPr>
              <a:t>Une</a:t>
            </a:r>
            <a:r>
              <a:rPr sz="2400" spc="-60" dirty="0">
                <a:latin typeface="Calibri"/>
                <a:cs typeface="Calibri"/>
              </a:rPr>
              <a:t> </a:t>
            </a:r>
            <a:r>
              <a:rPr sz="2400" dirty="0">
                <a:latin typeface="Calibri"/>
                <a:cs typeface="Calibri"/>
              </a:rPr>
              <a:t>base</a:t>
            </a:r>
            <a:r>
              <a:rPr sz="2400" spc="-65" dirty="0">
                <a:latin typeface="Calibri"/>
                <a:cs typeface="Calibri"/>
              </a:rPr>
              <a:t> </a:t>
            </a:r>
            <a:r>
              <a:rPr sz="2400" dirty="0">
                <a:latin typeface="Calibri"/>
                <a:cs typeface="Calibri"/>
              </a:rPr>
              <a:t>de</a:t>
            </a:r>
            <a:r>
              <a:rPr sz="2400" spc="-60" dirty="0">
                <a:latin typeface="Calibri"/>
                <a:cs typeface="Calibri"/>
              </a:rPr>
              <a:t> </a:t>
            </a:r>
            <a:r>
              <a:rPr sz="2400" dirty="0">
                <a:latin typeface="Calibri"/>
                <a:cs typeface="Calibri"/>
              </a:rPr>
              <a:t>données</a:t>
            </a:r>
            <a:r>
              <a:rPr sz="2400" spc="-40" dirty="0">
                <a:latin typeface="Calibri"/>
                <a:cs typeface="Calibri"/>
              </a:rPr>
              <a:t> </a:t>
            </a:r>
            <a:r>
              <a:rPr sz="2400" dirty="0">
                <a:latin typeface="Calibri"/>
                <a:cs typeface="Calibri"/>
              </a:rPr>
              <a:t>est</a:t>
            </a:r>
            <a:r>
              <a:rPr sz="2400" spc="-60" dirty="0">
                <a:latin typeface="Calibri"/>
                <a:cs typeface="Calibri"/>
              </a:rPr>
              <a:t> </a:t>
            </a:r>
            <a:r>
              <a:rPr sz="2400" dirty="0">
                <a:latin typeface="Calibri"/>
                <a:cs typeface="Calibri"/>
              </a:rPr>
              <a:t>un</a:t>
            </a:r>
            <a:r>
              <a:rPr sz="2400" spc="-55" dirty="0">
                <a:latin typeface="Calibri"/>
                <a:cs typeface="Calibri"/>
              </a:rPr>
              <a:t> </a:t>
            </a:r>
            <a:r>
              <a:rPr sz="2400" dirty="0">
                <a:latin typeface="Calibri"/>
                <a:cs typeface="Calibri"/>
              </a:rPr>
              <a:t>ensemble</a:t>
            </a:r>
            <a:r>
              <a:rPr sz="2400" spc="-55" dirty="0">
                <a:latin typeface="Calibri"/>
                <a:cs typeface="Calibri"/>
              </a:rPr>
              <a:t> </a:t>
            </a:r>
            <a:r>
              <a:rPr sz="2400" dirty="0">
                <a:latin typeface="Calibri"/>
                <a:cs typeface="Calibri"/>
              </a:rPr>
              <a:t>ou</a:t>
            </a:r>
            <a:r>
              <a:rPr sz="2400" spc="-65" dirty="0">
                <a:latin typeface="Calibri"/>
                <a:cs typeface="Calibri"/>
              </a:rPr>
              <a:t> </a:t>
            </a:r>
            <a:r>
              <a:rPr sz="2400" spc="-25" dirty="0">
                <a:latin typeface="Calibri"/>
                <a:cs typeface="Calibri"/>
              </a:rPr>
              <a:t>une </a:t>
            </a:r>
            <a:r>
              <a:rPr sz="2400" dirty="0">
                <a:latin typeface="Calibri"/>
                <a:cs typeface="Calibri"/>
              </a:rPr>
              <a:t>collection</a:t>
            </a:r>
            <a:r>
              <a:rPr sz="2400" spc="-100" dirty="0">
                <a:latin typeface="Calibri"/>
                <a:cs typeface="Calibri"/>
              </a:rPr>
              <a:t> </a:t>
            </a:r>
            <a:r>
              <a:rPr sz="2400" b="1" u="sng" spc="-10" dirty="0">
                <a:uFill>
                  <a:solidFill>
                    <a:srgbClr val="000000"/>
                  </a:solidFill>
                </a:uFill>
                <a:latin typeface="Calibri"/>
                <a:cs typeface="Calibri"/>
              </a:rPr>
              <a:t>structurée</a:t>
            </a:r>
            <a:r>
              <a:rPr sz="2400" u="sng" spc="-75" dirty="0">
                <a:uFill>
                  <a:solidFill>
                    <a:srgbClr val="000000"/>
                  </a:solidFill>
                </a:uFill>
                <a:latin typeface="Calibri"/>
                <a:cs typeface="Calibri"/>
              </a:rPr>
              <a:t> </a:t>
            </a:r>
            <a:r>
              <a:rPr sz="2400" dirty="0">
                <a:latin typeface="Calibri"/>
                <a:cs typeface="Calibri"/>
              </a:rPr>
              <a:t>de</a:t>
            </a:r>
            <a:r>
              <a:rPr sz="2400" spc="-100" dirty="0">
                <a:latin typeface="Calibri"/>
                <a:cs typeface="Calibri"/>
              </a:rPr>
              <a:t> </a:t>
            </a:r>
            <a:r>
              <a:rPr sz="2400" spc="-10" dirty="0">
                <a:latin typeface="Calibri"/>
                <a:cs typeface="Calibri"/>
              </a:rPr>
              <a:t>données.</a:t>
            </a:r>
            <a:endParaRPr sz="2400" dirty="0">
              <a:latin typeface="Calibri"/>
              <a:cs typeface="Calibri"/>
            </a:endParaRPr>
          </a:p>
          <a:p>
            <a:pPr marL="469265" marR="5080" indent="-456565">
              <a:lnSpc>
                <a:spcPts val="3020"/>
              </a:lnSpc>
              <a:spcBef>
                <a:spcPts val="2480"/>
              </a:spcBef>
              <a:buClr>
                <a:srgbClr val="4F81BC"/>
              </a:buClr>
              <a:buSzPct val="108928"/>
              <a:buFont typeface="Arial"/>
              <a:buChar char="•"/>
              <a:tabLst>
                <a:tab pos="469265" algn="l"/>
                <a:tab pos="469900" algn="l"/>
              </a:tabLst>
            </a:pPr>
            <a:r>
              <a:rPr sz="2400" dirty="0">
                <a:latin typeface="Calibri"/>
                <a:cs typeface="Calibri"/>
              </a:rPr>
              <a:t>Il</a:t>
            </a:r>
            <a:r>
              <a:rPr sz="2400" spc="-95" dirty="0">
                <a:latin typeface="Calibri"/>
                <a:cs typeface="Calibri"/>
              </a:rPr>
              <a:t> </a:t>
            </a:r>
            <a:r>
              <a:rPr sz="2400" spc="-10" dirty="0">
                <a:latin typeface="Calibri"/>
                <a:cs typeface="Calibri"/>
              </a:rPr>
              <a:t>existe</a:t>
            </a:r>
            <a:r>
              <a:rPr sz="2400" spc="-90" dirty="0">
                <a:latin typeface="Calibri"/>
                <a:cs typeface="Calibri"/>
              </a:rPr>
              <a:t> </a:t>
            </a:r>
            <a:r>
              <a:rPr sz="2400" dirty="0">
                <a:latin typeface="Calibri"/>
                <a:cs typeface="Calibri"/>
              </a:rPr>
              <a:t>plusieurs</a:t>
            </a:r>
            <a:r>
              <a:rPr sz="2400" spc="-45" dirty="0">
                <a:latin typeface="Calibri"/>
                <a:cs typeface="Calibri"/>
              </a:rPr>
              <a:t> </a:t>
            </a:r>
            <a:r>
              <a:rPr sz="2400" dirty="0">
                <a:latin typeface="Calibri"/>
                <a:cs typeface="Calibri"/>
              </a:rPr>
              <a:t>types</a:t>
            </a:r>
            <a:r>
              <a:rPr sz="2400" spc="-85" dirty="0">
                <a:latin typeface="Calibri"/>
                <a:cs typeface="Calibri"/>
              </a:rPr>
              <a:t> </a:t>
            </a:r>
            <a:r>
              <a:rPr sz="2400" dirty="0">
                <a:latin typeface="Calibri"/>
                <a:cs typeface="Calibri"/>
              </a:rPr>
              <a:t>de</a:t>
            </a:r>
            <a:r>
              <a:rPr sz="2400" spc="-85" dirty="0">
                <a:latin typeface="Calibri"/>
                <a:cs typeface="Calibri"/>
              </a:rPr>
              <a:t> </a:t>
            </a:r>
            <a:r>
              <a:rPr sz="2400" dirty="0">
                <a:latin typeface="Calibri"/>
                <a:cs typeface="Calibri"/>
              </a:rPr>
              <a:t>bases</a:t>
            </a:r>
            <a:r>
              <a:rPr sz="2400" spc="-90" dirty="0">
                <a:latin typeface="Calibri"/>
                <a:cs typeface="Calibri"/>
              </a:rPr>
              <a:t> </a:t>
            </a:r>
            <a:r>
              <a:rPr sz="2400" dirty="0">
                <a:latin typeface="Calibri"/>
                <a:cs typeface="Calibri"/>
              </a:rPr>
              <a:t>de</a:t>
            </a:r>
            <a:r>
              <a:rPr sz="2400" spc="-85" dirty="0">
                <a:latin typeface="Calibri"/>
                <a:cs typeface="Calibri"/>
              </a:rPr>
              <a:t> </a:t>
            </a:r>
            <a:r>
              <a:rPr sz="2400" dirty="0">
                <a:latin typeface="Calibri"/>
                <a:cs typeface="Calibri"/>
              </a:rPr>
              <a:t>données</a:t>
            </a:r>
            <a:r>
              <a:rPr sz="2400" spc="-65" dirty="0">
                <a:latin typeface="Calibri"/>
                <a:cs typeface="Calibri"/>
              </a:rPr>
              <a:t> </a:t>
            </a:r>
            <a:r>
              <a:rPr sz="2400" spc="-10" dirty="0">
                <a:latin typeface="Calibri"/>
                <a:cs typeface="Calibri"/>
              </a:rPr>
              <a:t>(BD’s)</a:t>
            </a:r>
            <a:r>
              <a:rPr sz="2400" spc="-85" dirty="0">
                <a:latin typeface="Calibri"/>
                <a:cs typeface="Calibri"/>
              </a:rPr>
              <a:t> </a:t>
            </a:r>
            <a:r>
              <a:rPr sz="2400" spc="-25" dirty="0">
                <a:latin typeface="Calibri"/>
                <a:cs typeface="Calibri"/>
              </a:rPr>
              <a:t>qui </a:t>
            </a:r>
            <a:r>
              <a:rPr sz="2400" dirty="0">
                <a:latin typeface="Calibri"/>
                <a:cs typeface="Calibri"/>
              </a:rPr>
              <a:t>se</a:t>
            </a:r>
            <a:r>
              <a:rPr sz="2400" spc="-75" dirty="0">
                <a:latin typeface="Calibri"/>
                <a:cs typeface="Calibri"/>
              </a:rPr>
              <a:t> </a:t>
            </a:r>
            <a:r>
              <a:rPr sz="2400" spc="-10" dirty="0">
                <a:latin typeface="Calibri"/>
                <a:cs typeface="Calibri"/>
              </a:rPr>
              <a:t>distinguent</a:t>
            </a:r>
            <a:r>
              <a:rPr sz="2400" spc="-20" dirty="0">
                <a:latin typeface="Calibri"/>
                <a:cs typeface="Calibri"/>
              </a:rPr>
              <a:t> </a:t>
            </a:r>
            <a:r>
              <a:rPr sz="2400" dirty="0">
                <a:latin typeface="Calibri"/>
                <a:cs typeface="Calibri"/>
              </a:rPr>
              <a:t>par</a:t>
            </a:r>
            <a:r>
              <a:rPr sz="2400" spc="-80" dirty="0">
                <a:latin typeface="Calibri"/>
                <a:cs typeface="Calibri"/>
              </a:rPr>
              <a:t> </a:t>
            </a:r>
            <a:r>
              <a:rPr sz="2400" dirty="0">
                <a:latin typeface="Calibri"/>
                <a:cs typeface="Calibri"/>
              </a:rPr>
              <a:t>la</a:t>
            </a:r>
            <a:r>
              <a:rPr sz="2400" spc="-80" dirty="0">
                <a:latin typeface="Calibri"/>
                <a:cs typeface="Calibri"/>
              </a:rPr>
              <a:t> </a:t>
            </a:r>
            <a:r>
              <a:rPr sz="2400" dirty="0">
                <a:latin typeface="Calibri"/>
                <a:cs typeface="Calibri"/>
              </a:rPr>
              <a:t>façon</a:t>
            </a:r>
            <a:r>
              <a:rPr sz="2400" spc="-70" dirty="0">
                <a:latin typeface="Calibri"/>
                <a:cs typeface="Calibri"/>
              </a:rPr>
              <a:t> </a:t>
            </a:r>
            <a:r>
              <a:rPr sz="2400" dirty="0">
                <a:latin typeface="Calibri"/>
                <a:cs typeface="Calibri"/>
              </a:rPr>
              <a:t>dont</a:t>
            </a:r>
            <a:r>
              <a:rPr sz="2400" spc="-55" dirty="0">
                <a:latin typeface="Calibri"/>
                <a:cs typeface="Calibri"/>
              </a:rPr>
              <a:t> </a:t>
            </a:r>
            <a:r>
              <a:rPr sz="2400" dirty="0">
                <a:latin typeface="Calibri"/>
                <a:cs typeface="Calibri"/>
              </a:rPr>
              <a:t>les</a:t>
            </a:r>
            <a:r>
              <a:rPr sz="2400" spc="-85" dirty="0">
                <a:latin typeface="Calibri"/>
                <a:cs typeface="Calibri"/>
              </a:rPr>
              <a:t> </a:t>
            </a:r>
            <a:r>
              <a:rPr sz="2400" dirty="0">
                <a:latin typeface="Calibri"/>
                <a:cs typeface="Calibri"/>
              </a:rPr>
              <a:t>données</a:t>
            </a:r>
            <a:r>
              <a:rPr sz="2400" spc="-50" dirty="0">
                <a:latin typeface="Calibri"/>
                <a:cs typeface="Calibri"/>
              </a:rPr>
              <a:t> </a:t>
            </a:r>
            <a:r>
              <a:rPr sz="2400" spc="-20" dirty="0">
                <a:latin typeface="Calibri"/>
                <a:cs typeface="Calibri"/>
              </a:rPr>
              <a:t>sont </a:t>
            </a:r>
            <a:r>
              <a:rPr sz="2400" b="1" u="sng" spc="-10" dirty="0">
                <a:uFill>
                  <a:solidFill>
                    <a:srgbClr val="000000"/>
                  </a:solidFill>
                </a:uFill>
                <a:latin typeface="Calibri"/>
                <a:cs typeface="Calibri"/>
              </a:rPr>
              <a:t>structurées</a:t>
            </a:r>
            <a:r>
              <a:rPr sz="2400" u="sng" spc="-10" dirty="0">
                <a:uFill>
                  <a:solidFill>
                    <a:srgbClr val="000000"/>
                  </a:solidFill>
                </a:uFill>
                <a:latin typeface="Calibri"/>
                <a:cs typeface="Calibri"/>
              </a:rPr>
              <a:t>.</a:t>
            </a:r>
            <a:endParaRPr sz="2400" dirty="0">
              <a:latin typeface="Calibri"/>
              <a:cs typeface="Calibri"/>
            </a:endParaRPr>
          </a:p>
          <a:p>
            <a:pPr marL="469265" marR="949325" indent="-456565">
              <a:lnSpc>
                <a:spcPts val="3020"/>
              </a:lnSpc>
              <a:spcBef>
                <a:spcPts val="2475"/>
              </a:spcBef>
              <a:buClr>
                <a:srgbClr val="4F81BC"/>
              </a:buClr>
              <a:buSzPct val="108928"/>
              <a:buFont typeface="Arial"/>
              <a:buChar char="•"/>
              <a:tabLst>
                <a:tab pos="469265" algn="l"/>
                <a:tab pos="469900" algn="l"/>
              </a:tabLst>
            </a:pPr>
            <a:r>
              <a:rPr sz="2400" spc="-20" dirty="0">
                <a:latin typeface="Calibri"/>
                <a:cs typeface="Calibri"/>
              </a:rPr>
              <a:t>BD’s</a:t>
            </a:r>
            <a:r>
              <a:rPr sz="2400" spc="-110" dirty="0">
                <a:latin typeface="Calibri"/>
                <a:cs typeface="Calibri"/>
              </a:rPr>
              <a:t> </a:t>
            </a:r>
            <a:r>
              <a:rPr sz="2400" spc="-10" dirty="0">
                <a:latin typeface="Calibri"/>
                <a:cs typeface="Calibri"/>
              </a:rPr>
              <a:t>relationnelles,</a:t>
            </a:r>
            <a:r>
              <a:rPr sz="2400" spc="-110" dirty="0">
                <a:latin typeface="Calibri"/>
                <a:cs typeface="Calibri"/>
              </a:rPr>
              <a:t> </a:t>
            </a:r>
            <a:r>
              <a:rPr sz="2400" dirty="0">
                <a:latin typeface="Calibri"/>
                <a:cs typeface="Calibri"/>
              </a:rPr>
              <a:t>objet,</a:t>
            </a:r>
            <a:r>
              <a:rPr sz="2400" spc="-120" dirty="0">
                <a:latin typeface="Calibri"/>
                <a:cs typeface="Calibri"/>
              </a:rPr>
              <a:t> </a:t>
            </a:r>
            <a:r>
              <a:rPr sz="2400" spc="-10" dirty="0">
                <a:latin typeface="Calibri"/>
                <a:cs typeface="Calibri"/>
              </a:rPr>
              <a:t>hiérarchiques,</a:t>
            </a:r>
            <a:r>
              <a:rPr sz="2400" spc="-95" dirty="0">
                <a:latin typeface="Calibri"/>
                <a:cs typeface="Calibri"/>
              </a:rPr>
              <a:t> </a:t>
            </a:r>
            <a:r>
              <a:rPr sz="2400" spc="-10" dirty="0">
                <a:latin typeface="Calibri"/>
                <a:cs typeface="Calibri"/>
              </a:rPr>
              <a:t>réseau, fonctionnelles,</a:t>
            </a:r>
            <a:r>
              <a:rPr sz="2400" spc="-135" dirty="0">
                <a:latin typeface="Calibri"/>
                <a:cs typeface="Calibri"/>
              </a:rPr>
              <a:t> </a:t>
            </a:r>
            <a:r>
              <a:rPr sz="2400" dirty="0">
                <a:latin typeface="Calibri"/>
                <a:cs typeface="Calibri"/>
              </a:rPr>
              <a:t>déductives</a:t>
            </a:r>
            <a:r>
              <a:rPr sz="2400" spc="-130" dirty="0">
                <a:latin typeface="Calibri"/>
                <a:cs typeface="Calibri"/>
              </a:rPr>
              <a:t> </a:t>
            </a:r>
            <a:r>
              <a:rPr sz="2400" spc="-50" dirty="0">
                <a:latin typeface="Calibri"/>
                <a:cs typeface="Calibri"/>
              </a:rPr>
              <a:t>…</a:t>
            </a:r>
            <a:endParaRPr sz="2400" dirty="0">
              <a:latin typeface="Calibri"/>
              <a:cs typeface="Calibri"/>
            </a:endParaRPr>
          </a:p>
          <a:p>
            <a:pPr marL="469265" indent="-456565">
              <a:lnSpc>
                <a:spcPct val="100000"/>
              </a:lnSpc>
              <a:spcBef>
                <a:spcPts val="2085"/>
              </a:spcBef>
              <a:buClr>
                <a:srgbClr val="4F81BC"/>
              </a:buClr>
              <a:buSzPct val="108928"/>
              <a:buFont typeface="Arial"/>
              <a:buChar char="•"/>
              <a:tabLst>
                <a:tab pos="469265" algn="l"/>
                <a:tab pos="469900" algn="l"/>
              </a:tabLst>
            </a:pPr>
            <a:r>
              <a:rPr sz="2400" dirty="0">
                <a:latin typeface="Calibri"/>
                <a:cs typeface="Calibri"/>
              </a:rPr>
              <a:t>95%</a:t>
            </a:r>
            <a:r>
              <a:rPr sz="2400" spc="-70" dirty="0">
                <a:latin typeface="Calibri"/>
                <a:cs typeface="Calibri"/>
              </a:rPr>
              <a:t> </a:t>
            </a:r>
            <a:r>
              <a:rPr sz="2400" dirty="0">
                <a:latin typeface="Calibri"/>
                <a:cs typeface="Calibri"/>
              </a:rPr>
              <a:t>des</a:t>
            </a:r>
            <a:r>
              <a:rPr sz="2400" spc="-60" dirty="0">
                <a:latin typeface="Calibri"/>
                <a:cs typeface="Calibri"/>
              </a:rPr>
              <a:t> </a:t>
            </a:r>
            <a:r>
              <a:rPr sz="2400" spc="-20" dirty="0">
                <a:latin typeface="Calibri"/>
                <a:cs typeface="Calibri"/>
              </a:rPr>
              <a:t>BD’s</a:t>
            </a:r>
            <a:r>
              <a:rPr sz="2400" spc="-60" dirty="0">
                <a:latin typeface="Calibri"/>
                <a:cs typeface="Calibri"/>
              </a:rPr>
              <a:t> </a:t>
            </a:r>
            <a:r>
              <a:rPr sz="2400" dirty="0">
                <a:latin typeface="Calibri"/>
                <a:cs typeface="Calibri"/>
              </a:rPr>
              <a:t>sont</a:t>
            </a:r>
            <a:r>
              <a:rPr sz="2400" spc="-70" dirty="0">
                <a:latin typeface="Calibri"/>
                <a:cs typeface="Calibri"/>
              </a:rPr>
              <a:t> </a:t>
            </a:r>
            <a:r>
              <a:rPr sz="2400" spc="-10" dirty="0">
                <a:latin typeface="Calibri"/>
                <a:cs typeface="Calibri"/>
              </a:rPr>
              <a:t>relationnelles</a:t>
            </a:r>
            <a:endParaRPr sz="2400" dirty="0">
              <a:latin typeface="Calibri"/>
              <a:cs typeface="Calibri"/>
            </a:endParaRPr>
          </a:p>
          <a:p>
            <a:pPr marL="927100" marR="180340" lvl="1" indent="-457834">
              <a:lnSpc>
                <a:spcPct val="90400"/>
              </a:lnSpc>
              <a:spcBef>
                <a:spcPts val="795"/>
              </a:spcBef>
              <a:buClr>
                <a:srgbClr val="4F81BC"/>
              </a:buClr>
              <a:buSzPct val="108928"/>
              <a:buFont typeface="Arial"/>
              <a:buChar char="•"/>
              <a:tabLst>
                <a:tab pos="927100" algn="l"/>
                <a:tab pos="927735" algn="l"/>
              </a:tabLst>
            </a:pPr>
            <a:r>
              <a:rPr sz="2400" spc="-10" dirty="0">
                <a:latin typeface="Calibri"/>
                <a:cs typeface="Calibri"/>
              </a:rPr>
              <a:t>Oracle,</a:t>
            </a:r>
            <a:r>
              <a:rPr sz="2400" spc="-105" dirty="0">
                <a:latin typeface="Calibri"/>
                <a:cs typeface="Calibri"/>
              </a:rPr>
              <a:t> </a:t>
            </a:r>
            <a:r>
              <a:rPr sz="2400" dirty="0">
                <a:latin typeface="Calibri"/>
                <a:cs typeface="Calibri"/>
              </a:rPr>
              <a:t>société</a:t>
            </a:r>
            <a:r>
              <a:rPr sz="2400" spc="-85" dirty="0">
                <a:latin typeface="Calibri"/>
                <a:cs typeface="Calibri"/>
              </a:rPr>
              <a:t> </a:t>
            </a:r>
            <a:r>
              <a:rPr sz="2400" dirty="0">
                <a:latin typeface="Calibri"/>
                <a:cs typeface="Calibri"/>
              </a:rPr>
              <a:t>éditrice</a:t>
            </a:r>
            <a:r>
              <a:rPr sz="2400" spc="-80" dirty="0">
                <a:latin typeface="Calibri"/>
                <a:cs typeface="Calibri"/>
              </a:rPr>
              <a:t> </a:t>
            </a:r>
            <a:r>
              <a:rPr sz="2400" dirty="0">
                <a:latin typeface="Calibri"/>
                <a:cs typeface="Calibri"/>
              </a:rPr>
              <a:t>de</a:t>
            </a:r>
            <a:r>
              <a:rPr sz="2400" spc="-85" dirty="0">
                <a:latin typeface="Calibri"/>
                <a:cs typeface="Calibri"/>
              </a:rPr>
              <a:t> </a:t>
            </a:r>
            <a:r>
              <a:rPr sz="2400" dirty="0">
                <a:latin typeface="Calibri"/>
                <a:cs typeface="Calibri"/>
              </a:rPr>
              <a:t>logiciels</a:t>
            </a:r>
            <a:r>
              <a:rPr sz="2400" spc="-95" dirty="0">
                <a:latin typeface="Calibri"/>
                <a:cs typeface="Calibri"/>
              </a:rPr>
              <a:t> </a:t>
            </a:r>
            <a:r>
              <a:rPr sz="2400" dirty="0">
                <a:latin typeface="Calibri"/>
                <a:cs typeface="Calibri"/>
              </a:rPr>
              <a:t>pour</a:t>
            </a:r>
            <a:r>
              <a:rPr sz="2400" spc="-60" dirty="0">
                <a:latin typeface="Calibri"/>
                <a:cs typeface="Calibri"/>
              </a:rPr>
              <a:t> </a:t>
            </a:r>
            <a:r>
              <a:rPr sz="2400" dirty="0">
                <a:latin typeface="Calibri"/>
                <a:cs typeface="Calibri"/>
              </a:rPr>
              <a:t>bases</a:t>
            </a:r>
            <a:r>
              <a:rPr sz="2400" spc="-85" dirty="0">
                <a:latin typeface="Calibri"/>
                <a:cs typeface="Calibri"/>
              </a:rPr>
              <a:t> </a:t>
            </a:r>
            <a:r>
              <a:rPr sz="2400" spc="-25" dirty="0">
                <a:latin typeface="Calibri"/>
                <a:cs typeface="Calibri"/>
              </a:rPr>
              <a:t>de </a:t>
            </a:r>
            <a:r>
              <a:rPr sz="2400" dirty="0">
                <a:latin typeface="Calibri"/>
                <a:cs typeface="Calibri"/>
              </a:rPr>
              <a:t>données</a:t>
            </a:r>
            <a:r>
              <a:rPr sz="2400" spc="-75" dirty="0">
                <a:latin typeface="Calibri"/>
                <a:cs typeface="Calibri"/>
              </a:rPr>
              <a:t> </a:t>
            </a:r>
            <a:r>
              <a:rPr sz="2400" dirty="0">
                <a:latin typeface="Calibri"/>
                <a:cs typeface="Calibri"/>
              </a:rPr>
              <a:t>est</a:t>
            </a:r>
            <a:r>
              <a:rPr sz="2400" spc="-90" dirty="0">
                <a:latin typeface="Calibri"/>
                <a:cs typeface="Calibri"/>
              </a:rPr>
              <a:t> </a:t>
            </a:r>
            <a:r>
              <a:rPr sz="2400" dirty="0">
                <a:latin typeface="Calibri"/>
                <a:cs typeface="Calibri"/>
              </a:rPr>
              <a:t>la</a:t>
            </a:r>
            <a:r>
              <a:rPr sz="2400" spc="-110" dirty="0">
                <a:latin typeface="Calibri"/>
                <a:cs typeface="Calibri"/>
              </a:rPr>
              <a:t> </a:t>
            </a:r>
            <a:r>
              <a:rPr sz="2400" dirty="0">
                <a:latin typeface="Calibri"/>
                <a:cs typeface="Calibri"/>
              </a:rPr>
              <a:t>deuxième</a:t>
            </a:r>
            <a:r>
              <a:rPr sz="2400" spc="-85" dirty="0">
                <a:latin typeface="Calibri"/>
                <a:cs typeface="Calibri"/>
              </a:rPr>
              <a:t> </a:t>
            </a:r>
            <a:r>
              <a:rPr sz="2400" dirty="0">
                <a:latin typeface="Calibri"/>
                <a:cs typeface="Calibri"/>
              </a:rPr>
              <a:t>plus</a:t>
            </a:r>
            <a:r>
              <a:rPr sz="2400" spc="-70" dirty="0">
                <a:latin typeface="Calibri"/>
                <a:cs typeface="Calibri"/>
              </a:rPr>
              <a:t> </a:t>
            </a:r>
            <a:r>
              <a:rPr sz="2400" dirty="0">
                <a:latin typeface="Calibri"/>
                <a:cs typeface="Calibri"/>
              </a:rPr>
              <a:t>grosse</a:t>
            </a:r>
            <a:r>
              <a:rPr sz="2400" spc="-100" dirty="0">
                <a:latin typeface="Calibri"/>
                <a:cs typeface="Calibri"/>
              </a:rPr>
              <a:t> </a:t>
            </a:r>
            <a:r>
              <a:rPr sz="2400" dirty="0">
                <a:latin typeface="Calibri"/>
                <a:cs typeface="Calibri"/>
              </a:rPr>
              <a:t>société</a:t>
            </a:r>
            <a:r>
              <a:rPr sz="2400" spc="-100" dirty="0">
                <a:latin typeface="Calibri"/>
                <a:cs typeface="Calibri"/>
              </a:rPr>
              <a:t> </a:t>
            </a:r>
            <a:r>
              <a:rPr sz="2400" spc="-10" dirty="0">
                <a:latin typeface="Calibri"/>
                <a:cs typeface="Calibri"/>
              </a:rPr>
              <a:t>après Microsoft</a:t>
            </a:r>
            <a:r>
              <a:rPr lang="fr-FR" sz="2400" spc="-10" dirty="0">
                <a:latin typeface="Calibri"/>
                <a:cs typeface="Calibri"/>
              </a:rPr>
              <a:t>.</a:t>
            </a:r>
            <a:endParaRPr sz="2400" dirty="0">
              <a:latin typeface="Calibri"/>
              <a:cs typeface="Calibri"/>
            </a:endParaRPr>
          </a:p>
        </p:txBody>
      </p:sp>
      <p:sp>
        <p:nvSpPr>
          <p:cNvPr id="4" name="Espace réservé du numéro de diapositive 3">
            <a:extLst>
              <a:ext uri="{FF2B5EF4-FFF2-40B4-BE49-F238E27FC236}">
                <a16:creationId xmlns:a16="http://schemas.microsoft.com/office/drawing/2014/main" id="{C4B22B09-A834-D9C8-93C4-C7592DB17DC3}"/>
              </a:ext>
            </a:extLst>
          </p:cNvPr>
          <p:cNvSpPr>
            <a:spLocks noGrp="1"/>
          </p:cNvSpPr>
          <p:nvPr>
            <p:ph type="sldNum" sz="quarter" idx="12"/>
          </p:nvPr>
        </p:nvSpPr>
        <p:spPr/>
        <p:txBody>
          <a:bodyPr/>
          <a:lstStyle/>
          <a:p>
            <a:fld id="{14385F30-F5BB-45A0-A756-346F67DA10C3}" type="slidenum">
              <a:rPr lang="en-US" smtClean="0"/>
              <a:t>5</a:t>
            </a:fld>
            <a:endParaRPr lang="en-US"/>
          </a:p>
        </p:txBody>
      </p:sp>
    </p:spTree>
    <p:extLst>
      <p:ext uri="{BB962C8B-B14F-4D97-AF65-F5344CB8AC3E}">
        <p14:creationId xmlns:p14="http://schemas.microsoft.com/office/powerpoint/2010/main" val="4050825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50</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sélection +projection</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4BB54948-EAEB-2BC7-6793-A3092E3DFB61}"/>
              </a:ext>
            </a:extLst>
          </p:cNvPr>
          <p:cNvSpPr txBox="1"/>
          <p:nvPr/>
        </p:nvSpPr>
        <p:spPr>
          <a:xfrm>
            <a:off x="537082" y="1310112"/>
            <a:ext cx="7923530" cy="462280"/>
          </a:xfrm>
          <a:prstGeom prst="rect">
            <a:avLst/>
          </a:prstGeom>
          <a:ln w="9144">
            <a:solidFill>
              <a:srgbClr val="E0E0B7"/>
            </a:solidFill>
          </a:ln>
        </p:spPr>
        <p:txBody>
          <a:bodyPr vert="horz" wrap="square" lIns="0" tIns="36830" rIns="0" bIns="0" rtlCol="0">
            <a:spAutoFit/>
          </a:bodyPr>
          <a:lstStyle/>
          <a:p>
            <a:pPr marL="447675" algn="ctr">
              <a:lnSpc>
                <a:spcPct val="100000"/>
              </a:lnSpc>
              <a:spcBef>
                <a:spcPts val="290"/>
              </a:spcBef>
            </a:pPr>
            <a:r>
              <a:rPr sz="2400" b="1" dirty="0">
                <a:solidFill>
                  <a:srgbClr val="000099"/>
                </a:solidFill>
                <a:latin typeface="Times New Roman"/>
                <a:cs typeface="Times New Roman"/>
              </a:rPr>
              <a:t>Afficher</a:t>
            </a:r>
            <a:r>
              <a:rPr sz="2400" b="1" spc="-10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titres</a:t>
            </a:r>
            <a:r>
              <a:rPr sz="2400" b="1" spc="-70"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sortis</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après</a:t>
            </a:r>
            <a:r>
              <a:rPr sz="2400" b="1" spc="-60" dirty="0">
                <a:solidFill>
                  <a:srgbClr val="000099"/>
                </a:solidFill>
                <a:latin typeface="Times New Roman"/>
                <a:cs typeface="Times New Roman"/>
              </a:rPr>
              <a:t> </a:t>
            </a:r>
            <a:r>
              <a:rPr sz="2400" b="1" spc="-20" dirty="0">
                <a:solidFill>
                  <a:srgbClr val="000099"/>
                </a:solidFill>
                <a:latin typeface="Times New Roman"/>
                <a:cs typeface="Times New Roman"/>
              </a:rPr>
              <a:t>1975</a:t>
            </a:r>
            <a:endParaRPr sz="2400" dirty="0">
              <a:latin typeface="Times New Roman"/>
              <a:cs typeface="Times New Roman"/>
            </a:endParaRPr>
          </a:p>
        </p:txBody>
      </p:sp>
      <p:sp>
        <p:nvSpPr>
          <p:cNvPr id="9" name="object 4">
            <a:extLst>
              <a:ext uri="{FF2B5EF4-FFF2-40B4-BE49-F238E27FC236}">
                <a16:creationId xmlns:a16="http://schemas.microsoft.com/office/drawing/2014/main" id="{3CB4DF4D-7B13-B0CA-3A91-4F01380B60CF}"/>
              </a:ext>
            </a:extLst>
          </p:cNvPr>
          <p:cNvSpPr txBox="1"/>
          <p:nvPr/>
        </p:nvSpPr>
        <p:spPr>
          <a:xfrm>
            <a:off x="365202" y="5527361"/>
            <a:ext cx="2592705" cy="463550"/>
          </a:xfrm>
          <a:prstGeom prst="rect">
            <a:avLst/>
          </a:prstGeom>
          <a:ln w="38100">
            <a:solidFill>
              <a:srgbClr val="CC3300"/>
            </a:solidFill>
          </a:ln>
        </p:spPr>
        <p:txBody>
          <a:bodyPr vert="horz" wrap="square" lIns="0" tIns="36830" rIns="0" bIns="0" rtlCol="0">
            <a:spAutoFit/>
          </a:bodyPr>
          <a:lstStyle/>
          <a:p>
            <a:pPr marL="88900">
              <a:lnSpc>
                <a:spcPct val="100000"/>
              </a:lnSpc>
              <a:spcBef>
                <a:spcPts val="290"/>
              </a:spcBef>
            </a:pPr>
            <a:r>
              <a:rPr sz="2400" dirty="0">
                <a:solidFill>
                  <a:srgbClr val="CC3300"/>
                </a:solidFill>
                <a:latin typeface="Times New Roman"/>
                <a:cs typeface="Times New Roman"/>
              </a:rPr>
              <a:t>Le</a:t>
            </a:r>
            <a:r>
              <a:rPr sz="2400" spc="-25" dirty="0">
                <a:solidFill>
                  <a:srgbClr val="CC3300"/>
                </a:solidFill>
                <a:latin typeface="Times New Roman"/>
                <a:cs typeface="Times New Roman"/>
              </a:rPr>
              <a:t> </a:t>
            </a:r>
            <a:r>
              <a:rPr sz="2400" dirty="0">
                <a:solidFill>
                  <a:srgbClr val="CC3300"/>
                </a:solidFill>
                <a:latin typeface="Times New Roman"/>
                <a:cs typeface="Times New Roman"/>
              </a:rPr>
              <a:t>titre</a:t>
            </a:r>
            <a:r>
              <a:rPr sz="2400" spc="-40" dirty="0">
                <a:solidFill>
                  <a:srgbClr val="CC3300"/>
                </a:solidFill>
                <a:latin typeface="Times New Roman"/>
                <a:cs typeface="Times New Roman"/>
              </a:rPr>
              <a:t> </a:t>
            </a:r>
            <a:r>
              <a:rPr sz="2400" dirty="0">
                <a:solidFill>
                  <a:srgbClr val="CC3300"/>
                </a:solidFill>
                <a:latin typeface="Times New Roman"/>
                <a:cs typeface="Times New Roman"/>
              </a:rPr>
              <a:t>est</a:t>
            </a:r>
            <a:r>
              <a:rPr sz="2400" spc="-10" dirty="0">
                <a:solidFill>
                  <a:srgbClr val="CC3300"/>
                </a:solidFill>
                <a:latin typeface="Times New Roman"/>
                <a:cs typeface="Times New Roman"/>
              </a:rPr>
              <a:t> affiché</a:t>
            </a:r>
            <a:endParaRPr sz="2400">
              <a:latin typeface="Times New Roman"/>
              <a:cs typeface="Times New Roman"/>
            </a:endParaRPr>
          </a:p>
        </p:txBody>
      </p:sp>
      <p:sp>
        <p:nvSpPr>
          <p:cNvPr id="10" name="object 5">
            <a:extLst>
              <a:ext uri="{FF2B5EF4-FFF2-40B4-BE49-F238E27FC236}">
                <a16:creationId xmlns:a16="http://schemas.microsoft.com/office/drawing/2014/main" id="{6FFF11B4-EDF1-CCFF-9904-6531D4A803F3}"/>
              </a:ext>
            </a:extLst>
          </p:cNvPr>
          <p:cNvSpPr txBox="1"/>
          <p:nvPr/>
        </p:nvSpPr>
        <p:spPr>
          <a:xfrm>
            <a:off x="4068317" y="5357422"/>
            <a:ext cx="4392295" cy="824865"/>
          </a:xfrm>
          <a:prstGeom prst="rect">
            <a:avLst/>
          </a:prstGeom>
          <a:ln w="38100">
            <a:solidFill>
              <a:srgbClr val="3366CC"/>
            </a:solidFill>
          </a:ln>
        </p:spPr>
        <p:txBody>
          <a:bodyPr vert="horz" wrap="square" lIns="0" tIns="36194" rIns="0" bIns="0" rtlCol="0">
            <a:spAutoFit/>
          </a:bodyPr>
          <a:lstStyle/>
          <a:p>
            <a:pPr marL="88900">
              <a:lnSpc>
                <a:spcPct val="100000"/>
              </a:lnSpc>
              <a:spcBef>
                <a:spcPts val="284"/>
              </a:spcBef>
            </a:pPr>
            <a:r>
              <a:rPr sz="2400" u="sng" dirty="0">
                <a:solidFill>
                  <a:srgbClr val="3366CC"/>
                </a:solidFill>
                <a:uFill>
                  <a:solidFill>
                    <a:srgbClr val="3366CC"/>
                  </a:solidFill>
                </a:uFill>
                <a:latin typeface="Times New Roman"/>
                <a:cs typeface="Times New Roman"/>
              </a:rPr>
              <a:t>Année</a:t>
            </a:r>
            <a:r>
              <a:rPr sz="2400" spc="-35" dirty="0">
                <a:solidFill>
                  <a:srgbClr val="3366CC"/>
                </a:solidFill>
                <a:latin typeface="Times New Roman"/>
                <a:cs typeface="Times New Roman"/>
              </a:rPr>
              <a:t> </a:t>
            </a:r>
            <a:r>
              <a:rPr sz="2400" dirty="0">
                <a:solidFill>
                  <a:srgbClr val="3366CC"/>
                </a:solidFill>
                <a:latin typeface="Times New Roman"/>
                <a:cs typeface="Times New Roman"/>
              </a:rPr>
              <a:t>n’est</a:t>
            </a:r>
            <a:r>
              <a:rPr sz="2400" spc="-40" dirty="0">
                <a:solidFill>
                  <a:srgbClr val="3366CC"/>
                </a:solidFill>
                <a:latin typeface="Times New Roman"/>
                <a:cs typeface="Times New Roman"/>
              </a:rPr>
              <a:t> </a:t>
            </a:r>
            <a:r>
              <a:rPr sz="2400" dirty="0">
                <a:solidFill>
                  <a:srgbClr val="3366CC"/>
                </a:solidFill>
                <a:latin typeface="Times New Roman"/>
                <a:cs typeface="Times New Roman"/>
              </a:rPr>
              <a:t>pas</a:t>
            </a:r>
            <a:r>
              <a:rPr sz="2400" spc="-20" dirty="0">
                <a:solidFill>
                  <a:srgbClr val="3366CC"/>
                </a:solidFill>
                <a:latin typeface="Times New Roman"/>
                <a:cs typeface="Times New Roman"/>
              </a:rPr>
              <a:t> </a:t>
            </a:r>
            <a:r>
              <a:rPr sz="2400" dirty="0">
                <a:solidFill>
                  <a:srgbClr val="3366CC"/>
                </a:solidFill>
                <a:latin typeface="Times New Roman"/>
                <a:cs typeface="Times New Roman"/>
              </a:rPr>
              <a:t>affichée</a:t>
            </a:r>
            <a:r>
              <a:rPr sz="2400" spc="-20" dirty="0">
                <a:solidFill>
                  <a:srgbClr val="3366CC"/>
                </a:solidFill>
                <a:latin typeface="Times New Roman"/>
                <a:cs typeface="Times New Roman"/>
              </a:rPr>
              <a:t> </a:t>
            </a:r>
            <a:r>
              <a:rPr sz="2400" dirty="0">
                <a:solidFill>
                  <a:srgbClr val="3366CC"/>
                </a:solidFill>
                <a:latin typeface="Times New Roman"/>
                <a:cs typeface="Times New Roman"/>
              </a:rPr>
              <a:t>mais</a:t>
            </a:r>
            <a:r>
              <a:rPr sz="2400" spc="-20" dirty="0">
                <a:solidFill>
                  <a:srgbClr val="3366CC"/>
                </a:solidFill>
                <a:latin typeface="Times New Roman"/>
                <a:cs typeface="Times New Roman"/>
              </a:rPr>
              <a:t> sert</a:t>
            </a:r>
            <a:endParaRPr sz="2400" dirty="0">
              <a:latin typeface="Times New Roman"/>
              <a:cs typeface="Times New Roman"/>
            </a:endParaRPr>
          </a:p>
          <a:p>
            <a:pPr marL="88900">
              <a:lnSpc>
                <a:spcPct val="100000"/>
              </a:lnSpc>
            </a:pPr>
            <a:r>
              <a:rPr sz="2400" dirty="0">
                <a:solidFill>
                  <a:srgbClr val="3366CC"/>
                </a:solidFill>
                <a:latin typeface="Times New Roman"/>
                <a:cs typeface="Times New Roman"/>
              </a:rPr>
              <a:t>à</a:t>
            </a:r>
            <a:r>
              <a:rPr sz="2400" spc="-10" dirty="0">
                <a:solidFill>
                  <a:srgbClr val="3366CC"/>
                </a:solidFill>
                <a:latin typeface="Times New Roman"/>
                <a:cs typeface="Times New Roman"/>
              </a:rPr>
              <a:t> </a:t>
            </a:r>
            <a:r>
              <a:rPr sz="2400" dirty="0">
                <a:solidFill>
                  <a:srgbClr val="3366CC"/>
                </a:solidFill>
                <a:latin typeface="Times New Roman"/>
                <a:cs typeface="Times New Roman"/>
              </a:rPr>
              <a:t>exprimer</a:t>
            </a:r>
            <a:r>
              <a:rPr sz="2400" spc="-20" dirty="0">
                <a:solidFill>
                  <a:srgbClr val="3366CC"/>
                </a:solidFill>
                <a:latin typeface="Times New Roman"/>
                <a:cs typeface="Times New Roman"/>
              </a:rPr>
              <a:t> </a:t>
            </a:r>
            <a:r>
              <a:rPr sz="2400" dirty="0">
                <a:solidFill>
                  <a:srgbClr val="3366CC"/>
                </a:solidFill>
                <a:latin typeface="Times New Roman"/>
                <a:cs typeface="Times New Roman"/>
              </a:rPr>
              <a:t>le critère</a:t>
            </a:r>
            <a:r>
              <a:rPr sz="2400" spc="-35" dirty="0">
                <a:solidFill>
                  <a:srgbClr val="3366CC"/>
                </a:solidFill>
                <a:latin typeface="Times New Roman"/>
                <a:cs typeface="Times New Roman"/>
              </a:rPr>
              <a:t> </a:t>
            </a:r>
            <a:r>
              <a:rPr sz="2400" dirty="0">
                <a:solidFill>
                  <a:srgbClr val="3366CC"/>
                </a:solidFill>
                <a:latin typeface="Times New Roman"/>
                <a:cs typeface="Times New Roman"/>
              </a:rPr>
              <a:t>de</a:t>
            </a:r>
            <a:r>
              <a:rPr sz="2400" spc="-10" dirty="0">
                <a:solidFill>
                  <a:srgbClr val="3366CC"/>
                </a:solidFill>
                <a:latin typeface="Times New Roman"/>
                <a:cs typeface="Times New Roman"/>
              </a:rPr>
              <a:t> sélection</a:t>
            </a:r>
            <a:endParaRPr sz="2400" dirty="0">
              <a:latin typeface="Times New Roman"/>
              <a:cs typeface="Times New Roman"/>
            </a:endParaRPr>
          </a:p>
        </p:txBody>
      </p:sp>
      <p:grpSp>
        <p:nvGrpSpPr>
          <p:cNvPr id="11" name="object 6">
            <a:extLst>
              <a:ext uri="{FF2B5EF4-FFF2-40B4-BE49-F238E27FC236}">
                <a16:creationId xmlns:a16="http://schemas.microsoft.com/office/drawing/2014/main" id="{D3664711-4EAD-A01E-23A4-A2A34A26F4DB}"/>
              </a:ext>
            </a:extLst>
          </p:cNvPr>
          <p:cNvGrpSpPr/>
          <p:nvPr/>
        </p:nvGrpSpPr>
        <p:grpSpPr>
          <a:xfrm>
            <a:off x="1187196" y="1881641"/>
            <a:ext cx="5184775" cy="3635999"/>
            <a:chOff x="1187196" y="1010411"/>
            <a:chExt cx="5184775" cy="4758055"/>
          </a:xfrm>
        </p:grpSpPr>
        <p:pic>
          <p:nvPicPr>
            <p:cNvPr id="12" name="object 7">
              <a:extLst>
                <a:ext uri="{FF2B5EF4-FFF2-40B4-BE49-F238E27FC236}">
                  <a16:creationId xmlns:a16="http://schemas.microsoft.com/office/drawing/2014/main" id="{ADEE6DD3-6955-5B88-BCB0-5D2D5A11E7E9}"/>
                </a:ext>
              </a:extLst>
            </p:cNvPr>
            <p:cNvPicPr/>
            <p:nvPr/>
          </p:nvPicPr>
          <p:blipFill>
            <a:blip r:embed="rId4" cstate="print"/>
            <a:stretch>
              <a:fillRect/>
            </a:stretch>
          </p:blipFill>
          <p:spPr>
            <a:xfrm>
              <a:off x="1187196" y="1010411"/>
              <a:ext cx="5184648" cy="4165091"/>
            </a:xfrm>
            <a:prstGeom prst="rect">
              <a:avLst/>
            </a:prstGeom>
          </p:spPr>
        </p:pic>
        <p:sp>
          <p:nvSpPr>
            <p:cNvPr id="13" name="object 8">
              <a:extLst>
                <a:ext uri="{FF2B5EF4-FFF2-40B4-BE49-F238E27FC236}">
                  <a16:creationId xmlns:a16="http://schemas.microsoft.com/office/drawing/2014/main" id="{DD9B449F-9A17-BC0A-BD96-31ECC59C399C}"/>
                </a:ext>
              </a:extLst>
            </p:cNvPr>
            <p:cNvSpPr/>
            <p:nvPr/>
          </p:nvSpPr>
          <p:spPr>
            <a:xfrm>
              <a:off x="4213097" y="4715383"/>
              <a:ext cx="1951989" cy="820419"/>
            </a:xfrm>
            <a:custGeom>
              <a:avLst/>
              <a:gdLst/>
              <a:ahLst/>
              <a:cxnLst/>
              <a:rect l="l" t="t" r="r" b="b"/>
              <a:pathLst>
                <a:path w="1951989" h="820420">
                  <a:moveTo>
                    <a:pt x="113031" y="35261"/>
                  </a:moveTo>
                  <a:lnTo>
                    <a:pt x="98665" y="70561"/>
                  </a:lnTo>
                  <a:lnTo>
                    <a:pt x="1937385" y="819912"/>
                  </a:lnTo>
                  <a:lnTo>
                    <a:pt x="1951863" y="784606"/>
                  </a:lnTo>
                  <a:lnTo>
                    <a:pt x="113031" y="35261"/>
                  </a:lnTo>
                  <a:close/>
                </a:path>
                <a:path w="1951989" h="820420">
                  <a:moveTo>
                    <a:pt x="127380" y="0"/>
                  </a:moveTo>
                  <a:lnTo>
                    <a:pt x="0" y="9779"/>
                  </a:lnTo>
                  <a:lnTo>
                    <a:pt x="84327" y="105791"/>
                  </a:lnTo>
                  <a:lnTo>
                    <a:pt x="98665" y="70561"/>
                  </a:lnTo>
                  <a:lnTo>
                    <a:pt x="81025" y="63373"/>
                  </a:lnTo>
                  <a:lnTo>
                    <a:pt x="95376" y="28067"/>
                  </a:lnTo>
                  <a:lnTo>
                    <a:pt x="115958" y="28067"/>
                  </a:lnTo>
                  <a:lnTo>
                    <a:pt x="127380" y="0"/>
                  </a:lnTo>
                  <a:close/>
                </a:path>
                <a:path w="1951989" h="820420">
                  <a:moveTo>
                    <a:pt x="95376" y="28067"/>
                  </a:moveTo>
                  <a:lnTo>
                    <a:pt x="81025" y="63373"/>
                  </a:lnTo>
                  <a:lnTo>
                    <a:pt x="98665" y="70561"/>
                  </a:lnTo>
                  <a:lnTo>
                    <a:pt x="113031" y="35261"/>
                  </a:lnTo>
                  <a:lnTo>
                    <a:pt x="95376" y="28067"/>
                  </a:lnTo>
                  <a:close/>
                </a:path>
                <a:path w="1951989" h="820420">
                  <a:moveTo>
                    <a:pt x="115958" y="28067"/>
                  </a:moveTo>
                  <a:lnTo>
                    <a:pt x="95376" y="28067"/>
                  </a:lnTo>
                  <a:lnTo>
                    <a:pt x="113031" y="35261"/>
                  </a:lnTo>
                  <a:lnTo>
                    <a:pt x="115958" y="28067"/>
                  </a:lnTo>
                  <a:close/>
                </a:path>
              </a:pathLst>
            </a:custGeom>
            <a:solidFill>
              <a:srgbClr val="3366CC"/>
            </a:solidFill>
          </p:spPr>
          <p:txBody>
            <a:bodyPr wrap="square" lIns="0" tIns="0" rIns="0" bIns="0" rtlCol="0"/>
            <a:lstStyle/>
            <a:p>
              <a:endParaRPr/>
            </a:p>
          </p:txBody>
        </p:sp>
        <p:sp>
          <p:nvSpPr>
            <p:cNvPr id="14" name="object 9">
              <a:extLst>
                <a:ext uri="{FF2B5EF4-FFF2-40B4-BE49-F238E27FC236}">
                  <a16:creationId xmlns:a16="http://schemas.microsoft.com/office/drawing/2014/main" id="{C328285A-FEEF-F536-1990-9A6FB080F87C}"/>
                </a:ext>
              </a:extLst>
            </p:cNvPr>
            <p:cNvSpPr/>
            <p:nvPr/>
          </p:nvSpPr>
          <p:spPr>
            <a:xfrm>
              <a:off x="1464818" y="4725161"/>
              <a:ext cx="1163320" cy="1043305"/>
            </a:xfrm>
            <a:custGeom>
              <a:avLst/>
              <a:gdLst/>
              <a:ahLst/>
              <a:cxnLst/>
              <a:rect l="l" t="t" r="r" b="b"/>
              <a:pathLst>
                <a:path w="1163320" h="1043304">
                  <a:moveTo>
                    <a:pt x="1065432" y="61966"/>
                  </a:moveTo>
                  <a:lnTo>
                    <a:pt x="0" y="1014501"/>
                  </a:lnTo>
                  <a:lnTo>
                    <a:pt x="25400" y="1042898"/>
                  </a:lnTo>
                  <a:lnTo>
                    <a:pt x="1090853" y="90395"/>
                  </a:lnTo>
                  <a:lnTo>
                    <a:pt x="1065432" y="61966"/>
                  </a:lnTo>
                  <a:close/>
                </a:path>
                <a:path w="1163320" h="1043304">
                  <a:moveTo>
                    <a:pt x="1143767" y="49275"/>
                  </a:moveTo>
                  <a:lnTo>
                    <a:pt x="1079627" y="49275"/>
                  </a:lnTo>
                  <a:lnTo>
                    <a:pt x="1105027" y="77724"/>
                  </a:lnTo>
                  <a:lnTo>
                    <a:pt x="1090853" y="90395"/>
                  </a:lnTo>
                  <a:lnTo>
                    <a:pt x="1116202" y="118744"/>
                  </a:lnTo>
                  <a:lnTo>
                    <a:pt x="1143767" y="49275"/>
                  </a:lnTo>
                  <a:close/>
                </a:path>
                <a:path w="1163320" h="1043304">
                  <a:moveTo>
                    <a:pt x="1079627" y="49275"/>
                  </a:moveTo>
                  <a:lnTo>
                    <a:pt x="1065432" y="61966"/>
                  </a:lnTo>
                  <a:lnTo>
                    <a:pt x="1090853" y="90395"/>
                  </a:lnTo>
                  <a:lnTo>
                    <a:pt x="1105027" y="77724"/>
                  </a:lnTo>
                  <a:lnTo>
                    <a:pt x="1079627" y="49275"/>
                  </a:lnTo>
                  <a:close/>
                </a:path>
                <a:path w="1163320" h="1043304">
                  <a:moveTo>
                    <a:pt x="1163320" y="0"/>
                  </a:moveTo>
                  <a:lnTo>
                    <a:pt x="1040002" y="33527"/>
                  </a:lnTo>
                  <a:lnTo>
                    <a:pt x="1065432" y="61966"/>
                  </a:lnTo>
                  <a:lnTo>
                    <a:pt x="1079627" y="49275"/>
                  </a:lnTo>
                  <a:lnTo>
                    <a:pt x="1143767" y="49275"/>
                  </a:lnTo>
                  <a:lnTo>
                    <a:pt x="1163320" y="0"/>
                  </a:lnTo>
                  <a:close/>
                </a:path>
              </a:pathLst>
            </a:custGeom>
            <a:solidFill>
              <a:srgbClr val="CC3300"/>
            </a:solidFill>
          </p:spPr>
          <p:txBody>
            <a:bodyPr wrap="square" lIns="0" tIns="0" rIns="0" bIns="0" rtlCol="0"/>
            <a:lstStyle/>
            <a:p>
              <a:endParaRPr/>
            </a:p>
          </p:txBody>
        </p:sp>
      </p:grpSp>
    </p:spTree>
    <p:extLst>
      <p:ext uri="{BB962C8B-B14F-4D97-AF65-F5344CB8AC3E}">
        <p14:creationId xmlns:p14="http://schemas.microsoft.com/office/powerpoint/2010/main" val="2295790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51</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sélection complexe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5" name="object 3">
            <a:extLst>
              <a:ext uri="{FF2B5EF4-FFF2-40B4-BE49-F238E27FC236}">
                <a16:creationId xmlns:a16="http://schemas.microsoft.com/office/drawing/2014/main" id="{F6B37DA6-8683-B3A1-F8DC-A7F803FA4032}"/>
              </a:ext>
            </a:extLst>
          </p:cNvPr>
          <p:cNvSpPr txBox="1"/>
          <p:nvPr/>
        </p:nvSpPr>
        <p:spPr>
          <a:xfrm>
            <a:off x="877698" y="1191319"/>
            <a:ext cx="7923530" cy="462280"/>
          </a:xfrm>
          <a:prstGeom prst="rect">
            <a:avLst/>
          </a:prstGeom>
          <a:ln w="9144">
            <a:solidFill>
              <a:srgbClr val="E0E0B7"/>
            </a:solidFill>
          </a:ln>
        </p:spPr>
        <p:txBody>
          <a:bodyPr vert="horz" wrap="square" lIns="0" tIns="36830" rIns="0" bIns="0" rtlCol="0">
            <a:spAutoFit/>
          </a:bodyPr>
          <a:lstStyle/>
          <a:p>
            <a:pPr marL="947419">
              <a:lnSpc>
                <a:spcPct val="100000"/>
              </a:lnSpc>
              <a:spcBef>
                <a:spcPts val="290"/>
              </a:spcBef>
            </a:pPr>
            <a:r>
              <a:rPr sz="2400" b="1" dirty="0">
                <a:solidFill>
                  <a:srgbClr val="000099"/>
                </a:solidFill>
                <a:latin typeface="Times New Roman"/>
                <a:cs typeface="Times New Roman"/>
              </a:rPr>
              <a:t>Afficher</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l’artiste</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2 sortis</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après</a:t>
            </a:r>
            <a:r>
              <a:rPr sz="2400" b="1" spc="5" dirty="0">
                <a:solidFill>
                  <a:srgbClr val="000099"/>
                </a:solidFill>
                <a:latin typeface="Times New Roman"/>
                <a:cs typeface="Times New Roman"/>
              </a:rPr>
              <a:t> </a:t>
            </a:r>
            <a:r>
              <a:rPr sz="2400" b="1" spc="-20" dirty="0">
                <a:solidFill>
                  <a:srgbClr val="000099"/>
                </a:solidFill>
                <a:latin typeface="Times New Roman"/>
                <a:cs typeface="Times New Roman"/>
              </a:rPr>
              <a:t>1975</a:t>
            </a:r>
            <a:endParaRPr sz="2400">
              <a:latin typeface="Times New Roman"/>
              <a:cs typeface="Times New Roman"/>
            </a:endParaRPr>
          </a:p>
        </p:txBody>
      </p:sp>
      <p:sp>
        <p:nvSpPr>
          <p:cNvPr id="16" name="object 4">
            <a:extLst>
              <a:ext uri="{FF2B5EF4-FFF2-40B4-BE49-F238E27FC236}">
                <a16:creationId xmlns:a16="http://schemas.microsoft.com/office/drawing/2014/main" id="{012DDC11-6D9D-6F71-4CDE-D6AE0FB36F61}"/>
              </a:ext>
            </a:extLst>
          </p:cNvPr>
          <p:cNvSpPr txBox="1"/>
          <p:nvPr/>
        </p:nvSpPr>
        <p:spPr>
          <a:xfrm>
            <a:off x="397891" y="5823799"/>
            <a:ext cx="8065134" cy="460375"/>
          </a:xfrm>
          <a:prstGeom prst="rect">
            <a:avLst/>
          </a:prstGeom>
          <a:solidFill>
            <a:srgbClr val="FFFF99"/>
          </a:solidFill>
          <a:ln w="9144">
            <a:solidFill>
              <a:srgbClr val="000000"/>
            </a:solidFill>
          </a:ln>
        </p:spPr>
        <p:txBody>
          <a:bodyPr vert="horz" wrap="square" lIns="0" tIns="36830" rIns="0" bIns="0" rtlCol="0">
            <a:spAutoFit/>
          </a:bodyPr>
          <a:lstStyle/>
          <a:p>
            <a:pPr marL="90170">
              <a:lnSpc>
                <a:spcPct val="100000"/>
              </a:lnSpc>
              <a:spcBef>
                <a:spcPts val="290"/>
              </a:spcBef>
            </a:pPr>
            <a:r>
              <a:rPr sz="2400" dirty="0">
                <a:latin typeface="Times New Roman"/>
                <a:cs typeface="Times New Roman"/>
              </a:rPr>
              <a:t>Deux</a:t>
            </a:r>
            <a:r>
              <a:rPr sz="2400" spc="-5" dirty="0">
                <a:latin typeface="Times New Roman"/>
                <a:cs typeface="Times New Roman"/>
              </a:rPr>
              <a:t> </a:t>
            </a:r>
            <a:r>
              <a:rPr sz="2400" dirty="0">
                <a:latin typeface="Times New Roman"/>
                <a:cs typeface="Times New Roman"/>
              </a:rPr>
              <a:t>conditions</a:t>
            </a:r>
            <a:r>
              <a:rPr sz="2400" spc="-20" dirty="0">
                <a:latin typeface="Times New Roman"/>
                <a:cs typeface="Times New Roman"/>
              </a:rPr>
              <a:t> </a:t>
            </a:r>
            <a:r>
              <a:rPr sz="2400" dirty="0">
                <a:latin typeface="Times New Roman"/>
                <a:cs typeface="Times New Roman"/>
              </a:rPr>
              <a:t>sur</a:t>
            </a:r>
            <a:r>
              <a:rPr sz="2400" spc="-5" dirty="0">
                <a:latin typeface="Times New Roman"/>
                <a:cs typeface="Times New Roman"/>
              </a:rPr>
              <a:t> </a:t>
            </a:r>
            <a:r>
              <a:rPr sz="2400" dirty="0">
                <a:latin typeface="Times New Roman"/>
                <a:cs typeface="Times New Roman"/>
              </a:rPr>
              <a:t>la</a:t>
            </a:r>
            <a:r>
              <a:rPr sz="2400" spc="-5" dirty="0">
                <a:latin typeface="Times New Roman"/>
                <a:cs typeface="Times New Roman"/>
              </a:rPr>
              <a:t> </a:t>
            </a:r>
            <a:r>
              <a:rPr sz="2400" dirty="0">
                <a:latin typeface="Times New Roman"/>
                <a:cs typeface="Times New Roman"/>
              </a:rPr>
              <a:t>même</a:t>
            </a:r>
            <a:r>
              <a:rPr sz="2400" spc="20" dirty="0">
                <a:latin typeface="Times New Roman"/>
                <a:cs typeface="Times New Roman"/>
              </a:rPr>
              <a:t> </a:t>
            </a:r>
            <a:r>
              <a:rPr sz="2400" dirty="0">
                <a:latin typeface="Times New Roman"/>
                <a:cs typeface="Times New Roman"/>
              </a:rPr>
              <a:t>ligne</a:t>
            </a:r>
            <a:r>
              <a:rPr sz="2400" spc="-20" dirty="0">
                <a:latin typeface="Times New Roman"/>
                <a:cs typeface="Times New Roman"/>
              </a:rPr>
              <a:t> </a:t>
            </a:r>
            <a:r>
              <a:rPr sz="2400" dirty="0">
                <a:latin typeface="Times New Roman"/>
                <a:cs typeface="Times New Roman"/>
              </a:rPr>
              <a:t>sont</a:t>
            </a:r>
            <a:r>
              <a:rPr sz="2400" spc="-5" dirty="0">
                <a:latin typeface="Times New Roman"/>
                <a:cs typeface="Times New Roman"/>
              </a:rPr>
              <a:t> </a:t>
            </a:r>
            <a:r>
              <a:rPr sz="2400" dirty="0">
                <a:latin typeface="Times New Roman"/>
                <a:cs typeface="Times New Roman"/>
              </a:rPr>
              <a:t>composées</a:t>
            </a:r>
            <a:r>
              <a:rPr sz="2400" spc="5" dirty="0">
                <a:latin typeface="Times New Roman"/>
                <a:cs typeface="Times New Roman"/>
              </a:rPr>
              <a:t> </a:t>
            </a:r>
            <a:r>
              <a:rPr sz="2400" dirty="0">
                <a:latin typeface="Times New Roman"/>
                <a:cs typeface="Times New Roman"/>
              </a:rPr>
              <a:t>par</a:t>
            </a:r>
            <a:r>
              <a:rPr sz="2400" spc="-5" dirty="0">
                <a:latin typeface="Times New Roman"/>
                <a:cs typeface="Times New Roman"/>
              </a:rPr>
              <a:t> </a:t>
            </a:r>
            <a:r>
              <a:rPr sz="2400" dirty="0">
                <a:latin typeface="Times New Roman"/>
                <a:cs typeface="Times New Roman"/>
              </a:rPr>
              <a:t>un </a:t>
            </a:r>
            <a:r>
              <a:rPr sz="2400" spc="-25" dirty="0">
                <a:latin typeface="Times New Roman"/>
                <a:cs typeface="Times New Roman"/>
              </a:rPr>
              <a:t>ET</a:t>
            </a:r>
            <a:endParaRPr sz="2400">
              <a:latin typeface="Times New Roman"/>
              <a:cs typeface="Times New Roman"/>
            </a:endParaRPr>
          </a:p>
        </p:txBody>
      </p:sp>
      <p:grpSp>
        <p:nvGrpSpPr>
          <p:cNvPr id="17" name="object 5">
            <a:extLst>
              <a:ext uri="{FF2B5EF4-FFF2-40B4-BE49-F238E27FC236}">
                <a16:creationId xmlns:a16="http://schemas.microsoft.com/office/drawing/2014/main" id="{2AE5CEA8-26D4-5522-3256-FF327339509C}"/>
              </a:ext>
            </a:extLst>
          </p:cNvPr>
          <p:cNvGrpSpPr/>
          <p:nvPr/>
        </p:nvGrpSpPr>
        <p:grpSpPr>
          <a:xfrm>
            <a:off x="1911224" y="1864448"/>
            <a:ext cx="5676900" cy="3977638"/>
            <a:chOff x="1908048" y="1021080"/>
            <a:chExt cx="5676900" cy="5090160"/>
          </a:xfrm>
        </p:grpSpPr>
        <p:pic>
          <p:nvPicPr>
            <p:cNvPr id="18" name="object 6">
              <a:extLst>
                <a:ext uri="{FF2B5EF4-FFF2-40B4-BE49-F238E27FC236}">
                  <a16:creationId xmlns:a16="http://schemas.microsoft.com/office/drawing/2014/main" id="{58192FAA-C3B2-927F-8C07-56F076D598B4}"/>
                </a:ext>
              </a:extLst>
            </p:cNvPr>
            <p:cNvPicPr/>
            <p:nvPr/>
          </p:nvPicPr>
          <p:blipFill>
            <a:blip r:embed="rId4" cstate="print"/>
            <a:stretch>
              <a:fillRect/>
            </a:stretch>
          </p:blipFill>
          <p:spPr>
            <a:xfrm>
              <a:off x="1908048" y="1021080"/>
              <a:ext cx="5676900" cy="4593336"/>
            </a:xfrm>
            <a:prstGeom prst="rect">
              <a:avLst/>
            </a:prstGeom>
          </p:spPr>
        </p:pic>
        <p:sp>
          <p:nvSpPr>
            <p:cNvPr id="20" name="object 7">
              <a:extLst>
                <a:ext uri="{FF2B5EF4-FFF2-40B4-BE49-F238E27FC236}">
                  <a16:creationId xmlns:a16="http://schemas.microsoft.com/office/drawing/2014/main" id="{C110E1CA-36D3-8B55-4893-E2BBE5B6D159}"/>
                </a:ext>
              </a:extLst>
            </p:cNvPr>
            <p:cNvSpPr/>
            <p:nvPr/>
          </p:nvSpPr>
          <p:spPr>
            <a:xfrm>
              <a:off x="4499610" y="5372862"/>
              <a:ext cx="1442085" cy="738505"/>
            </a:xfrm>
            <a:custGeom>
              <a:avLst/>
              <a:gdLst/>
              <a:ahLst/>
              <a:cxnLst/>
              <a:rect l="l" t="t" r="r" b="b"/>
              <a:pathLst>
                <a:path w="1442085" h="738504">
                  <a:moveTo>
                    <a:pt x="1441704" y="0"/>
                  </a:moveTo>
                  <a:lnTo>
                    <a:pt x="1314958" y="16002"/>
                  </a:lnTo>
                  <a:lnTo>
                    <a:pt x="1336103" y="47650"/>
                  </a:lnTo>
                  <a:lnTo>
                    <a:pt x="369671" y="693813"/>
                  </a:lnTo>
                  <a:lnTo>
                    <a:pt x="68326" y="93560"/>
                  </a:lnTo>
                  <a:lnTo>
                    <a:pt x="102108" y="76581"/>
                  </a:lnTo>
                  <a:lnTo>
                    <a:pt x="102362" y="76454"/>
                  </a:lnTo>
                  <a:lnTo>
                    <a:pt x="0" y="0"/>
                  </a:lnTo>
                  <a:lnTo>
                    <a:pt x="254" y="127762"/>
                  </a:lnTo>
                  <a:lnTo>
                    <a:pt x="34175" y="110718"/>
                  </a:lnTo>
                  <a:lnTo>
                    <a:pt x="345694" y="730923"/>
                  </a:lnTo>
                  <a:lnTo>
                    <a:pt x="361569" y="722960"/>
                  </a:lnTo>
                  <a:lnTo>
                    <a:pt x="371729" y="738212"/>
                  </a:lnTo>
                  <a:lnTo>
                    <a:pt x="1357325" y="79400"/>
                  </a:lnTo>
                  <a:lnTo>
                    <a:pt x="1378458" y="110998"/>
                  </a:lnTo>
                  <a:lnTo>
                    <a:pt x="1420571" y="37084"/>
                  </a:lnTo>
                  <a:lnTo>
                    <a:pt x="1441704" y="0"/>
                  </a:lnTo>
                  <a:close/>
                </a:path>
              </a:pathLst>
            </a:custGeom>
            <a:solidFill>
              <a:srgbClr val="C2C068"/>
            </a:solidFill>
          </p:spPr>
          <p:txBody>
            <a:bodyPr wrap="square" lIns="0" tIns="0" rIns="0" bIns="0" rtlCol="0"/>
            <a:lstStyle/>
            <a:p>
              <a:endParaRPr/>
            </a:p>
          </p:txBody>
        </p:sp>
      </p:grpSp>
    </p:spTree>
    <p:extLst>
      <p:ext uri="{BB962C8B-B14F-4D97-AF65-F5344CB8AC3E}">
        <p14:creationId xmlns:p14="http://schemas.microsoft.com/office/powerpoint/2010/main" val="3199217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52</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sélection complexe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AFDCE516-5D8E-1BD4-4D50-C8D5F58436F3}"/>
              </a:ext>
            </a:extLst>
          </p:cNvPr>
          <p:cNvSpPr txBox="1"/>
          <p:nvPr/>
        </p:nvSpPr>
        <p:spPr>
          <a:xfrm>
            <a:off x="1127121" y="1187285"/>
            <a:ext cx="7923530" cy="462280"/>
          </a:xfrm>
          <a:prstGeom prst="rect">
            <a:avLst/>
          </a:prstGeom>
          <a:ln w="9144">
            <a:solidFill>
              <a:srgbClr val="E0E0B7"/>
            </a:solidFill>
          </a:ln>
        </p:spPr>
        <p:txBody>
          <a:bodyPr vert="horz" wrap="square" lIns="0" tIns="36830" rIns="0" bIns="0" rtlCol="0">
            <a:spAutoFit/>
          </a:bodyPr>
          <a:lstStyle/>
          <a:p>
            <a:pPr marL="447040" algn="ctr">
              <a:lnSpc>
                <a:spcPct val="100000"/>
              </a:lnSpc>
              <a:spcBef>
                <a:spcPts val="290"/>
              </a:spcBef>
            </a:pPr>
            <a:r>
              <a:rPr sz="2400" b="1" dirty="0">
                <a:solidFill>
                  <a:srgbClr val="000099"/>
                </a:solidFill>
                <a:latin typeface="Times New Roman"/>
                <a:cs typeface="Times New Roman"/>
              </a:rPr>
              <a:t>Afficher</a:t>
            </a:r>
            <a:r>
              <a:rPr sz="2400" b="1" spc="-9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sortis</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entre</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1975</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et</a:t>
            </a:r>
            <a:r>
              <a:rPr sz="2400" b="1" spc="-35" dirty="0">
                <a:solidFill>
                  <a:srgbClr val="000099"/>
                </a:solidFill>
                <a:latin typeface="Times New Roman"/>
                <a:cs typeface="Times New Roman"/>
              </a:rPr>
              <a:t> </a:t>
            </a:r>
            <a:r>
              <a:rPr sz="2400" b="1" spc="-20" dirty="0">
                <a:solidFill>
                  <a:srgbClr val="000099"/>
                </a:solidFill>
                <a:latin typeface="Times New Roman"/>
                <a:cs typeface="Times New Roman"/>
              </a:rPr>
              <a:t>1980</a:t>
            </a:r>
            <a:endParaRPr sz="2400">
              <a:latin typeface="Times New Roman"/>
              <a:cs typeface="Times New Roman"/>
            </a:endParaRPr>
          </a:p>
        </p:txBody>
      </p:sp>
      <p:pic>
        <p:nvPicPr>
          <p:cNvPr id="4" name="object 3">
            <a:extLst>
              <a:ext uri="{FF2B5EF4-FFF2-40B4-BE49-F238E27FC236}">
                <a16:creationId xmlns:a16="http://schemas.microsoft.com/office/drawing/2014/main" id="{FD97FDA8-7322-0201-4B39-5C455AABD3EB}"/>
              </a:ext>
            </a:extLst>
          </p:cNvPr>
          <p:cNvPicPr/>
          <p:nvPr/>
        </p:nvPicPr>
        <p:blipFill>
          <a:blip r:embed="rId4" cstate="print"/>
          <a:stretch>
            <a:fillRect/>
          </a:stretch>
        </p:blipFill>
        <p:spPr>
          <a:xfrm>
            <a:off x="3068698" y="2225128"/>
            <a:ext cx="4181855" cy="3685032"/>
          </a:xfrm>
          <a:prstGeom prst="rect">
            <a:avLst/>
          </a:prstGeom>
        </p:spPr>
      </p:pic>
    </p:spTree>
    <p:extLst>
      <p:ext uri="{BB962C8B-B14F-4D97-AF65-F5344CB8AC3E}">
        <p14:creationId xmlns:p14="http://schemas.microsoft.com/office/powerpoint/2010/main" val="646344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53</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sélection complexe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1" name="object 2">
            <a:extLst>
              <a:ext uri="{FF2B5EF4-FFF2-40B4-BE49-F238E27FC236}">
                <a16:creationId xmlns:a16="http://schemas.microsoft.com/office/drawing/2014/main" id="{9448E9AD-D923-91BD-4A34-1859647C3023}"/>
              </a:ext>
            </a:extLst>
          </p:cNvPr>
          <p:cNvSpPr txBox="1"/>
          <p:nvPr/>
        </p:nvSpPr>
        <p:spPr>
          <a:xfrm>
            <a:off x="1679363" y="1202351"/>
            <a:ext cx="7923530" cy="462280"/>
          </a:xfrm>
          <a:prstGeom prst="rect">
            <a:avLst/>
          </a:prstGeom>
          <a:ln w="9144">
            <a:solidFill>
              <a:srgbClr val="E0E0B7"/>
            </a:solidFill>
          </a:ln>
        </p:spPr>
        <p:txBody>
          <a:bodyPr vert="horz" wrap="square" lIns="0" tIns="36830" rIns="0" bIns="0" rtlCol="0">
            <a:spAutoFit/>
          </a:bodyPr>
          <a:lstStyle/>
          <a:p>
            <a:pPr marL="449580" algn="ctr">
              <a:lnSpc>
                <a:spcPct val="100000"/>
              </a:lnSpc>
              <a:spcBef>
                <a:spcPts val="290"/>
              </a:spcBef>
            </a:pPr>
            <a:r>
              <a:rPr sz="2400" b="1" dirty="0">
                <a:solidFill>
                  <a:srgbClr val="000099"/>
                </a:solidFill>
                <a:latin typeface="Times New Roman"/>
                <a:cs typeface="Times New Roman"/>
              </a:rPr>
              <a:t>Afficher</a:t>
            </a:r>
            <a:r>
              <a:rPr sz="2400" b="1" spc="-9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sortis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en</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1975</a:t>
            </a:r>
            <a:r>
              <a:rPr sz="2400" b="1" spc="-30" dirty="0">
                <a:solidFill>
                  <a:srgbClr val="000099"/>
                </a:solidFill>
                <a:latin typeface="Times New Roman"/>
                <a:cs typeface="Times New Roman"/>
              </a:rPr>
              <a:t> </a:t>
            </a:r>
            <a:r>
              <a:rPr sz="2400" b="1" dirty="0">
                <a:solidFill>
                  <a:srgbClr val="CC3300"/>
                </a:solidFill>
                <a:latin typeface="Times New Roman"/>
                <a:cs typeface="Times New Roman"/>
              </a:rPr>
              <a:t>ou</a:t>
            </a:r>
            <a:r>
              <a:rPr sz="2400" b="1" spc="-35" dirty="0">
                <a:solidFill>
                  <a:srgbClr val="CC3300"/>
                </a:solidFill>
                <a:latin typeface="Times New Roman"/>
                <a:cs typeface="Times New Roman"/>
              </a:rPr>
              <a:t> </a:t>
            </a:r>
            <a:r>
              <a:rPr sz="2400" b="1" dirty="0">
                <a:solidFill>
                  <a:srgbClr val="000099"/>
                </a:solidFill>
                <a:latin typeface="Times New Roman"/>
                <a:cs typeface="Times New Roman"/>
              </a:rPr>
              <a:t>en</a:t>
            </a:r>
            <a:r>
              <a:rPr sz="2400" b="1" spc="-40" dirty="0">
                <a:solidFill>
                  <a:srgbClr val="000099"/>
                </a:solidFill>
                <a:latin typeface="Times New Roman"/>
                <a:cs typeface="Times New Roman"/>
              </a:rPr>
              <a:t> </a:t>
            </a:r>
            <a:r>
              <a:rPr sz="2400" b="1" spc="-20" dirty="0">
                <a:solidFill>
                  <a:srgbClr val="000099"/>
                </a:solidFill>
                <a:latin typeface="Times New Roman"/>
                <a:cs typeface="Times New Roman"/>
              </a:rPr>
              <a:t>1980</a:t>
            </a:r>
            <a:endParaRPr sz="2400" dirty="0">
              <a:latin typeface="Times New Roman"/>
              <a:cs typeface="Times New Roman"/>
            </a:endParaRPr>
          </a:p>
        </p:txBody>
      </p:sp>
      <p:sp>
        <p:nvSpPr>
          <p:cNvPr id="12" name="object 3">
            <a:extLst>
              <a:ext uri="{FF2B5EF4-FFF2-40B4-BE49-F238E27FC236}">
                <a16:creationId xmlns:a16="http://schemas.microsoft.com/office/drawing/2014/main" id="{EFBB2022-30E5-898B-6EEB-CEBC76E7205F}"/>
              </a:ext>
            </a:extLst>
          </p:cNvPr>
          <p:cNvSpPr txBox="1"/>
          <p:nvPr/>
        </p:nvSpPr>
        <p:spPr>
          <a:xfrm>
            <a:off x="3522440" y="5844564"/>
            <a:ext cx="4643755" cy="467995"/>
          </a:xfrm>
          <a:prstGeom prst="rect">
            <a:avLst/>
          </a:prstGeom>
          <a:solidFill>
            <a:srgbClr val="FFFF00"/>
          </a:solidFill>
          <a:ln w="9144">
            <a:solidFill>
              <a:srgbClr val="000000"/>
            </a:solidFill>
          </a:ln>
        </p:spPr>
        <p:txBody>
          <a:bodyPr vert="horz" wrap="square" lIns="0" tIns="38100" rIns="0" bIns="0" rtlCol="0">
            <a:spAutoFit/>
          </a:bodyPr>
          <a:lstStyle/>
          <a:p>
            <a:pPr marL="89535">
              <a:lnSpc>
                <a:spcPct val="100000"/>
              </a:lnSpc>
              <a:spcBef>
                <a:spcPts val="300"/>
              </a:spcBef>
            </a:pPr>
            <a:r>
              <a:rPr sz="2400" dirty="0">
                <a:latin typeface="Times New Roman"/>
                <a:cs typeface="Times New Roman"/>
              </a:rPr>
              <a:t>Ligne</a:t>
            </a:r>
            <a:r>
              <a:rPr sz="2400" spc="-30" dirty="0">
                <a:latin typeface="Times New Roman"/>
                <a:cs typeface="Times New Roman"/>
              </a:rPr>
              <a:t> </a:t>
            </a:r>
            <a:r>
              <a:rPr sz="2400" dirty="0">
                <a:latin typeface="Times New Roman"/>
                <a:cs typeface="Times New Roman"/>
              </a:rPr>
              <a:t>permettant</a:t>
            </a:r>
            <a:r>
              <a:rPr sz="2400" spc="-35" dirty="0">
                <a:latin typeface="Times New Roman"/>
                <a:cs typeface="Times New Roman"/>
              </a:rPr>
              <a:t> </a:t>
            </a:r>
            <a:r>
              <a:rPr sz="2400" dirty="0">
                <a:latin typeface="Times New Roman"/>
                <a:cs typeface="Times New Roman"/>
              </a:rPr>
              <a:t>d’exprimer</a:t>
            </a:r>
            <a:r>
              <a:rPr sz="2400" spc="-25" dirty="0">
                <a:latin typeface="Times New Roman"/>
                <a:cs typeface="Times New Roman"/>
              </a:rPr>
              <a:t> </a:t>
            </a:r>
            <a:r>
              <a:rPr sz="2400" dirty="0">
                <a:latin typeface="Times New Roman"/>
                <a:cs typeface="Times New Roman"/>
              </a:rPr>
              <a:t>le</a:t>
            </a:r>
            <a:r>
              <a:rPr sz="2400" spc="-5" dirty="0">
                <a:latin typeface="Times New Roman"/>
                <a:cs typeface="Times New Roman"/>
              </a:rPr>
              <a:t> </a:t>
            </a:r>
            <a:r>
              <a:rPr sz="2400" spc="-25" dirty="0">
                <a:latin typeface="Times New Roman"/>
                <a:cs typeface="Times New Roman"/>
              </a:rPr>
              <a:t>OU</a:t>
            </a:r>
            <a:endParaRPr sz="2400" dirty="0">
              <a:latin typeface="Times New Roman"/>
              <a:cs typeface="Times New Roman"/>
            </a:endParaRPr>
          </a:p>
        </p:txBody>
      </p:sp>
      <p:grpSp>
        <p:nvGrpSpPr>
          <p:cNvPr id="13" name="object 4">
            <a:extLst>
              <a:ext uri="{FF2B5EF4-FFF2-40B4-BE49-F238E27FC236}">
                <a16:creationId xmlns:a16="http://schemas.microsoft.com/office/drawing/2014/main" id="{99D3B32E-A309-53A1-3331-1A0C46D23F1D}"/>
              </a:ext>
            </a:extLst>
          </p:cNvPr>
          <p:cNvGrpSpPr/>
          <p:nvPr/>
        </p:nvGrpSpPr>
        <p:grpSpPr>
          <a:xfrm>
            <a:off x="4078002" y="1844342"/>
            <a:ext cx="3533140" cy="3966589"/>
            <a:chOff x="2805683" y="1629155"/>
            <a:chExt cx="3533140" cy="4471035"/>
          </a:xfrm>
        </p:grpSpPr>
        <p:pic>
          <p:nvPicPr>
            <p:cNvPr id="14" name="object 5">
              <a:extLst>
                <a:ext uri="{FF2B5EF4-FFF2-40B4-BE49-F238E27FC236}">
                  <a16:creationId xmlns:a16="http://schemas.microsoft.com/office/drawing/2014/main" id="{BA55F3A7-5FA6-747C-4053-750902815B6D}"/>
                </a:ext>
              </a:extLst>
            </p:cNvPr>
            <p:cNvPicPr/>
            <p:nvPr/>
          </p:nvPicPr>
          <p:blipFill>
            <a:blip r:embed="rId4" cstate="print"/>
            <a:stretch>
              <a:fillRect/>
            </a:stretch>
          </p:blipFill>
          <p:spPr>
            <a:xfrm>
              <a:off x="2805683" y="1629155"/>
              <a:ext cx="3532632" cy="3599688"/>
            </a:xfrm>
            <a:prstGeom prst="rect">
              <a:avLst/>
            </a:prstGeom>
          </p:spPr>
        </p:pic>
        <p:sp>
          <p:nvSpPr>
            <p:cNvPr id="15" name="object 6">
              <a:extLst>
                <a:ext uri="{FF2B5EF4-FFF2-40B4-BE49-F238E27FC236}">
                  <a16:creationId xmlns:a16="http://schemas.microsoft.com/office/drawing/2014/main" id="{427871BF-A5A9-E602-CEC6-8F6CEC65E73B}"/>
                </a:ext>
              </a:extLst>
            </p:cNvPr>
            <p:cNvSpPr/>
            <p:nvPr/>
          </p:nvSpPr>
          <p:spPr>
            <a:xfrm>
              <a:off x="3468370" y="5014721"/>
              <a:ext cx="1294130" cy="1085215"/>
            </a:xfrm>
            <a:custGeom>
              <a:avLst/>
              <a:gdLst/>
              <a:ahLst/>
              <a:cxnLst/>
              <a:rect l="l" t="t" r="r" b="b"/>
              <a:pathLst>
                <a:path w="1294129" h="1085214">
                  <a:moveTo>
                    <a:pt x="257556" y="1079182"/>
                  </a:moveTo>
                  <a:lnTo>
                    <a:pt x="56705" y="82308"/>
                  </a:lnTo>
                  <a:lnTo>
                    <a:pt x="85090" y="76581"/>
                  </a:lnTo>
                  <a:lnTo>
                    <a:pt x="78447" y="68072"/>
                  </a:lnTo>
                  <a:lnTo>
                    <a:pt x="25400" y="0"/>
                  </a:lnTo>
                  <a:lnTo>
                    <a:pt x="0" y="93726"/>
                  </a:lnTo>
                  <a:lnTo>
                    <a:pt x="28384" y="88011"/>
                  </a:lnTo>
                  <a:lnTo>
                    <a:pt x="229108" y="1084897"/>
                  </a:lnTo>
                  <a:lnTo>
                    <a:pt x="257556" y="1079182"/>
                  </a:lnTo>
                  <a:close/>
                </a:path>
                <a:path w="1294129" h="1085214">
                  <a:moveTo>
                    <a:pt x="1294003" y="86868"/>
                  </a:moveTo>
                  <a:lnTo>
                    <a:pt x="1286776" y="72390"/>
                  </a:lnTo>
                  <a:lnTo>
                    <a:pt x="1250696" y="0"/>
                  </a:lnTo>
                  <a:lnTo>
                    <a:pt x="1207135" y="86868"/>
                  </a:lnTo>
                  <a:lnTo>
                    <a:pt x="1236065" y="86868"/>
                  </a:lnTo>
                  <a:lnTo>
                    <a:pt x="1234694" y="1082014"/>
                  </a:lnTo>
                  <a:lnTo>
                    <a:pt x="1263650" y="1082065"/>
                  </a:lnTo>
                  <a:lnTo>
                    <a:pt x="1265021" y="86868"/>
                  </a:lnTo>
                  <a:lnTo>
                    <a:pt x="1294003" y="86868"/>
                  </a:lnTo>
                  <a:close/>
                </a:path>
              </a:pathLst>
            </a:custGeom>
            <a:solidFill>
              <a:srgbClr val="3366CC"/>
            </a:solidFill>
          </p:spPr>
          <p:txBody>
            <a:bodyPr wrap="square" lIns="0" tIns="0" rIns="0" bIns="0" rtlCol="0"/>
            <a:lstStyle/>
            <a:p>
              <a:endParaRPr/>
            </a:p>
          </p:txBody>
        </p:sp>
      </p:grpSp>
    </p:spTree>
    <p:extLst>
      <p:ext uri="{BB962C8B-B14F-4D97-AF65-F5344CB8AC3E}">
        <p14:creationId xmlns:p14="http://schemas.microsoft.com/office/powerpoint/2010/main" val="4093570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54</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sélection complexe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F16EADC1-A7A5-096A-0B72-C16974702EA8}"/>
              </a:ext>
            </a:extLst>
          </p:cNvPr>
          <p:cNvSpPr txBox="1"/>
          <p:nvPr/>
        </p:nvSpPr>
        <p:spPr>
          <a:xfrm>
            <a:off x="2044446" y="1143818"/>
            <a:ext cx="7923530" cy="462280"/>
          </a:xfrm>
          <a:prstGeom prst="rect">
            <a:avLst/>
          </a:prstGeom>
          <a:ln w="9144">
            <a:solidFill>
              <a:srgbClr val="E0E0B7"/>
            </a:solidFill>
          </a:ln>
        </p:spPr>
        <p:txBody>
          <a:bodyPr vert="horz" wrap="square" lIns="0" tIns="36830" rIns="0" bIns="0" rtlCol="0">
            <a:spAutoFit/>
          </a:bodyPr>
          <a:lstStyle/>
          <a:p>
            <a:pPr marL="449580" algn="ctr">
              <a:lnSpc>
                <a:spcPct val="100000"/>
              </a:lnSpc>
              <a:spcBef>
                <a:spcPts val="290"/>
              </a:spcBef>
            </a:pPr>
            <a:r>
              <a:rPr sz="2400" b="1" dirty="0">
                <a:solidFill>
                  <a:srgbClr val="000099"/>
                </a:solidFill>
                <a:latin typeface="Times New Roman"/>
                <a:cs typeface="Times New Roman"/>
              </a:rPr>
              <a:t>Afficher</a:t>
            </a:r>
            <a:r>
              <a:rPr sz="2400" b="1" spc="-9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sortis</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en</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1975</a:t>
            </a:r>
            <a:r>
              <a:rPr sz="2400" b="1" spc="-30" dirty="0">
                <a:solidFill>
                  <a:srgbClr val="000099"/>
                </a:solidFill>
                <a:latin typeface="Times New Roman"/>
                <a:cs typeface="Times New Roman"/>
              </a:rPr>
              <a:t> </a:t>
            </a:r>
            <a:r>
              <a:rPr sz="2400" b="1" dirty="0">
                <a:solidFill>
                  <a:srgbClr val="CC3300"/>
                </a:solidFill>
                <a:latin typeface="Times New Roman"/>
                <a:cs typeface="Times New Roman"/>
              </a:rPr>
              <a:t>ou</a:t>
            </a:r>
            <a:r>
              <a:rPr sz="2400" b="1" spc="-35" dirty="0">
                <a:solidFill>
                  <a:srgbClr val="CC3300"/>
                </a:solidFill>
                <a:latin typeface="Times New Roman"/>
                <a:cs typeface="Times New Roman"/>
              </a:rPr>
              <a:t> </a:t>
            </a:r>
            <a:r>
              <a:rPr sz="2400" b="1" dirty="0">
                <a:solidFill>
                  <a:srgbClr val="000099"/>
                </a:solidFill>
                <a:latin typeface="Times New Roman"/>
                <a:cs typeface="Times New Roman"/>
              </a:rPr>
              <a:t>en</a:t>
            </a:r>
            <a:r>
              <a:rPr sz="2400" b="1" spc="-40" dirty="0">
                <a:solidFill>
                  <a:srgbClr val="000099"/>
                </a:solidFill>
                <a:latin typeface="Times New Roman"/>
                <a:cs typeface="Times New Roman"/>
              </a:rPr>
              <a:t> </a:t>
            </a:r>
            <a:r>
              <a:rPr sz="2400" b="1" spc="-20" dirty="0">
                <a:solidFill>
                  <a:srgbClr val="000099"/>
                </a:solidFill>
                <a:latin typeface="Times New Roman"/>
                <a:cs typeface="Times New Roman"/>
              </a:rPr>
              <a:t>1980</a:t>
            </a:r>
            <a:endParaRPr sz="2400">
              <a:latin typeface="Times New Roman"/>
              <a:cs typeface="Times New Roman"/>
            </a:endParaRPr>
          </a:p>
        </p:txBody>
      </p:sp>
      <p:pic>
        <p:nvPicPr>
          <p:cNvPr id="4" name="object 3">
            <a:extLst>
              <a:ext uri="{FF2B5EF4-FFF2-40B4-BE49-F238E27FC236}">
                <a16:creationId xmlns:a16="http://schemas.microsoft.com/office/drawing/2014/main" id="{14F8DF70-799E-E779-1352-C13DC4C54FDE}"/>
              </a:ext>
            </a:extLst>
          </p:cNvPr>
          <p:cNvPicPr/>
          <p:nvPr/>
        </p:nvPicPr>
        <p:blipFill>
          <a:blip r:embed="rId4" cstate="print"/>
          <a:stretch>
            <a:fillRect/>
          </a:stretch>
        </p:blipFill>
        <p:spPr>
          <a:xfrm>
            <a:off x="3254502" y="2007925"/>
            <a:ext cx="5682996" cy="4104131"/>
          </a:xfrm>
          <a:prstGeom prst="rect">
            <a:avLst/>
          </a:prstGeom>
        </p:spPr>
      </p:pic>
    </p:spTree>
    <p:extLst>
      <p:ext uri="{BB962C8B-B14F-4D97-AF65-F5344CB8AC3E}">
        <p14:creationId xmlns:p14="http://schemas.microsoft.com/office/powerpoint/2010/main" val="38340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55</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projection</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9" name="object 2">
            <a:extLst>
              <a:ext uri="{FF2B5EF4-FFF2-40B4-BE49-F238E27FC236}">
                <a16:creationId xmlns:a16="http://schemas.microsoft.com/office/drawing/2014/main" id="{6FA0C136-9400-E702-3570-BB7B169B6201}"/>
              </a:ext>
            </a:extLst>
          </p:cNvPr>
          <p:cNvSpPr txBox="1"/>
          <p:nvPr/>
        </p:nvSpPr>
        <p:spPr>
          <a:xfrm>
            <a:off x="2128235" y="1071642"/>
            <a:ext cx="7923530" cy="462280"/>
          </a:xfrm>
          <a:prstGeom prst="rect">
            <a:avLst/>
          </a:prstGeom>
          <a:ln w="9144">
            <a:solidFill>
              <a:srgbClr val="E0E0B7"/>
            </a:solidFill>
          </a:ln>
        </p:spPr>
        <p:txBody>
          <a:bodyPr vert="horz" wrap="square" lIns="0" tIns="36830" rIns="0" bIns="0" rtlCol="0">
            <a:spAutoFit/>
          </a:bodyPr>
          <a:lstStyle/>
          <a:p>
            <a:pPr marL="448309" algn="ctr">
              <a:lnSpc>
                <a:spcPct val="100000"/>
              </a:lnSpc>
              <a:spcBef>
                <a:spcPts val="290"/>
              </a:spcBef>
            </a:pPr>
            <a:r>
              <a:rPr sz="2400" b="1" dirty="0">
                <a:solidFill>
                  <a:srgbClr val="000099"/>
                </a:solidFill>
                <a:latin typeface="Times New Roman"/>
                <a:cs typeface="Times New Roman"/>
              </a:rPr>
              <a:t>Afficher</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années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sortie</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45" dirty="0">
                <a:solidFill>
                  <a:srgbClr val="000099"/>
                </a:solidFill>
                <a:latin typeface="Times New Roman"/>
                <a:cs typeface="Times New Roman"/>
              </a:rPr>
              <a:t> </a:t>
            </a:r>
            <a:r>
              <a:rPr sz="2400" b="1" spc="-10" dirty="0">
                <a:solidFill>
                  <a:srgbClr val="000099"/>
                </a:solidFill>
                <a:latin typeface="Times New Roman"/>
                <a:cs typeface="Times New Roman"/>
              </a:rPr>
              <a:t>albums</a:t>
            </a:r>
            <a:endParaRPr sz="2400" dirty="0">
              <a:latin typeface="Times New Roman"/>
              <a:cs typeface="Times New Roman"/>
            </a:endParaRPr>
          </a:p>
        </p:txBody>
      </p:sp>
      <p:sp>
        <p:nvSpPr>
          <p:cNvPr id="10" name="object 3">
            <a:extLst>
              <a:ext uri="{FF2B5EF4-FFF2-40B4-BE49-F238E27FC236}">
                <a16:creationId xmlns:a16="http://schemas.microsoft.com/office/drawing/2014/main" id="{92FEECB0-B6B7-41E6-8AA6-7DF8FECD9606}"/>
              </a:ext>
            </a:extLst>
          </p:cNvPr>
          <p:cNvSpPr txBox="1"/>
          <p:nvPr/>
        </p:nvSpPr>
        <p:spPr>
          <a:xfrm>
            <a:off x="7768485" y="2408192"/>
            <a:ext cx="2592705" cy="2653665"/>
          </a:xfrm>
          <a:prstGeom prst="rect">
            <a:avLst/>
          </a:prstGeom>
          <a:solidFill>
            <a:srgbClr val="FFFF00"/>
          </a:solidFill>
          <a:ln w="9144">
            <a:solidFill>
              <a:srgbClr val="000000"/>
            </a:solidFill>
          </a:ln>
        </p:spPr>
        <p:txBody>
          <a:bodyPr vert="horz" wrap="square" lIns="0" tIns="36195" rIns="0" bIns="0" rtlCol="0">
            <a:spAutoFit/>
          </a:bodyPr>
          <a:lstStyle/>
          <a:p>
            <a:pPr marL="90170" marR="226060">
              <a:lnSpc>
                <a:spcPct val="100000"/>
              </a:lnSpc>
              <a:spcBef>
                <a:spcPts val="285"/>
              </a:spcBef>
            </a:pPr>
            <a:r>
              <a:rPr sz="2400" dirty="0">
                <a:latin typeface="Times New Roman"/>
                <a:cs typeface="Times New Roman"/>
              </a:rPr>
              <a:t>Une</a:t>
            </a:r>
            <a:r>
              <a:rPr sz="2400" spc="-45" dirty="0">
                <a:latin typeface="Times New Roman"/>
                <a:cs typeface="Times New Roman"/>
              </a:rPr>
              <a:t> </a:t>
            </a:r>
            <a:r>
              <a:rPr sz="2400" dirty="0">
                <a:latin typeface="Times New Roman"/>
                <a:cs typeface="Times New Roman"/>
              </a:rPr>
              <a:t>même</a:t>
            </a:r>
            <a:r>
              <a:rPr sz="2400" spc="-20" dirty="0">
                <a:latin typeface="Times New Roman"/>
                <a:cs typeface="Times New Roman"/>
              </a:rPr>
              <a:t> </a:t>
            </a:r>
            <a:r>
              <a:rPr sz="2400" spc="-10" dirty="0">
                <a:latin typeface="Times New Roman"/>
                <a:cs typeface="Times New Roman"/>
              </a:rPr>
              <a:t>année </a:t>
            </a:r>
            <a:r>
              <a:rPr sz="2400" dirty="0">
                <a:latin typeface="Times New Roman"/>
                <a:cs typeface="Times New Roman"/>
              </a:rPr>
              <a:t>peut</a:t>
            </a:r>
            <a:r>
              <a:rPr sz="2400" spc="-10" dirty="0">
                <a:latin typeface="Times New Roman"/>
                <a:cs typeface="Times New Roman"/>
              </a:rPr>
              <a:t> apparaitre </a:t>
            </a:r>
            <a:r>
              <a:rPr sz="2400" dirty="0">
                <a:latin typeface="Times New Roman"/>
                <a:cs typeface="Times New Roman"/>
              </a:rPr>
              <a:t>plusieurs</a:t>
            </a:r>
            <a:r>
              <a:rPr sz="2400" spc="-85" dirty="0">
                <a:latin typeface="Times New Roman"/>
                <a:cs typeface="Times New Roman"/>
              </a:rPr>
              <a:t> </a:t>
            </a:r>
            <a:r>
              <a:rPr sz="2400" dirty="0">
                <a:latin typeface="Times New Roman"/>
                <a:cs typeface="Times New Roman"/>
              </a:rPr>
              <a:t>fois</a:t>
            </a:r>
            <a:r>
              <a:rPr sz="2400" spc="-55" dirty="0">
                <a:latin typeface="Times New Roman"/>
                <a:cs typeface="Times New Roman"/>
              </a:rPr>
              <a:t> </a:t>
            </a:r>
            <a:r>
              <a:rPr sz="2400" spc="-20" dirty="0">
                <a:latin typeface="Times New Roman"/>
                <a:cs typeface="Times New Roman"/>
              </a:rPr>
              <a:t>dans </a:t>
            </a:r>
            <a:r>
              <a:rPr sz="2400" dirty="0">
                <a:latin typeface="Times New Roman"/>
                <a:cs typeface="Times New Roman"/>
              </a:rPr>
              <a:t>le</a:t>
            </a:r>
            <a:r>
              <a:rPr sz="2400" spc="-10" dirty="0">
                <a:latin typeface="Times New Roman"/>
                <a:cs typeface="Times New Roman"/>
              </a:rPr>
              <a:t> </a:t>
            </a:r>
            <a:r>
              <a:rPr sz="2400" dirty="0">
                <a:latin typeface="Times New Roman"/>
                <a:cs typeface="Times New Roman"/>
              </a:rPr>
              <a:t>résultat</a:t>
            </a:r>
            <a:r>
              <a:rPr sz="2400" spc="-35" dirty="0">
                <a:latin typeface="Times New Roman"/>
                <a:cs typeface="Times New Roman"/>
              </a:rPr>
              <a:t> </a:t>
            </a:r>
            <a:r>
              <a:rPr sz="2400" spc="-25" dirty="0">
                <a:latin typeface="Times New Roman"/>
                <a:cs typeface="Times New Roman"/>
              </a:rPr>
              <a:t>si </a:t>
            </a:r>
            <a:r>
              <a:rPr sz="2400" dirty="0">
                <a:latin typeface="Times New Roman"/>
                <a:cs typeface="Times New Roman"/>
              </a:rPr>
              <a:t>plusieurs</a:t>
            </a:r>
            <a:r>
              <a:rPr sz="2400" spc="-105" dirty="0">
                <a:latin typeface="Times New Roman"/>
                <a:cs typeface="Times New Roman"/>
              </a:rPr>
              <a:t> </a:t>
            </a:r>
            <a:r>
              <a:rPr sz="2400" spc="-10" dirty="0">
                <a:latin typeface="Times New Roman"/>
                <a:cs typeface="Times New Roman"/>
              </a:rPr>
              <a:t>albums </a:t>
            </a:r>
            <a:r>
              <a:rPr sz="2400" dirty="0">
                <a:latin typeface="Times New Roman"/>
                <a:cs typeface="Times New Roman"/>
              </a:rPr>
              <a:t>sont</a:t>
            </a:r>
            <a:r>
              <a:rPr sz="2400" spc="-50" dirty="0">
                <a:latin typeface="Times New Roman"/>
                <a:cs typeface="Times New Roman"/>
              </a:rPr>
              <a:t> </a:t>
            </a:r>
            <a:r>
              <a:rPr sz="2400" dirty="0">
                <a:latin typeface="Times New Roman"/>
                <a:cs typeface="Times New Roman"/>
              </a:rPr>
              <a:t>sortis</a:t>
            </a:r>
            <a:r>
              <a:rPr sz="2400" spc="-45" dirty="0">
                <a:latin typeface="Times New Roman"/>
                <a:cs typeface="Times New Roman"/>
              </a:rPr>
              <a:t> </a:t>
            </a:r>
            <a:r>
              <a:rPr sz="2400" spc="-10" dirty="0">
                <a:latin typeface="Times New Roman"/>
                <a:cs typeface="Times New Roman"/>
              </a:rPr>
              <a:t>durant </a:t>
            </a:r>
            <a:r>
              <a:rPr sz="2400" dirty="0">
                <a:latin typeface="Times New Roman"/>
                <a:cs typeface="Times New Roman"/>
              </a:rPr>
              <a:t>cette</a:t>
            </a:r>
            <a:r>
              <a:rPr sz="2400" spc="-25" dirty="0">
                <a:latin typeface="Times New Roman"/>
                <a:cs typeface="Times New Roman"/>
              </a:rPr>
              <a:t> </a:t>
            </a:r>
            <a:r>
              <a:rPr sz="2400" spc="-10" dirty="0">
                <a:latin typeface="Times New Roman"/>
                <a:cs typeface="Times New Roman"/>
              </a:rPr>
              <a:t>année.</a:t>
            </a:r>
            <a:endParaRPr sz="2400">
              <a:latin typeface="Times New Roman"/>
              <a:cs typeface="Times New Roman"/>
            </a:endParaRPr>
          </a:p>
        </p:txBody>
      </p:sp>
      <p:pic>
        <p:nvPicPr>
          <p:cNvPr id="11" name="object 4">
            <a:extLst>
              <a:ext uri="{FF2B5EF4-FFF2-40B4-BE49-F238E27FC236}">
                <a16:creationId xmlns:a16="http://schemas.microsoft.com/office/drawing/2014/main" id="{3B3DE6E9-49A7-14D9-5024-4E80C4D0E82D}"/>
              </a:ext>
            </a:extLst>
          </p:cNvPr>
          <p:cNvPicPr/>
          <p:nvPr/>
        </p:nvPicPr>
        <p:blipFill>
          <a:blip r:embed="rId4" cstate="print"/>
          <a:stretch>
            <a:fillRect/>
          </a:stretch>
        </p:blipFill>
        <p:spPr>
          <a:xfrm>
            <a:off x="2772697" y="1728240"/>
            <a:ext cx="4276344" cy="4445111"/>
          </a:xfrm>
          <a:prstGeom prst="rect">
            <a:avLst/>
          </a:prstGeom>
        </p:spPr>
      </p:pic>
    </p:spTree>
    <p:extLst>
      <p:ext uri="{BB962C8B-B14F-4D97-AF65-F5344CB8AC3E}">
        <p14:creationId xmlns:p14="http://schemas.microsoft.com/office/powerpoint/2010/main" val="2468915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56</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projection</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BDC9D4CA-92BA-9F68-56CA-FCE7F612A3CF}"/>
              </a:ext>
            </a:extLst>
          </p:cNvPr>
          <p:cNvSpPr txBox="1"/>
          <p:nvPr/>
        </p:nvSpPr>
        <p:spPr>
          <a:xfrm>
            <a:off x="780055" y="986207"/>
            <a:ext cx="7923530" cy="462280"/>
          </a:xfrm>
          <a:prstGeom prst="rect">
            <a:avLst/>
          </a:prstGeom>
          <a:ln w="9144">
            <a:solidFill>
              <a:srgbClr val="E0E0B7"/>
            </a:solidFill>
          </a:ln>
        </p:spPr>
        <p:txBody>
          <a:bodyPr vert="horz" wrap="square" lIns="0" tIns="36830" rIns="0" bIns="0" rtlCol="0">
            <a:spAutoFit/>
          </a:bodyPr>
          <a:lstStyle/>
          <a:p>
            <a:pPr marL="448309" algn="ctr">
              <a:lnSpc>
                <a:spcPct val="100000"/>
              </a:lnSpc>
              <a:spcBef>
                <a:spcPts val="290"/>
              </a:spcBef>
            </a:pPr>
            <a:r>
              <a:rPr sz="2400" b="1" dirty="0">
                <a:solidFill>
                  <a:srgbClr val="000099"/>
                </a:solidFill>
                <a:latin typeface="Times New Roman"/>
                <a:cs typeface="Times New Roman"/>
              </a:rPr>
              <a:t>Afficher</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années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sortie</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45" dirty="0">
                <a:solidFill>
                  <a:srgbClr val="000099"/>
                </a:solidFill>
                <a:latin typeface="Times New Roman"/>
                <a:cs typeface="Times New Roman"/>
              </a:rPr>
              <a:t> </a:t>
            </a:r>
            <a:r>
              <a:rPr sz="2400" b="1" spc="-10" dirty="0">
                <a:solidFill>
                  <a:srgbClr val="000099"/>
                </a:solidFill>
                <a:latin typeface="Times New Roman"/>
                <a:cs typeface="Times New Roman"/>
              </a:rPr>
              <a:t>albums</a:t>
            </a:r>
            <a:endParaRPr sz="2400" dirty="0">
              <a:latin typeface="Times New Roman"/>
              <a:cs typeface="Times New Roman"/>
            </a:endParaRPr>
          </a:p>
        </p:txBody>
      </p:sp>
      <p:sp>
        <p:nvSpPr>
          <p:cNvPr id="4" name="object 3">
            <a:extLst>
              <a:ext uri="{FF2B5EF4-FFF2-40B4-BE49-F238E27FC236}">
                <a16:creationId xmlns:a16="http://schemas.microsoft.com/office/drawing/2014/main" id="{81A64E1C-36C9-4CFA-47A4-05FC33E2784C}"/>
              </a:ext>
            </a:extLst>
          </p:cNvPr>
          <p:cNvSpPr txBox="1"/>
          <p:nvPr/>
        </p:nvSpPr>
        <p:spPr>
          <a:xfrm>
            <a:off x="2605086" y="1427440"/>
            <a:ext cx="5509260" cy="460375"/>
          </a:xfrm>
          <a:prstGeom prst="rect">
            <a:avLst/>
          </a:prstGeom>
          <a:solidFill>
            <a:srgbClr val="FFFF00"/>
          </a:solidFill>
          <a:ln w="9144">
            <a:solidFill>
              <a:srgbClr val="000000"/>
            </a:solidFill>
          </a:ln>
        </p:spPr>
        <p:txBody>
          <a:bodyPr vert="horz" wrap="square" lIns="0" tIns="35560" rIns="0" bIns="0" rtlCol="0">
            <a:spAutoFit/>
          </a:bodyPr>
          <a:lstStyle/>
          <a:p>
            <a:pPr marL="90170">
              <a:lnSpc>
                <a:spcPct val="100000"/>
              </a:lnSpc>
              <a:spcBef>
                <a:spcPts val="280"/>
              </a:spcBef>
            </a:pPr>
            <a:r>
              <a:rPr sz="2400" dirty="0">
                <a:latin typeface="Times New Roman"/>
                <a:cs typeface="Times New Roman"/>
              </a:rPr>
              <a:t>Afficher</a:t>
            </a:r>
            <a:r>
              <a:rPr sz="2400" spc="-35" dirty="0">
                <a:latin typeface="Times New Roman"/>
                <a:cs typeface="Times New Roman"/>
              </a:rPr>
              <a:t> </a:t>
            </a:r>
            <a:r>
              <a:rPr sz="2400" dirty="0">
                <a:latin typeface="Times New Roman"/>
                <a:cs typeface="Times New Roman"/>
              </a:rPr>
              <a:t>les</a:t>
            </a:r>
            <a:r>
              <a:rPr sz="2400" spc="-35" dirty="0">
                <a:latin typeface="Times New Roman"/>
                <a:cs typeface="Times New Roman"/>
              </a:rPr>
              <a:t> </a:t>
            </a:r>
            <a:r>
              <a:rPr sz="2400" dirty="0">
                <a:latin typeface="Times New Roman"/>
                <a:cs typeface="Times New Roman"/>
              </a:rPr>
              <a:t>Propriétés</a:t>
            </a:r>
            <a:r>
              <a:rPr sz="2400" spc="-45" dirty="0">
                <a:latin typeface="Times New Roman"/>
                <a:cs typeface="Times New Roman"/>
              </a:rPr>
              <a:t> </a:t>
            </a:r>
            <a:r>
              <a:rPr sz="2400" dirty="0">
                <a:latin typeface="Times New Roman"/>
                <a:cs typeface="Times New Roman"/>
              </a:rPr>
              <a:t>avec</a:t>
            </a:r>
            <a:r>
              <a:rPr sz="2400" spc="-40" dirty="0">
                <a:latin typeface="Times New Roman"/>
                <a:cs typeface="Times New Roman"/>
              </a:rPr>
              <a:t> </a:t>
            </a:r>
            <a:r>
              <a:rPr sz="2400" dirty="0">
                <a:latin typeface="Times New Roman"/>
                <a:cs typeface="Times New Roman"/>
              </a:rPr>
              <a:t>un</a:t>
            </a:r>
            <a:r>
              <a:rPr sz="2400" spc="-25" dirty="0">
                <a:latin typeface="Times New Roman"/>
                <a:cs typeface="Times New Roman"/>
              </a:rPr>
              <a:t> </a:t>
            </a:r>
            <a:r>
              <a:rPr sz="2400" dirty="0">
                <a:latin typeface="Times New Roman"/>
                <a:cs typeface="Times New Roman"/>
              </a:rPr>
              <a:t>clic</a:t>
            </a:r>
            <a:r>
              <a:rPr sz="2400" spc="-50" dirty="0">
                <a:latin typeface="Times New Roman"/>
                <a:cs typeface="Times New Roman"/>
              </a:rPr>
              <a:t> </a:t>
            </a:r>
            <a:r>
              <a:rPr sz="2400" dirty="0">
                <a:latin typeface="Times New Roman"/>
                <a:cs typeface="Times New Roman"/>
              </a:rPr>
              <a:t>droit</a:t>
            </a:r>
            <a:r>
              <a:rPr sz="2400" spc="-40" dirty="0">
                <a:latin typeface="Times New Roman"/>
                <a:cs typeface="Times New Roman"/>
              </a:rPr>
              <a:t> </a:t>
            </a:r>
            <a:r>
              <a:rPr sz="2400" spc="-25" dirty="0">
                <a:latin typeface="Times New Roman"/>
                <a:cs typeface="Times New Roman"/>
              </a:rPr>
              <a:t>ici</a:t>
            </a:r>
            <a:endParaRPr sz="2400" dirty="0">
              <a:latin typeface="Times New Roman"/>
              <a:cs typeface="Times New Roman"/>
            </a:endParaRPr>
          </a:p>
        </p:txBody>
      </p:sp>
      <p:sp>
        <p:nvSpPr>
          <p:cNvPr id="9" name="object 4">
            <a:extLst>
              <a:ext uri="{FF2B5EF4-FFF2-40B4-BE49-F238E27FC236}">
                <a16:creationId xmlns:a16="http://schemas.microsoft.com/office/drawing/2014/main" id="{CBD2377A-3BAC-EFAB-1AAF-F7CB47728FD5}"/>
              </a:ext>
            </a:extLst>
          </p:cNvPr>
          <p:cNvSpPr txBox="1"/>
          <p:nvPr/>
        </p:nvSpPr>
        <p:spPr>
          <a:xfrm>
            <a:off x="755331" y="5814781"/>
            <a:ext cx="5975985" cy="463550"/>
          </a:xfrm>
          <a:prstGeom prst="rect">
            <a:avLst/>
          </a:prstGeom>
          <a:solidFill>
            <a:srgbClr val="99CCFF"/>
          </a:solidFill>
          <a:ln w="9144">
            <a:solidFill>
              <a:srgbClr val="000000"/>
            </a:solidFill>
          </a:ln>
        </p:spPr>
        <p:txBody>
          <a:bodyPr vert="horz" wrap="square" lIns="0" tIns="36830" rIns="0" bIns="0" rtlCol="0">
            <a:spAutoFit/>
          </a:bodyPr>
          <a:lstStyle/>
          <a:p>
            <a:pPr marL="90170">
              <a:lnSpc>
                <a:spcPct val="100000"/>
              </a:lnSpc>
              <a:spcBef>
                <a:spcPts val="290"/>
              </a:spcBef>
            </a:pPr>
            <a:r>
              <a:rPr sz="2400" dirty="0">
                <a:latin typeface="Times New Roman"/>
                <a:cs typeface="Times New Roman"/>
              </a:rPr>
              <a:t>Mettre</a:t>
            </a:r>
            <a:r>
              <a:rPr sz="2400" spc="-80" dirty="0">
                <a:latin typeface="Times New Roman"/>
                <a:cs typeface="Times New Roman"/>
              </a:rPr>
              <a:t> </a:t>
            </a:r>
            <a:r>
              <a:rPr sz="2400" dirty="0">
                <a:latin typeface="Times New Roman"/>
                <a:cs typeface="Times New Roman"/>
              </a:rPr>
              <a:t>à</a:t>
            </a:r>
            <a:r>
              <a:rPr sz="2400" spc="-40" dirty="0">
                <a:latin typeface="Times New Roman"/>
                <a:cs typeface="Times New Roman"/>
              </a:rPr>
              <a:t> </a:t>
            </a:r>
            <a:r>
              <a:rPr sz="2400" dirty="0">
                <a:latin typeface="Times New Roman"/>
                <a:cs typeface="Times New Roman"/>
              </a:rPr>
              <a:t>OUI</a:t>
            </a:r>
            <a:r>
              <a:rPr sz="2400" spc="-45" dirty="0">
                <a:latin typeface="Times New Roman"/>
                <a:cs typeface="Times New Roman"/>
              </a:rPr>
              <a:t> </a:t>
            </a:r>
            <a:r>
              <a:rPr sz="2400" dirty="0">
                <a:latin typeface="Times New Roman"/>
                <a:cs typeface="Times New Roman"/>
              </a:rPr>
              <a:t>la</a:t>
            </a:r>
            <a:r>
              <a:rPr sz="2400" spc="-55" dirty="0">
                <a:latin typeface="Times New Roman"/>
                <a:cs typeface="Times New Roman"/>
              </a:rPr>
              <a:t> </a:t>
            </a:r>
            <a:r>
              <a:rPr sz="2400" dirty="0">
                <a:latin typeface="Times New Roman"/>
                <a:cs typeface="Times New Roman"/>
              </a:rPr>
              <a:t>propriété</a:t>
            </a:r>
            <a:r>
              <a:rPr sz="2400" spc="-80" dirty="0">
                <a:latin typeface="Times New Roman"/>
                <a:cs typeface="Times New Roman"/>
              </a:rPr>
              <a:t> </a:t>
            </a:r>
            <a:r>
              <a:rPr sz="2400" dirty="0">
                <a:latin typeface="Times New Roman"/>
                <a:cs typeface="Times New Roman"/>
              </a:rPr>
              <a:t>«</a:t>
            </a:r>
            <a:r>
              <a:rPr sz="2400" spc="-40" dirty="0">
                <a:latin typeface="Times New Roman"/>
                <a:cs typeface="Times New Roman"/>
              </a:rPr>
              <a:t> </a:t>
            </a:r>
            <a:r>
              <a:rPr sz="2400" dirty="0">
                <a:latin typeface="Times New Roman"/>
                <a:cs typeface="Times New Roman"/>
              </a:rPr>
              <a:t>valeurs</a:t>
            </a:r>
            <a:r>
              <a:rPr sz="2400" spc="-60" dirty="0">
                <a:latin typeface="Times New Roman"/>
                <a:cs typeface="Times New Roman"/>
              </a:rPr>
              <a:t> </a:t>
            </a:r>
            <a:r>
              <a:rPr sz="2400" dirty="0">
                <a:latin typeface="Times New Roman"/>
                <a:cs typeface="Times New Roman"/>
              </a:rPr>
              <a:t>distinctes</a:t>
            </a:r>
            <a:r>
              <a:rPr sz="2400" spc="-65" dirty="0">
                <a:latin typeface="Times New Roman"/>
                <a:cs typeface="Times New Roman"/>
              </a:rPr>
              <a:t> </a:t>
            </a:r>
            <a:r>
              <a:rPr sz="2400" spc="-50" dirty="0">
                <a:latin typeface="Times New Roman"/>
                <a:cs typeface="Times New Roman"/>
              </a:rPr>
              <a:t>»</a:t>
            </a:r>
            <a:endParaRPr sz="2400" dirty="0">
              <a:latin typeface="Times New Roman"/>
              <a:cs typeface="Times New Roman"/>
            </a:endParaRPr>
          </a:p>
        </p:txBody>
      </p:sp>
      <p:grpSp>
        <p:nvGrpSpPr>
          <p:cNvPr id="10" name="object 5">
            <a:extLst>
              <a:ext uri="{FF2B5EF4-FFF2-40B4-BE49-F238E27FC236}">
                <a16:creationId xmlns:a16="http://schemas.microsoft.com/office/drawing/2014/main" id="{E756DA6C-670E-3230-68CB-53244A1ADA46}"/>
              </a:ext>
            </a:extLst>
          </p:cNvPr>
          <p:cNvGrpSpPr/>
          <p:nvPr/>
        </p:nvGrpSpPr>
        <p:grpSpPr>
          <a:xfrm>
            <a:off x="362189" y="1864063"/>
            <a:ext cx="7526020" cy="3945862"/>
            <a:chOff x="324611" y="1544447"/>
            <a:chExt cx="7526020" cy="4631055"/>
          </a:xfrm>
        </p:grpSpPr>
        <p:pic>
          <p:nvPicPr>
            <p:cNvPr id="11" name="object 6">
              <a:extLst>
                <a:ext uri="{FF2B5EF4-FFF2-40B4-BE49-F238E27FC236}">
                  <a16:creationId xmlns:a16="http://schemas.microsoft.com/office/drawing/2014/main" id="{7C7250CC-3160-20BF-A7A4-65038E430B9D}"/>
                </a:ext>
              </a:extLst>
            </p:cNvPr>
            <p:cNvPicPr/>
            <p:nvPr/>
          </p:nvPicPr>
          <p:blipFill>
            <a:blip r:embed="rId4" cstate="print"/>
            <a:stretch>
              <a:fillRect/>
            </a:stretch>
          </p:blipFill>
          <p:spPr>
            <a:xfrm>
              <a:off x="324611" y="1600200"/>
              <a:ext cx="7525511" cy="4183379"/>
            </a:xfrm>
            <a:prstGeom prst="rect">
              <a:avLst/>
            </a:prstGeom>
          </p:spPr>
        </p:pic>
        <p:sp>
          <p:nvSpPr>
            <p:cNvPr id="12" name="object 7">
              <a:extLst>
                <a:ext uri="{FF2B5EF4-FFF2-40B4-BE49-F238E27FC236}">
                  <a16:creationId xmlns:a16="http://schemas.microsoft.com/office/drawing/2014/main" id="{3F509AF8-F311-372C-3225-DD01EFAC9410}"/>
                </a:ext>
              </a:extLst>
            </p:cNvPr>
            <p:cNvSpPr/>
            <p:nvPr/>
          </p:nvSpPr>
          <p:spPr>
            <a:xfrm>
              <a:off x="2824734" y="1544447"/>
              <a:ext cx="807085" cy="948055"/>
            </a:xfrm>
            <a:custGeom>
              <a:avLst/>
              <a:gdLst/>
              <a:ahLst/>
              <a:cxnLst/>
              <a:rect l="l" t="t" r="r" b="b"/>
              <a:pathLst>
                <a:path w="807085" h="948055">
                  <a:moveTo>
                    <a:pt x="30226" y="823849"/>
                  </a:moveTo>
                  <a:lnTo>
                    <a:pt x="0" y="948054"/>
                  </a:lnTo>
                  <a:lnTo>
                    <a:pt x="117475" y="897763"/>
                  </a:lnTo>
                  <a:lnTo>
                    <a:pt x="105631" y="887729"/>
                  </a:lnTo>
                  <a:lnTo>
                    <a:pt x="76073" y="887729"/>
                  </a:lnTo>
                  <a:lnTo>
                    <a:pt x="46990" y="863091"/>
                  </a:lnTo>
                  <a:lnTo>
                    <a:pt x="59338" y="848512"/>
                  </a:lnTo>
                  <a:lnTo>
                    <a:pt x="30226" y="823849"/>
                  </a:lnTo>
                  <a:close/>
                </a:path>
                <a:path w="807085" h="948055">
                  <a:moveTo>
                    <a:pt x="59338" y="848512"/>
                  </a:moveTo>
                  <a:lnTo>
                    <a:pt x="46990" y="863091"/>
                  </a:lnTo>
                  <a:lnTo>
                    <a:pt x="76073" y="887729"/>
                  </a:lnTo>
                  <a:lnTo>
                    <a:pt x="88420" y="873149"/>
                  </a:lnTo>
                  <a:lnTo>
                    <a:pt x="59338" y="848512"/>
                  </a:lnTo>
                  <a:close/>
                </a:path>
                <a:path w="807085" h="948055">
                  <a:moveTo>
                    <a:pt x="88420" y="873149"/>
                  </a:moveTo>
                  <a:lnTo>
                    <a:pt x="76073" y="887729"/>
                  </a:lnTo>
                  <a:lnTo>
                    <a:pt x="105631" y="887729"/>
                  </a:lnTo>
                  <a:lnTo>
                    <a:pt x="88420" y="873149"/>
                  </a:lnTo>
                  <a:close/>
                </a:path>
                <a:path w="807085" h="948055">
                  <a:moveTo>
                    <a:pt x="778002" y="0"/>
                  </a:moveTo>
                  <a:lnTo>
                    <a:pt x="59338" y="848512"/>
                  </a:lnTo>
                  <a:lnTo>
                    <a:pt x="88420" y="873149"/>
                  </a:lnTo>
                  <a:lnTo>
                    <a:pt x="806957" y="24637"/>
                  </a:lnTo>
                  <a:lnTo>
                    <a:pt x="778002" y="0"/>
                  </a:lnTo>
                  <a:close/>
                </a:path>
              </a:pathLst>
            </a:custGeom>
            <a:solidFill>
              <a:srgbClr val="FFFF00"/>
            </a:solidFill>
          </p:spPr>
          <p:txBody>
            <a:bodyPr wrap="square" lIns="0" tIns="0" rIns="0" bIns="0" rtlCol="0"/>
            <a:lstStyle/>
            <a:p>
              <a:endParaRPr/>
            </a:p>
          </p:txBody>
        </p:sp>
        <p:sp>
          <p:nvSpPr>
            <p:cNvPr id="13" name="object 8">
              <a:extLst>
                <a:ext uri="{FF2B5EF4-FFF2-40B4-BE49-F238E27FC236}">
                  <a16:creationId xmlns:a16="http://schemas.microsoft.com/office/drawing/2014/main" id="{FDED3AB9-A52B-BDA8-BE7C-9F3CD87AB6F1}"/>
                </a:ext>
              </a:extLst>
            </p:cNvPr>
            <p:cNvSpPr/>
            <p:nvPr/>
          </p:nvSpPr>
          <p:spPr>
            <a:xfrm>
              <a:off x="3978909" y="2998469"/>
              <a:ext cx="1254125" cy="3176905"/>
            </a:xfrm>
            <a:custGeom>
              <a:avLst/>
              <a:gdLst/>
              <a:ahLst/>
              <a:cxnLst/>
              <a:rect l="l" t="t" r="r" b="b"/>
              <a:pathLst>
                <a:path w="1254125" h="3176904">
                  <a:moveTo>
                    <a:pt x="1182618" y="99819"/>
                  </a:moveTo>
                  <a:lnTo>
                    <a:pt x="0" y="3163061"/>
                  </a:lnTo>
                  <a:lnTo>
                    <a:pt x="35560" y="3176778"/>
                  </a:lnTo>
                  <a:lnTo>
                    <a:pt x="1218178" y="113535"/>
                  </a:lnTo>
                  <a:lnTo>
                    <a:pt x="1182618" y="99819"/>
                  </a:lnTo>
                  <a:close/>
                </a:path>
                <a:path w="1254125" h="3176904">
                  <a:moveTo>
                    <a:pt x="1249412" y="82041"/>
                  </a:moveTo>
                  <a:lnTo>
                    <a:pt x="1189481" y="82041"/>
                  </a:lnTo>
                  <a:lnTo>
                    <a:pt x="1225041" y="95757"/>
                  </a:lnTo>
                  <a:lnTo>
                    <a:pt x="1218178" y="113535"/>
                  </a:lnTo>
                  <a:lnTo>
                    <a:pt x="1253743" y="127253"/>
                  </a:lnTo>
                  <a:lnTo>
                    <a:pt x="1249412" y="82041"/>
                  </a:lnTo>
                  <a:close/>
                </a:path>
                <a:path w="1254125" h="3176904">
                  <a:moveTo>
                    <a:pt x="1189481" y="82041"/>
                  </a:moveTo>
                  <a:lnTo>
                    <a:pt x="1182618" y="99819"/>
                  </a:lnTo>
                  <a:lnTo>
                    <a:pt x="1218178" y="113535"/>
                  </a:lnTo>
                  <a:lnTo>
                    <a:pt x="1225041" y="95757"/>
                  </a:lnTo>
                  <a:lnTo>
                    <a:pt x="1189481" y="82041"/>
                  </a:lnTo>
                  <a:close/>
                </a:path>
                <a:path w="1254125" h="3176904">
                  <a:moveTo>
                    <a:pt x="1241552" y="0"/>
                  </a:moveTo>
                  <a:lnTo>
                    <a:pt x="1147064" y="86105"/>
                  </a:lnTo>
                  <a:lnTo>
                    <a:pt x="1182618" y="99819"/>
                  </a:lnTo>
                  <a:lnTo>
                    <a:pt x="1189481" y="82041"/>
                  </a:lnTo>
                  <a:lnTo>
                    <a:pt x="1249412" y="82041"/>
                  </a:lnTo>
                  <a:lnTo>
                    <a:pt x="1241552" y="0"/>
                  </a:lnTo>
                  <a:close/>
                </a:path>
              </a:pathLst>
            </a:custGeom>
            <a:solidFill>
              <a:srgbClr val="0099CC"/>
            </a:solidFill>
          </p:spPr>
          <p:txBody>
            <a:bodyPr wrap="square" lIns="0" tIns="0" rIns="0" bIns="0" rtlCol="0"/>
            <a:lstStyle/>
            <a:p>
              <a:endParaRPr/>
            </a:p>
          </p:txBody>
        </p:sp>
      </p:grpSp>
    </p:spTree>
    <p:extLst>
      <p:ext uri="{BB962C8B-B14F-4D97-AF65-F5344CB8AC3E}">
        <p14:creationId xmlns:p14="http://schemas.microsoft.com/office/powerpoint/2010/main" val="1079139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57</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projection</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B36F00F3-F195-A3EE-BF0E-4AC212D8FD52}"/>
              </a:ext>
            </a:extLst>
          </p:cNvPr>
          <p:cNvSpPr txBox="1"/>
          <p:nvPr/>
        </p:nvSpPr>
        <p:spPr>
          <a:xfrm>
            <a:off x="1328090" y="1320007"/>
            <a:ext cx="7923530" cy="467995"/>
          </a:xfrm>
          <a:prstGeom prst="rect">
            <a:avLst/>
          </a:prstGeom>
          <a:ln w="9144">
            <a:solidFill>
              <a:srgbClr val="E0E0B7"/>
            </a:solidFill>
          </a:ln>
        </p:spPr>
        <p:txBody>
          <a:bodyPr vert="horz" wrap="square" lIns="0" tIns="36830" rIns="0" bIns="0" rtlCol="0">
            <a:spAutoFit/>
          </a:bodyPr>
          <a:lstStyle/>
          <a:p>
            <a:pPr marL="695325">
              <a:lnSpc>
                <a:spcPct val="100000"/>
              </a:lnSpc>
              <a:spcBef>
                <a:spcPts val="290"/>
              </a:spcBef>
            </a:pPr>
            <a:r>
              <a:rPr sz="2400" b="1" dirty="0">
                <a:solidFill>
                  <a:srgbClr val="000099"/>
                </a:solidFill>
                <a:latin typeface="Times New Roman"/>
                <a:cs typeface="Times New Roman"/>
              </a:rPr>
              <a:t>Afficher</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titres</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triés</a:t>
            </a:r>
            <a:r>
              <a:rPr sz="2400" b="1" spc="-70" dirty="0">
                <a:solidFill>
                  <a:srgbClr val="000099"/>
                </a:solidFill>
                <a:latin typeface="Times New Roman"/>
                <a:cs typeface="Times New Roman"/>
              </a:rPr>
              <a:t> </a:t>
            </a:r>
            <a:r>
              <a:rPr sz="2400" b="1" dirty="0">
                <a:solidFill>
                  <a:srgbClr val="000099"/>
                </a:solidFill>
                <a:latin typeface="Times New Roman"/>
                <a:cs typeface="Times New Roman"/>
              </a:rPr>
              <a:t>par</a:t>
            </a:r>
            <a:r>
              <a:rPr sz="2400" b="1" spc="-90" dirty="0">
                <a:solidFill>
                  <a:srgbClr val="000099"/>
                </a:solidFill>
                <a:latin typeface="Times New Roman"/>
                <a:cs typeface="Times New Roman"/>
              </a:rPr>
              <a:t> </a:t>
            </a:r>
            <a:r>
              <a:rPr sz="2400" b="1" dirty="0">
                <a:solidFill>
                  <a:srgbClr val="000099"/>
                </a:solidFill>
                <a:latin typeface="Times New Roman"/>
                <a:cs typeface="Times New Roman"/>
              </a:rPr>
              <a:t>ordre</a:t>
            </a:r>
            <a:r>
              <a:rPr sz="2400" b="1" spc="-40" dirty="0">
                <a:solidFill>
                  <a:srgbClr val="000099"/>
                </a:solidFill>
                <a:latin typeface="Times New Roman"/>
                <a:cs typeface="Times New Roman"/>
              </a:rPr>
              <a:t> </a:t>
            </a:r>
            <a:r>
              <a:rPr sz="2400" b="1" spc="-10" dirty="0">
                <a:solidFill>
                  <a:srgbClr val="000099"/>
                </a:solidFill>
                <a:latin typeface="Times New Roman"/>
                <a:cs typeface="Times New Roman"/>
              </a:rPr>
              <a:t>croissant</a:t>
            </a:r>
            <a:endParaRPr sz="2400" dirty="0">
              <a:latin typeface="Times New Roman"/>
              <a:cs typeface="Times New Roman"/>
            </a:endParaRPr>
          </a:p>
        </p:txBody>
      </p:sp>
      <p:sp>
        <p:nvSpPr>
          <p:cNvPr id="4" name="object 3">
            <a:extLst>
              <a:ext uri="{FF2B5EF4-FFF2-40B4-BE49-F238E27FC236}">
                <a16:creationId xmlns:a16="http://schemas.microsoft.com/office/drawing/2014/main" id="{F8367838-CB9C-CE89-52DE-43DBBA8507C3}"/>
              </a:ext>
            </a:extLst>
          </p:cNvPr>
          <p:cNvSpPr txBox="1"/>
          <p:nvPr/>
        </p:nvSpPr>
        <p:spPr>
          <a:xfrm>
            <a:off x="5445343" y="3089352"/>
            <a:ext cx="3313429" cy="771525"/>
          </a:xfrm>
          <a:prstGeom prst="rect">
            <a:avLst/>
          </a:prstGeom>
          <a:solidFill>
            <a:srgbClr val="FFFF00"/>
          </a:solidFill>
        </p:spPr>
        <p:txBody>
          <a:bodyPr vert="horz" wrap="square" lIns="0" tIns="41275" rIns="0" bIns="0" rtlCol="0">
            <a:spAutoFit/>
          </a:bodyPr>
          <a:lstStyle/>
          <a:p>
            <a:pPr marL="92075" marR="294640">
              <a:lnSpc>
                <a:spcPts val="2690"/>
              </a:lnSpc>
              <a:spcBef>
                <a:spcPts val="325"/>
              </a:spcBef>
            </a:pPr>
            <a:r>
              <a:rPr sz="2400" dirty="0">
                <a:latin typeface="Times New Roman"/>
                <a:cs typeface="Times New Roman"/>
              </a:rPr>
              <a:t>Permet</a:t>
            </a:r>
            <a:r>
              <a:rPr sz="2400" spc="-70" dirty="0">
                <a:latin typeface="Times New Roman"/>
                <a:cs typeface="Times New Roman"/>
              </a:rPr>
              <a:t> </a:t>
            </a:r>
            <a:r>
              <a:rPr sz="2400" dirty="0">
                <a:latin typeface="Times New Roman"/>
                <a:cs typeface="Times New Roman"/>
              </a:rPr>
              <a:t>de</a:t>
            </a:r>
            <a:r>
              <a:rPr sz="2400" spc="-75" dirty="0">
                <a:latin typeface="Times New Roman"/>
                <a:cs typeface="Times New Roman"/>
              </a:rPr>
              <a:t> </a:t>
            </a:r>
            <a:r>
              <a:rPr sz="2400" dirty="0">
                <a:latin typeface="Times New Roman"/>
                <a:cs typeface="Times New Roman"/>
              </a:rPr>
              <a:t>spécifier</a:t>
            </a:r>
            <a:r>
              <a:rPr sz="2400" spc="-85" dirty="0">
                <a:latin typeface="Times New Roman"/>
                <a:cs typeface="Times New Roman"/>
              </a:rPr>
              <a:t> </a:t>
            </a:r>
            <a:r>
              <a:rPr sz="2400" spc="-25" dirty="0">
                <a:latin typeface="Times New Roman"/>
                <a:cs typeface="Times New Roman"/>
              </a:rPr>
              <a:t>le </a:t>
            </a:r>
            <a:r>
              <a:rPr sz="2400" dirty="0">
                <a:latin typeface="Times New Roman"/>
                <a:cs typeface="Times New Roman"/>
              </a:rPr>
              <a:t>type</a:t>
            </a:r>
            <a:r>
              <a:rPr sz="2400" spc="-10" dirty="0">
                <a:latin typeface="Times New Roman"/>
                <a:cs typeface="Times New Roman"/>
              </a:rPr>
              <a:t> </a:t>
            </a:r>
            <a:r>
              <a:rPr sz="2400" dirty="0">
                <a:latin typeface="Times New Roman"/>
                <a:cs typeface="Times New Roman"/>
              </a:rPr>
              <a:t>de</a:t>
            </a:r>
            <a:r>
              <a:rPr sz="2400" spc="-15" dirty="0">
                <a:latin typeface="Times New Roman"/>
                <a:cs typeface="Times New Roman"/>
              </a:rPr>
              <a:t> </a:t>
            </a:r>
            <a:r>
              <a:rPr sz="2400" dirty="0">
                <a:latin typeface="Times New Roman"/>
                <a:cs typeface="Times New Roman"/>
              </a:rPr>
              <a:t>tri</a:t>
            </a:r>
            <a:r>
              <a:rPr sz="2400" spc="-25" dirty="0">
                <a:latin typeface="Times New Roman"/>
                <a:cs typeface="Times New Roman"/>
              </a:rPr>
              <a:t> </a:t>
            </a:r>
            <a:r>
              <a:rPr sz="2400" dirty="0">
                <a:latin typeface="Times New Roman"/>
                <a:cs typeface="Times New Roman"/>
              </a:rPr>
              <a:t>que l’on</a:t>
            </a:r>
            <a:r>
              <a:rPr sz="2400" spc="-5" dirty="0">
                <a:latin typeface="Times New Roman"/>
                <a:cs typeface="Times New Roman"/>
              </a:rPr>
              <a:t> </a:t>
            </a:r>
            <a:r>
              <a:rPr sz="2400" spc="-20" dirty="0">
                <a:latin typeface="Times New Roman"/>
                <a:cs typeface="Times New Roman"/>
              </a:rPr>
              <a:t>veut</a:t>
            </a:r>
            <a:endParaRPr sz="2400" dirty="0">
              <a:latin typeface="Times New Roman"/>
              <a:cs typeface="Times New Roman"/>
            </a:endParaRPr>
          </a:p>
        </p:txBody>
      </p:sp>
      <p:grpSp>
        <p:nvGrpSpPr>
          <p:cNvPr id="9" name="object 4">
            <a:extLst>
              <a:ext uri="{FF2B5EF4-FFF2-40B4-BE49-F238E27FC236}">
                <a16:creationId xmlns:a16="http://schemas.microsoft.com/office/drawing/2014/main" id="{4C731570-58DF-96ED-B7F7-448A9C7F8CA4}"/>
              </a:ext>
            </a:extLst>
          </p:cNvPr>
          <p:cNvGrpSpPr/>
          <p:nvPr/>
        </p:nvGrpSpPr>
        <p:grpSpPr>
          <a:xfrm>
            <a:off x="897219" y="2267210"/>
            <a:ext cx="4547870" cy="3649489"/>
            <a:chOff x="684276" y="1548383"/>
            <a:chExt cx="4547870" cy="4975860"/>
          </a:xfrm>
        </p:grpSpPr>
        <p:pic>
          <p:nvPicPr>
            <p:cNvPr id="10" name="object 5">
              <a:extLst>
                <a:ext uri="{FF2B5EF4-FFF2-40B4-BE49-F238E27FC236}">
                  <a16:creationId xmlns:a16="http://schemas.microsoft.com/office/drawing/2014/main" id="{2CF91D0A-1246-CA26-C936-E1FB458FFAEA}"/>
                </a:ext>
              </a:extLst>
            </p:cNvPr>
            <p:cNvPicPr/>
            <p:nvPr/>
          </p:nvPicPr>
          <p:blipFill>
            <a:blip r:embed="rId4" cstate="print"/>
            <a:stretch>
              <a:fillRect/>
            </a:stretch>
          </p:blipFill>
          <p:spPr>
            <a:xfrm>
              <a:off x="684276" y="1548383"/>
              <a:ext cx="3672840" cy="4975860"/>
            </a:xfrm>
            <a:prstGeom prst="rect">
              <a:avLst/>
            </a:prstGeom>
          </p:spPr>
        </p:pic>
        <p:sp>
          <p:nvSpPr>
            <p:cNvPr id="11" name="object 6">
              <a:extLst>
                <a:ext uri="{FF2B5EF4-FFF2-40B4-BE49-F238E27FC236}">
                  <a16:creationId xmlns:a16="http://schemas.microsoft.com/office/drawing/2014/main" id="{472DE84E-496C-26E0-7BF5-89822A853637}"/>
                </a:ext>
              </a:extLst>
            </p:cNvPr>
            <p:cNvSpPr/>
            <p:nvPr/>
          </p:nvSpPr>
          <p:spPr>
            <a:xfrm>
              <a:off x="2701290" y="3486150"/>
              <a:ext cx="2531110" cy="1888489"/>
            </a:xfrm>
            <a:custGeom>
              <a:avLst/>
              <a:gdLst/>
              <a:ahLst/>
              <a:cxnLst/>
              <a:rect l="l" t="t" r="r" b="b"/>
              <a:pathLst>
                <a:path w="2531110" h="1888489">
                  <a:moveTo>
                    <a:pt x="57658" y="1774189"/>
                  </a:moveTo>
                  <a:lnTo>
                    <a:pt x="0" y="1888236"/>
                  </a:lnTo>
                  <a:lnTo>
                    <a:pt x="125857" y="1865884"/>
                  </a:lnTo>
                  <a:lnTo>
                    <a:pt x="111593" y="1846707"/>
                  </a:lnTo>
                  <a:lnTo>
                    <a:pt x="87757" y="1846707"/>
                  </a:lnTo>
                  <a:lnTo>
                    <a:pt x="65024" y="1816100"/>
                  </a:lnTo>
                  <a:lnTo>
                    <a:pt x="80353" y="1804703"/>
                  </a:lnTo>
                  <a:lnTo>
                    <a:pt x="57658" y="1774189"/>
                  </a:lnTo>
                  <a:close/>
                </a:path>
                <a:path w="2531110" h="1888489">
                  <a:moveTo>
                    <a:pt x="80353" y="1804703"/>
                  </a:moveTo>
                  <a:lnTo>
                    <a:pt x="65024" y="1816100"/>
                  </a:lnTo>
                  <a:lnTo>
                    <a:pt x="87757" y="1846707"/>
                  </a:lnTo>
                  <a:lnTo>
                    <a:pt x="103106" y="1835295"/>
                  </a:lnTo>
                  <a:lnTo>
                    <a:pt x="80353" y="1804703"/>
                  </a:lnTo>
                  <a:close/>
                </a:path>
                <a:path w="2531110" h="1888489">
                  <a:moveTo>
                    <a:pt x="103106" y="1835295"/>
                  </a:moveTo>
                  <a:lnTo>
                    <a:pt x="87757" y="1846707"/>
                  </a:lnTo>
                  <a:lnTo>
                    <a:pt x="111593" y="1846707"/>
                  </a:lnTo>
                  <a:lnTo>
                    <a:pt x="103106" y="1835295"/>
                  </a:lnTo>
                  <a:close/>
                </a:path>
                <a:path w="2531110" h="1888489">
                  <a:moveTo>
                    <a:pt x="2507869" y="0"/>
                  </a:moveTo>
                  <a:lnTo>
                    <a:pt x="80353" y="1804703"/>
                  </a:lnTo>
                  <a:lnTo>
                    <a:pt x="103106" y="1835295"/>
                  </a:lnTo>
                  <a:lnTo>
                    <a:pt x="2530602" y="30479"/>
                  </a:lnTo>
                  <a:lnTo>
                    <a:pt x="2507869" y="0"/>
                  </a:lnTo>
                  <a:close/>
                </a:path>
              </a:pathLst>
            </a:custGeom>
            <a:solidFill>
              <a:srgbClr val="FFFF00"/>
            </a:solidFill>
          </p:spPr>
          <p:txBody>
            <a:bodyPr wrap="square" lIns="0" tIns="0" rIns="0" bIns="0" rtlCol="0"/>
            <a:lstStyle/>
            <a:p>
              <a:endParaRPr/>
            </a:p>
          </p:txBody>
        </p:sp>
      </p:grpSp>
    </p:spTree>
    <p:extLst>
      <p:ext uri="{BB962C8B-B14F-4D97-AF65-F5344CB8AC3E}">
        <p14:creationId xmlns:p14="http://schemas.microsoft.com/office/powerpoint/2010/main" val="3862593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58</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jointure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5195BC78-A842-AD07-041F-EB8D38A07F20}"/>
              </a:ext>
            </a:extLst>
          </p:cNvPr>
          <p:cNvSpPr txBox="1"/>
          <p:nvPr/>
        </p:nvSpPr>
        <p:spPr>
          <a:xfrm>
            <a:off x="1051120" y="1276372"/>
            <a:ext cx="8568055" cy="467995"/>
          </a:xfrm>
          <a:prstGeom prst="rect">
            <a:avLst/>
          </a:prstGeom>
          <a:ln w="9144">
            <a:solidFill>
              <a:srgbClr val="E0E0B7"/>
            </a:solidFill>
          </a:ln>
        </p:spPr>
        <p:txBody>
          <a:bodyPr vert="horz" wrap="square" lIns="0" tIns="36830" rIns="0" bIns="0" rtlCol="0">
            <a:spAutoFit/>
          </a:bodyPr>
          <a:lstStyle/>
          <a:p>
            <a:pPr marL="569595">
              <a:lnSpc>
                <a:spcPct val="100000"/>
              </a:lnSpc>
              <a:spcBef>
                <a:spcPts val="290"/>
              </a:spcBef>
            </a:pPr>
            <a:r>
              <a:rPr sz="2400" b="1" dirty="0">
                <a:solidFill>
                  <a:srgbClr val="000099"/>
                </a:solidFill>
                <a:latin typeface="Times New Roman"/>
                <a:cs typeface="Times New Roman"/>
              </a:rPr>
              <a:t>Pour</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chaque</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album,</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donner</a:t>
            </a:r>
            <a:r>
              <a:rPr sz="2400" b="1" spc="-95"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titre</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et</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nom</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30" dirty="0">
                <a:solidFill>
                  <a:srgbClr val="000099"/>
                </a:solidFill>
                <a:latin typeface="Times New Roman"/>
                <a:cs typeface="Times New Roman"/>
              </a:rPr>
              <a:t> </a:t>
            </a:r>
            <a:r>
              <a:rPr sz="2400" b="1" spc="-10" dirty="0">
                <a:solidFill>
                  <a:srgbClr val="000099"/>
                </a:solidFill>
                <a:latin typeface="Times New Roman"/>
                <a:cs typeface="Times New Roman"/>
              </a:rPr>
              <a:t>auteur</a:t>
            </a:r>
            <a:endParaRPr sz="2400">
              <a:latin typeface="Times New Roman"/>
              <a:cs typeface="Times New Roman"/>
            </a:endParaRPr>
          </a:p>
        </p:txBody>
      </p:sp>
      <p:pic>
        <p:nvPicPr>
          <p:cNvPr id="4" name="object 3">
            <a:extLst>
              <a:ext uri="{FF2B5EF4-FFF2-40B4-BE49-F238E27FC236}">
                <a16:creationId xmlns:a16="http://schemas.microsoft.com/office/drawing/2014/main" id="{8AC7F521-6D1C-F8D9-99B6-3BD4B0450E60}"/>
              </a:ext>
            </a:extLst>
          </p:cNvPr>
          <p:cNvPicPr/>
          <p:nvPr/>
        </p:nvPicPr>
        <p:blipFill>
          <a:blip r:embed="rId4" cstate="print"/>
          <a:stretch>
            <a:fillRect/>
          </a:stretch>
        </p:blipFill>
        <p:spPr>
          <a:xfrm>
            <a:off x="956880" y="1981286"/>
            <a:ext cx="6062472" cy="4088891"/>
          </a:xfrm>
          <a:prstGeom prst="rect">
            <a:avLst/>
          </a:prstGeom>
        </p:spPr>
      </p:pic>
      <p:sp>
        <p:nvSpPr>
          <p:cNvPr id="9" name="object 4">
            <a:extLst>
              <a:ext uri="{FF2B5EF4-FFF2-40B4-BE49-F238E27FC236}">
                <a16:creationId xmlns:a16="http://schemas.microsoft.com/office/drawing/2014/main" id="{FD46F8EC-F2BA-5586-C8BB-9B9EDB2E71F8}"/>
              </a:ext>
            </a:extLst>
          </p:cNvPr>
          <p:cNvSpPr txBox="1"/>
          <p:nvPr/>
        </p:nvSpPr>
        <p:spPr>
          <a:xfrm>
            <a:off x="6019361" y="4085103"/>
            <a:ext cx="3851275" cy="431800"/>
          </a:xfrm>
          <a:prstGeom prst="rect">
            <a:avLst/>
          </a:prstGeom>
          <a:solidFill>
            <a:srgbClr val="FFFF00"/>
          </a:solidFill>
        </p:spPr>
        <p:txBody>
          <a:bodyPr vert="horz" wrap="square" lIns="0" tIns="9525" rIns="0" bIns="0" rtlCol="0">
            <a:spAutoFit/>
          </a:bodyPr>
          <a:lstStyle/>
          <a:p>
            <a:pPr marL="92075">
              <a:lnSpc>
                <a:spcPct val="100000"/>
              </a:lnSpc>
              <a:spcBef>
                <a:spcPts val="75"/>
              </a:spcBef>
            </a:pPr>
            <a:r>
              <a:rPr sz="2400" dirty="0">
                <a:latin typeface="Times New Roman"/>
                <a:cs typeface="Times New Roman"/>
              </a:rPr>
              <a:t>Lien</a:t>
            </a:r>
            <a:r>
              <a:rPr sz="2400" spc="-10" dirty="0">
                <a:latin typeface="Times New Roman"/>
                <a:cs typeface="Times New Roman"/>
              </a:rPr>
              <a:t> </a:t>
            </a:r>
            <a:r>
              <a:rPr sz="2400" dirty="0">
                <a:latin typeface="Times New Roman"/>
                <a:cs typeface="Times New Roman"/>
              </a:rPr>
              <a:t>traduisant</a:t>
            </a:r>
            <a:r>
              <a:rPr sz="2400" spc="-40" dirty="0">
                <a:latin typeface="Times New Roman"/>
                <a:cs typeface="Times New Roman"/>
              </a:rPr>
              <a:t> </a:t>
            </a:r>
            <a:r>
              <a:rPr sz="2400" dirty="0">
                <a:latin typeface="Times New Roman"/>
                <a:cs typeface="Times New Roman"/>
              </a:rPr>
              <a:t>la</a:t>
            </a:r>
            <a:r>
              <a:rPr sz="2400" spc="5" dirty="0">
                <a:latin typeface="Times New Roman"/>
                <a:cs typeface="Times New Roman"/>
              </a:rPr>
              <a:t> </a:t>
            </a:r>
            <a:r>
              <a:rPr sz="2400" spc="-10" dirty="0">
                <a:latin typeface="Times New Roman"/>
                <a:cs typeface="Times New Roman"/>
              </a:rPr>
              <a:t>jointure</a:t>
            </a:r>
            <a:endParaRPr sz="2400">
              <a:latin typeface="Times New Roman"/>
              <a:cs typeface="Times New Roman"/>
            </a:endParaRPr>
          </a:p>
        </p:txBody>
      </p:sp>
      <p:sp>
        <p:nvSpPr>
          <p:cNvPr id="10" name="object 5">
            <a:extLst>
              <a:ext uri="{FF2B5EF4-FFF2-40B4-BE49-F238E27FC236}">
                <a16:creationId xmlns:a16="http://schemas.microsoft.com/office/drawing/2014/main" id="{CEDEEB9B-4507-B913-D2B5-35DA7B4CB909}"/>
              </a:ext>
            </a:extLst>
          </p:cNvPr>
          <p:cNvSpPr/>
          <p:nvPr/>
        </p:nvSpPr>
        <p:spPr>
          <a:xfrm>
            <a:off x="4227329" y="3508284"/>
            <a:ext cx="1664335" cy="882650"/>
          </a:xfrm>
          <a:custGeom>
            <a:avLst/>
            <a:gdLst/>
            <a:ahLst/>
            <a:cxnLst/>
            <a:rect l="l" t="t" r="r" b="b"/>
            <a:pathLst>
              <a:path w="1664335" h="882650">
                <a:moveTo>
                  <a:pt x="110080" y="36123"/>
                </a:moveTo>
                <a:lnTo>
                  <a:pt x="92426" y="69905"/>
                </a:lnTo>
                <a:lnTo>
                  <a:pt x="1646174" y="882523"/>
                </a:lnTo>
                <a:lnTo>
                  <a:pt x="1663953" y="848740"/>
                </a:lnTo>
                <a:lnTo>
                  <a:pt x="110080" y="36123"/>
                </a:lnTo>
                <a:close/>
              </a:path>
              <a:path w="1664335" h="882650">
                <a:moveTo>
                  <a:pt x="0" y="0"/>
                </a:moveTo>
                <a:lnTo>
                  <a:pt x="74802" y="103631"/>
                </a:lnTo>
                <a:lnTo>
                  <a:pt x="92426" y="69905"/>
                </a:lnTo>
                <a:lnTo>
                  <a:pt x="75564" y="61087"/>
                </a:lnTo>
                <a:lnTo>
                  <a:pt x="93217" y="27304"/>
                </a:lnTo>
                <a:lnTo>
                  <a:pt x="114688" y="27304"/>
                </a:lnTo>
                <a:lnTo>
                  <a:pt x="127762" y="2286"/>
                </a:lnTo>
                <a:lnTo>
                  <a:pt x="0" y="0"/>
                </a:lnTo>
                <a:close/>
              </a:path>
              <a:path w="1664335" h="882650">
                <a:moveTo>
                  <a:pt x="93217" y="27304"/>
                </a:moveTo>
                <a:lnTo>
                  <a:pt x="75564" y="61087"/>
                </a:lnTo>
                <a:lnTo>
                  <a:pt x="92426" y="69905"/>
                </a:lnTo>
                <a:lnTo>
                  <a:pt x="110080" y="36123"/>
                </a:lnTo>
                <a:lnTo>
                  <a:pt x="93217" y="27304"/>
                </a:lnTo>
                <a:close/>
              </a:path>
              <a:path w="1664335" h="882650">
                <a:moveTo>
                  <a:pt x="114688" y="27304"/>
                </a:moveTo>
                <a:lnTo>
                  <a:pt x="93217" y="27304"/>
                </a:lnTo>
                <a:lnTo>
                  <a:pt x="110080" y="36123"/>
                </a:lnTo>
                <a:lnTo>
                  <a:pt x="114688" y="27304"/>
                </a:lnTo>
                <a:close/>
              </a:path>
            </a:pathLst>
          </a:custGeom>
          <a:solidFill>
            <a:srgbClr val="FF9900"/>
          </a:solidFill>
        </p:spPr>
        <p:txBody>
          <a:bodyPr wrap="square" lIns="0" tIns="0" rIns="0" bIns="0" rtlCol="0"/>
          <a:lstStyle/>
          <a:p>
            <a:pPr algn="l" rtl="0"/>
            <a:endParaRPr/>
          </a:p>
        </p:txBody>
      </p:sp>
    </p:spTree>
    <p:extLst>
      <p:ext uri="{BB962C8B-B14F-4D97-AF65-F5344CB8AC3E}">
        <p14:creationId xmlns:p14="http://schemas.microsoft.com/office/powerpoint/2010/main" val="345082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59</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t>
            </a:r>
            <a:r>
              <a:rPr lang="fr-FR" sz="3600" b="1" dirty="0" err="1">
                <a:solidFill>
                  <a:schemeClr val="bg1"/>
                </a:solidFill>
                <a:latin typeface="Calibri" panose="020F0502020204030204"/>
              </a:rPr>
              <a:t>access</a:t>
            </a:r>
            <a:r>
              <a:rPr lang="fr-FR" sz="3600" b="1" dirty="0">
                <a:solidFill>
                  <a:schemeClr val="bg1"/>
                </a:solidFill>
                <a:latin typeface="Calibri" panose="020F0502020204030204"/>
              </a:rPr>
              <a:t> : jointure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B2A608E1-5297-5426-1BB6-E90B308D1884}"/>
              </a:ext>
            </a:extLst>
          </p:cNvPr>
          <p:cNvSpPr txBox="1"/>
          <p:nvPr/>
        </p:nvSpPr>
        <p:spPr>
          <a:xfrm>
            <a:off x="1151329" y="1022848"/>
            <a:ext cx="8568055" cy="467995"/>
          </a:xfrm>
          <a:prstGeom prst="rect">
            <a:avLst/>
          </a:prstGeom>
          <a:ln w="9144">
            <a:solidFill>
              <a:srgbClr val="E0E0B7"/>
            </a:solidFill>
          </a:ln>
        </p:spPr>
        <p:txBody>
          <a:bodyPr vert="horz" wrap="square" lIns="0" tIns="36830" rIns="0" bIns="0" rtlCol="0">
            <a:spAutoFit/>
          </a:bodyPr>
          <a:lstStyle/>
          <a:p>
            <a:pPr marL="569595">
              <a:lnSpc>
                <a:spcPct val="100000"/>
              </a:lnSpc>
              <a:spcBef>
                <a:spcPts val="290"/>
              </a:spcBef>
            </a:pPr>
            <a:r>
              <a:rPr sz="2400" b="1" dirty="0">
                <a:solidFill>
                  <a:srgbClr val="000099"/>
                </a:solidFill>
                <a:latin typeface="Times New Roman"/>
                <a:cs typeface="Times New Roman"/>
              </a:rPr>
              <a:t>Pour</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chaque</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album,</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donner</a:t>
            </a:r>
            <a:r>
              <a:rPr sz="2400" b="1" spc="-95"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titre</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et</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nom</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de</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30" dirty="0">
                <a:solidFill>
                  <a:srgbClr val="000099"/>
                </a:solidFill>
                <a:latin typeface="Times New Roman"/>
                <a:cs typeface="Times New Roman"/>
              </a:rPr>
              <a:t> </a:t>
            </a:r>
            <a:r>
              <a:rPr sz="2400" b="1" spc="-10" dirty="0">
                <a:solidFill>
                  <a:srgbClr val="000099"/>
                </a:solidFill>
                <a:latin typeface="Times New Roman"/>
                <a:cs typeface="Times New Roman"/>
              </a:rPr>
              <a:t>auteur</a:t>
            </a:r>
            <a:endParaRPr sz="2400" dirty="0">
              <a:latin typeface="Times New Roman"/>
              <a:cs typeface="Times New Roman"/>
            </a:endParaRPr>
          </a:p>
        </p:txBody>
      </p:sp>
      <p:grpSp>
        <p:nvGrpSpPr>
          <p:cNvPr id="4" name="object 3">
            <a:extLst>
              <a:ext uri="{FF2B5EF4-FFF2-40B4-BE49-F238E27FC236}">
                <a16:creationId xmlns:a16="http://schemas.microsoft.com/office/drawing/2014/main" id="{A2DB2B25-DA04-F6A1-BB7F-410BEAFF7867}"/>
              </a:ext>
            </a:extLst>
          </p:cNvPr>
          <p:cNvGrpSpPr/>
          <p:nvPr/>
        </p:nvGrpSpPr>
        <p:grpSpPr>
          <a:xfrm>
            <a:off x="1151329" y="1618732"/>
            <a:ext cx="8676640" cy="4660900"/>
            <a:chOff x="324611" y="1144524"/>
            <a:chExt cx="8676640" cy="4660900"/>
          </a:xfrm>
        </p:grpSpPr>
        <p:pic>
          <p:nvPicPr>
            <p:cNvPr id="9" name="object 4">
              <a:extLst>
                <a:ext uri="{FF2B5EF4-FFF2-40B4-BE49-F238E27FC236}">
                  <a16:creationId xmlns:a16="http://schemas.microsoft.com/office/drawing/2014/main" id="{563AFF49-D84E-4C0E-D8DC-D235A1E28980}"/>
                </a:ext>
              </a:extLst>
            </p:cNvPr>
            <p:cNvPicPr/>
            <p:nvPr/>
          </p:nvPicPr>
          <p:blipFill>
            <a:blip r:embed="rId4" cstate="print"/>
            <a:stretch>
              <a:fillRect/>
            </a:stretch>
          </p:blipFill>
          <p:spPr>
            <a:xfrm>
              <a:off x="324611" y="1144524"/>
              <a:ext cx="5867400" cy="4660392"/>
            </a:xfrm>
            <a:prstGeom prst="rect">
              <a:avLst/>
            </a:prstGeom>
          </p:spPr>
        </p:pic>
        <p:sp>
          <p:nvSpPr>
            <p:cNvPr id="10" name="object 5">
              <a:extLst>
                <a:ext uri="{FF2B5EF4-FFF2-40B4-BE49-F238E27FC236}">
                  <a16:creationId xmlns:a16="http://schemas.microsoft.com/office/drawing/2014/main" id="{2C56B80F-6153-493D-D318-6FB9ED7FA6A1}"/>
                </a:ext>
              </a:extLst>
            </p:cNvPr>
            <p:cNvSpPr/>
            <p:nvPr/>
          </p:nvSpPr>
          <p:spPr>
            <a:xfrm>
              <a:off x="5292852" y="2296668"/>
              <a:ext cx="3708400" cy="772795"/>
            </a:xfrm>
            <a:custGeom>
              <a:avLst/>
              <a:gdLst/>
              <a:ahLst/>
              <a:cxnLst/>
              <a:rect l="l" t="t" r="r" b="b"/>
              <a:pathLst>
                <a:path w="3708400" h="772794">
                  <a:moveTo>
                    <a:pt x="3707892" y="0"/>
                  </a:moveTo>
                  <a:lnTo>
                    <a:pt x="0" y="0"/>
                  </a:lnTo>
                  <a:lnTo>
                    <a:pt x="0" y="772667"/>
                  </a:lnTo>
                  <a:lnTo>
                    <a:pt x="3707892" y="772667"/>
                  </a:lnTo>
                  <a:lnTo>
                    <a:pt x="3707892" y="0"/>
                  </a:lnTo>
                  <a:close/>
                </a:path>
              </a:pathLst>
            </a:custGeom>
            <a:solidFill>
              <a:srgbClr val="FFFF00"/>
            </a:solidFill>
          </p:spPr>
          <p:txBody>
            <a:bodyPr wrap="square" lIns="0" tIns="0" rIns="0" bIns="0" rtlCol="0"/>
            <a:lstStyle/>
            <a:p>
              <a:endParaRPr/>
            </a:p>
          </p:txBody>
        </p:sp>
      </p:grpSp>
      <p:sp>
        <p:nvSpPr>
          <p:cNvPr id="11" name="object 6">
            <a:extLst>
              <a:ext uri="{FF2B5EF4-FFF2-40B4-BE49-F238E27FC236}">
                <a16:creationId xmlns:a16="http://schemas.microsoft.com/office/drawing/2014/main" id="{2138C84D-24E3-07AC-E12A-798C3C45EB96}"/>
              </a:ext>
            </a:extLst>
          </p:cNvPr>
          <p:cNvSpPr txBox="1"/>
          <p:nvPr/>
        </p:nvSpPr>
        <p:spPr>
          <a:xfrm>
            <a:off x="6199198" y="2768209"/>
            <a:ext cx="3519170" cy="732790"/>
          </a:xfrm>
          <a:prstGeom prst="rect">
            <a:avLst/>
          </a:prstGeom>
        </p:spPr>
        <p:txBody>
          <a:bodyPr vert="horz" wrap="square" lIns="0" tIns="43815" rIns="0" bIns="0" rtlCol="0">
            <a:spAutoFit/>
          </a:bodyPr>
          <a:lstStyle/>
          <a:p>
            <a:pPr marL="12700" marR="5080">
              <a:lnSpc>
                <a:spcPts val="2690"/>
              </a:lnSpc>
              <a:spcBef>
                <a:spcPts val="345"/>
              </a:spcBef>
            </a:pPr>
            <a:r>
              <a:rPr sz="2400" dirty="0">
                <a:latin typeface="Times New Roman"/>
                <a:cs typeface="Times New Roman"/>
              </a:rPr>
              <a:t>Solution</a:t>
            </a:r>
            <a:r>
              <a:rPr sz="2400" spc="-125" dirty="0">
                <a:latin typeface="Times New Roman"/>
                <a:cs typeface="Times New Roman"/>
              </a:rPr>
              <a:t> </a:t>
            </a:r>
            <a:r>
              <a:rPr sz="2400" dirty="0">
                <a:latin typeface="Times New Roman"/>
                <a:cs typeface="Times New Roman"/>
              </a:rPr>
              <a:t>équivalente</a:t>
            </a:r>
            <a:r>
              <a:rPr sz="2400" spc="-130" dirty="0">
                <a:latin typeface="Times New Roman"/>
                <a:cs typeface="Times New Roman"/>
              </a:rPr>
              <a:t> </a:t>
            </a:r>
            <a:r>
              <a:rPr sz="2400" spc="-20" dirty="0">
                <a:latin typeface="Times New Roman"/>
                <a:cs typeface="Times New Roman"/>
              </a:rPr>
              <a:t>avec </a:t>
            </a:r>
            <a:r>
              <a:rPr sz="2400" dirty="0">
                <a:latin typeface="Times New Roman"/>
                <a:cs typeface="Times New Roman"/>
              </a:rPr>
              <a:t>produit</a:t>
            </a:r>
            <a:r>
              <a:rPr sz="2400" spc="-20" dirty="0">
                <a:latin typeface="Times New Roman"/>
                <a:cs typeface="Times New Roman"/>
              </a:rPr>
              <a:t> </a:t>
            </a:r>
            <a:r>
              <a:rPr sz="2400" dirty="0">
                <a:latin typeface="Times New Roman"/>
                <a:cs typeface="Times New Roman"/>
              </a:rPr>
              <a:t>cartésien</a:t>
            </a:r>
            <a:r>
              <a:rPr sz="2400" spc="-40" dirty="0">
                <a:latin typeface="Times New Roman"/>
                <a:cs typeface="Times New Roman"/>
              </a:rPr>
              <a:t> </a:t>
            </a:r>
            <a:r>
              <a:rPr sz="2400" dirty="0">
                <a:latin typeface="Times New Roman"/>
                <a:cs typeface="Times New Roman"/>
              </a:rPr>
              <a:t>et</a:t>
            </a:r>
            <a:r>
              <a:rPr sz="2400" spc="5" dirty="0">
                <a:latin typeface="Times New Roman"/>
                <a:cs typeface="Times New Roman"/>
              </a:rPr>
              <a:t> </a:t>
            </a:r>
            <a:r>
              <a:rPr sz="2400" spc="-10" dirty="0">
                <a:latin typeface="Times New Roman"/>
                <a:cs typeface="Times New Roman"/>
              </a:rPr>
              <a:t>sélection</a:t>
            </a:r>
            <a:endParaRPr sz="2400">
              <a:latin typeface="Times New Roman"/>
              <a:cs typeface="Times New Roman"/>
            </a:endParaRPr>
          </a:p>
        </p:txBody>
      </p:sp>
      <p:sp>
        <p:nvSpPr>
          <p:cNvPr id="12" name="object 7">
            <a:extLst>
              <a:ext uri="{FF2B5EF4-FFF2-40B4-BE49-F238E27FC236}">
                <a16:creationId xmlns:a16="http://schemas.microsoft.com/office/drawing/2014/main" id="{FF6200AD-549A-5F91-2BDA-10046DCA1D95}"/>
              </a:ext>
            </a:extLst>
          </p:cNvPr>
          <p:cNvSpPr/>
          <p:nvPr/>
        </p:nvSpPr>
        <p:spPr>
          <a:xfrm>
            <a:off x="6558482" y="3453628"/>
            <a:ext cx="1671955" cy="2036445"/>
          </a:xfrm>
          <a:custGeom>
            <a:avLst/>
            <a:gdLst/>
            <a:ahLst/>
            <a:cxnLst/>
            <a:rect l="l" t="t" r="r" b="b"/>
            <a:pathLst>
              <a:path w="1671954" h="2036445">
                <a:moveTo>
                  <a:pt x="42672" y="1846579"/>
                </a:moveTo>
                <a:lnTo>
                  <a:pt x="0" y="2036063"/>
                </a:lnTo>
                <a:lnTo>
                  <a:pt x="177164" y="1956561"/>
                </a:lnTo>
                <a:lnTo>
                  <a:pt x="159770" y="1942337"/>
                </a:lnTo>
                <a:lnTo>
                  <a:pt x="114046" y="1942337"/>
                </a:lnTo>
                <a:lnTo>
                  <a:pt x="69214" y="1905634"/>
                </a:lnTo>
                <a:lnTo>
                  <a:pt x="87510" y="1883246"/>
                </a:lnTo>
                <a:lnTo>
                  <a:pt x="42672" y="1846579"/>
                </a:lnTo>
                <a:close/>
              </a:path>
              <a:path w="1671954" h="2036445">
                <a:moveTo>
                  <a:pt x="87510" y="1883246"/>
                </a:moveTo>
                <a:lnTo>
                  <a:pt x="69214" y="1905634"/>
                </a:lnTo>
                <a:lnTo>
                  <a:pt x="114046" y="1942337"/>
                </a:lnTo>
                <a:lnTo>
                  <a:pt x="132362" y="1919924"/>
                </a:lnTo>
                <a:lnTo>
                  <a:pt x="87510" y="1883246"/>
                </a:lnTo>
                <a:close/>
              </a:path>
              <a:path w="1671954" h="2036445">
                <a:moveTo>
                  <a:pt x="132362" y="1919924"/>
                </a:moveTo>
                <a:lnTo>
                  <a:pt x="114046" y="1942337"/>
                </a:lnTo>
                <a:lnTo>
                  <a:pt x="159770" y="1942337"/>
                </a:lnTo>
                <a:lnTo>
                  <a:pt x="132362" y="1919924"/>
                </a:lnTo>
                <a:close/>
              </a:path>
              <a:path w="1671954" h="2036445">
                <a:moveTo>
                  <a:pt x="1626489" y="0"/>
                </a:moveTo>
                <a:lnTo>
                  <a:pt x="87510" y="1883246"/>
                </a:lnTo>
                <a:lnTo>
                  <a:pt x="132362" y="1919924"/>
                </a:lnTo>
                <a:lnTo>
                  <a:pt x="1671446" y="36575"/>
                </a:lnTo>
                <a:lnTo>
                  <a:pt x="1626489" y="0"/>
                </a:lnTo>
                <a:close/>
              </a:path>
            </a:pathLst>
          </a:custGeom>
          <a:solidFill>
            <a:srgbClr val="FFFF00"/>
          </a:solidFill>
        </p:spPr>
        <p:txBody>
          <a:bodyPr wrap="square" lIns="0" tIns="0" rIns="0" bIns="0" rtlCol="0"/>
          <a:lstStyle/>
          <a:p>
            <a:endParaRPr/>
          </a:p>
        </p:txBody>
      </p:sp>
    </p:spTree>
    <p:extLst>
      <p:ext uri="{BB962C8B-B14F-4D97-AF65-F5344CB8AC3E}">
        <p14:creationId xmlns:p14="http://schemas.microsoft.com/office/powerpoint/2010/main" val="139650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823" y="6437870"/>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3542069" y="1041954"/>
            <a:ext cx="6703502" cy="523220"/>
          </a:xfrm>
          <a:prstGeom prst="rect">
            <a:avLst/>
          </a:prstGeom>
          <a:noFill/>
        </p:spPr>
        <p:txBody>
          <a:bodyPr wrap="none" rtlCol="0">
            <a:spAutoFit/>
          </a:bodyPr>
          <a:lstStyle/>
          <a:p>
            <a:r>
              <a:rPr lang="fr-FR" sz="2800" b="1" dirty="0">
                <a:solidFill>
                  <a:srgbClr val="7030A0"/>
                </a:solidFill>
              </a:rPr>
              <a:t>2. Système de Gestion de Bases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4" name="Espace réservé du numéro de diapositive 3">
            <a:extLst>
              <a:ext uri="{FF2B5EF4-FFF2-40B4-BE49-F238E27FC236}">
                <a16:creationId xmlns:a16="http://schemas.microsoft.com/office/drawing/2014/main" id="{C4B22B09-A834-D9C8-93C4-C7592DB17DC3}"/>
              </a:ext>
            </a:extLst>
          </p:cNvPr>
          <p:cNvSpPr>
            <a:spLocks noGrp="1"/>
          </p:cNvSpPr>
          <p:nvPr>
            <p:ph type="sldNum" sz="quarter" idx="12"/>
          </p:nvPr>
        </p:nvSpPr>
        <p:spPr/>
        <p:txBody>
          <a:bodyPr/>
          <a:lstStyle/>
          <a:p>
            <a:fld id="{14385F30-F5BB-45A0-A756-346F67DA10C3}" type="slidenum">
              <a:rPr lang="en-US" smtClean="0"/>
              <a:t>6</a:t>
            </a:fld>
            <a:endParaRPr lang="en-US"/>
          </a:p>
        </p:txBody>
      </p:sp>
      <p:sp>
        <p:nvSpPr>
          <p:cNvPr id="7" name="ZoneTexte 6">
            <a:extLst>
              <a:ext uri="{FF2B5EF4-FFF2-40B4-BE49-F238E27FC236}">
                <a16:creationId xmlns:a16="http://schemas.microsoft.com/office/drawing/2014/main" id="{9D4D64F2-AEC3-CE9A-E46D-4D2D3A4A6049}"/>
              </a:ext>
            </a:extLst>
          </p:cNvPr>
          <p:cNvSpPr txBox="1"/>
          <p:nvPr/>
        </p:nvSpPr>
        <p:spPr>
          <a:xfrm>
            <a:off x="455368" y="1733807"/>
            <a:ext cx="10781711" cy="1260345"/>
          </a:xfrm>
          <a:prstGeom prst="rect">
            <a:avLst/>
          </a:prstGeom>
          <a:noFill/>
        </p:spPr>
        <p:txBody>
          <a:bodyPr wrap="square" rtlCol="0">
            <a:spAutoFit/>
          </a:bodyPr>
          <a:lstStyle/>
          <a:p>
            <a:pPr marL="609600" indent="-609600">
              <a:lnSpc>
                <a:spcPct val="130000"/>
              </a:lnSpc>
              <a:spcBef>
                <a:spcPct val="0"/>
              </a:spcBef>
              <a:buClrTx/>
              <a:buFontTx/>
              <a:buNone/>
            </a:pPr>
            <a:r>
              <a:rPr lang="fr-FR" altLang="fr-FR" sz="2000" b="1" dirty="0">
                <a:solidFill>
                  <a:schemeClr val="hlink"/>
                </a:solidFill>
              </a:rPr>
              <a:t>Un SGBD</a:t>
            </a:r>
            <a:r>
              <a:rPr lang="fr-FR" altLang="fr-FR" sz="2000" dirty="0">
                <a:solidFill>
                  <a:srgbClr val="800080"/>
                </a:solidFill>
              </a:rPr>
              <a:t> est un logiciel qui permet à un utilisateur d’interagir avec une BD (stocker, accéder, mettre à jour des données ). </a:t>
            </a:r>
            <a:r>
              <a:rPr lang="fr-FR" altLang="fr-FR" sz="2000" dirty="0"/>
              <a:t>Un SGBD permet principalement </a:t>
            </a:r>
            <a:r>
              <a:rPr lang="fr-FR" altLang="fr-FR" sz="2000" dirty="0">
                <a:solidFill>
                  <a:srgbClr val="3333CC"/>
                </a:solidFill>
              </a:rPr>
              <a:t>d’organiser les données</a:t>
            </a:r>
            <a:r>
              <a:rPr lang="fr-FR" altLang="fr-FR" sz="2000" dirty="0"/>
              <a:t> sur les supports, et fournit les  procédures de manipulation de ces mêmes données.</a:t>
            </a:r>
            <a:endParaRPr lang="fr-FR" altLang="fr-FR" sz="2000" dirty="0">
              <a:solidFill>
                <a:srgbClr val="800080"/>
              </a:solidFill>
            </a:endParaRPr>
          </a:p>
        </p:txBody>
      </p:sp>
      <p:sp>
        <p:nvSpPr>
          <p:cNvPr id="8" name="Cylindre 7">
            <a:extLst>
              <a:ext uri="{FF2B5EF4-FFF2-40B4-BE49-F238E27FC236}">
                <a16:creationId xmlns:a16="http://schemas.microsoft.com/office/drawing/2014/main" id="{462D4ACD-28AF-9772-8640-FFABDDD2E18E}"/>
              </a:ext>
            </a:extLst>
          </p:cNvPr>
          <p:cNvSpPr/>
          <p:nvPr/>
        </p:nvSpPr>
        <p:spPr>
          <a:xfrm>
            <a:off x="954920" y="3370012"/>
            <a:ext cx="1977506" cy="2018946"/>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Support de stockage</a:t>
            </a:r>
          </a:p>
        </p:txBody>
      </p:sp>
      <p:cxnSp>
        <p:nvCxnSpPr>
          <p:cNvPr id="10" name="Connecteur droit avec flèche 9">
            <a:extLst>
              <a:ext uri="{FF2B5EF4-FFF2-40B4-BE49-F238E27FC236}">
                <a16:creationId xmlns:a16="http://schemas.microsoft.com/office/drawing/2014/main" id="{0DEEEDBD-2D5F-DAE4-EA3F-802A414CA621}"/>
              </a:ext>
            </a:extLst>
          </p:cNvPr>
          <p:cNvCxnSpPr>
            <a:cxnSpLocks/>
          </p:cNvCxnSpPr>
          <p:nvPr/>
        </p:nvCxnSpPr>
        <p:spPr>
          <a:xfrm>
            <a:off x="3146137" y="4425780"/>
            <a:ext cx="4465005" cy="0"/>
          </a:xfrm>
          <a:prstGeom prst="straightConnector1">
            <a:avLst/>
          </a:prstGeom>
          <a:ln w="73025">
            <a:headEnd type="triangle"/>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CCBDF480-7133-9D3C-5101-0B38B1DC489F}"/>
              </a:ext>
            </a:extLst>
          </p:cNvPr>
          <p:cNvSpPr txBox="1"/>
          <p:nvPr/>
        </p:nvSpPr>
        <p:spPr>
          <a:xfrm>
            <a:off x="4870280" y="3874070"/>
            <a:ext cx="992579" cy="523220"/>
          </a:xfrm>
          <a:prstGeom prst="rect">
            <a:avLst/>
          </a:prstGeom>
          <a:noFill/>
        </p:spPr>
        <p:txBody>
          <a:bodyPr wrap="none" rtlCol="0">
            <a:spAutoFit/>
          </a:bodyPr>
          <a:lstStyle/>
          <a:p>
            <a:r>
              <a:rPr lang="fr-FR" sz="2800" dirty="0"/>
              <a:t>SGBD</a:t>
            </a:r>
          </a:p>
        </p:txBody>
      </p:sp>
      <p:pic>
        <p:nvPicPr>
          <p:cNvPr id="1026" name="Picture 2" descr="It Ou Jeu Société De Développement Des Personnes Au Travail. Groupe De  Développeurs De Logiciels De Programmation Code Ensemble Assis Devant Leurs  écrans De Pc De Bureau à Leurs Lieux De Travail.">
            <a:extLst>
              <a:ext uri="{FF2B5EF4-FFF2-40B4-BE49-F238E27FC236}">
                <a16:creationId xmlns:a16="http://schemas.microsoft.com/office/drawing/2014/main" id="{89A525D8-B3CA-A5B0-D364-B0EC0B37F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5" t="15279" r="10790" b="16505"/>
          <a:stretch/>
        </p:blipFill>
        <p:spPr bwMode="auto">
          <a:xfrm>
            <a:off x="7800713" y="2808915"/>
            <a:ext cx="3436367" cy="3029996"/>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B3D4B68C-81A2-D659-718E-92B66551E8EA}"/>
              </a:ext>
            </a:extLst>
          </p:cNvPr>
          <p:cNvSpPr txBox="1"/>
          <p:nvPr/>
        </p:nvSpPr>
        <p:spPr>
          <a:xfrm>
            <a:off x="2340131" y="5791540"/>
            <a:ext cx="6052875" cy="523220"/>
          </a:xfrm>
          <a:prstGeom prst="rect">
            <a:avLst/>
          </a:prstGeom>
          <a:noFill/>
        </p:spPr>
        <p:txBody>
          <a:bodyPr wrap="none" rtlCol="0">
            <a:spAutoFit/>
          </a:bodyPr>
          <a:lstStyle/>
          <a:p>
            <a:r>
              <a:rPr lang="fr-FR" sz="2800" b="1" dirty="0">
                <a:solidFill>
                  <a:srgbClr val="FF0000"/>
                </a:solidFill>
              </a:rPr>
              <a:t>S</a:t>
            </a:r>
            <a:r>
              <a:rPr lang="fr-FR" sz="2800" dirty="0"/>
              <a:t>ystème de </a:t>
            </a:r>
            <a:r>
              <a:rPr lang="fr-FR" sz="2800" dirty="0">
                <a:solidFill>
                  <a:srgbClr val="FF0000"/>
                </a:solidFill>
              </a:rPr>
              <a:t>G</a:t>
            </a:r>
            <a:r>
              <a:rPr lang="fr-FR" sz="2800" dirty="0"/>
              <a:t>estion de </a:t>
            </a:r>
            <a:r>
              <a:rPr lang="fr-FR" sz="2800" dirty="0">
                <a:solidFill>
                  <a:srgbClr val="FF0000"/>
                </a:solidFill>
              </a:rPr>
              <a:t>B</a:t>
            </a:r>
            <a:r>
              <a:rPr lang="fr-FR" sz="2800" dirty="0"/>
              <a:t>ase de </a:t>
            </a:r>
            <a:r>
              <a:rPr lang="fr-FR" sz="2800" dirty="0">
                <a:solidFill>
                  <a:srgbClr val="FF0000"/>
                </a:solidFill>
              </a:rPr>
              <a:t>D</a:t>
            </a:r>
            <a:r>
              <a:rPr lang="fr-FR" sz="2800" dirty="0"/>
              <a:t>onnées</a:t>
            </a:r>
          </a:p>
        </p:txBody>
      </p:sp>
    </p:spTree>
    <p:extLst>
      <p:ext uri="{BB962C8B-B14F-4D97-AF65-F5344CB8AC3E}">
        <p14:creationId xmlns:p14="http://schemas.microsoft.com/office/powerpoint/2010/main" val="1547719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60</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 : opérations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grpSp>
        <p:nvGrpSpPr>
          <p:cNvPr id="10" name="object 2">
            <a:extLst>
              <a:ext uri="{FF2B5EF4-FFF2-40B4-BE49-F238E27FC236}">
                <a16:creationId xmlns:a16="http://schemas.microsoft.com/office/drawing/2014/main" id="{A38B33CA-60EF-D3A8-A07F-AF6B195D2FE4}"/>
              </a:ext>
            </a:extLst>
          </p:cNvPr>
          <p:cNvGrpSpPr/>
          <p:nvPr/>
        </p:nvGrpSpPr>
        <p:grpSpPr>
          <a:xfrm>
            <a:off x="467868" y="1336456"/>
            <a:ext cx="8141334" cy="4990203"/>
            <a:chOff x="467868" y="1083563"/>
            <a:chExt cx="8141334" cy="5267325"/>
          </a:xfrm>
        </p:grpSpPr>
        <p:pic>
          <p:nvPicPr>
            <p:cNvPr id="11" name="object 3">
              <a:extLst>
                <a:ext uri="{FF2B5EF4-FFF2-40B4-BE49-F238E27FC236}">
                  <a16:creationId xmlns:a16="http://schemas.microsoft.com/office/drawing/2014/main" id="{5880A985-FF22-D5A1-B449-2B21E64ED002}"/>
                </a:ext>
              </a:extLst>
            </p:cNvPr>
            <p:cNvPicPr/>
            <p:nvPr/>
          </p:nvPicPr>
          <p:blipFill>
            <a:blip r:embed="rId4" cstate="print"/>
            <a:stretch>
              <a:fillRect/>
            </a:stretch>
          </p:blipFill>
          <p:spPr>
            <a:xfrm>
              <a:off x="467868" y="1083563"/>
              <a:ext cx="8141207" cy="5266944"/>
            </a:xfrm>
            <a:prstGeom prst="rect">
              <a:avLst/>
            </a:prstGeom>
          </p:spPr>
        </p:pic>
        <p:sp>
          <p:nvSpPr>
            <p:cNvPr id="12" name="object 4">
              <a:extLst>
                <a:ext uri="{FF2B5EF4-FFF2-40B4-BE49-F238E27FC236}">
                  <a16:creationId xmlns:a16="http://schemas.microsoft.com/office/drawing/2014/main" id="{8B9EA26E-B2BA-1EC4-7E62-EC613D986716}"/>
                </a:ext>
              </a:extLst>
            </p:cNvPr>
            <p:cNvSpPr/>
            <p:nvPr/>
          </p:nvSpPr>
          <p:spPr>
            <a:xfrm>
              <a:off x="7077328" y="2134361"/>
              <a:ext cx="1025525" cy="1593850"/>
            </a:xfrm>
            <a:custGeom>
              <a:avLst/>
              <a:gdLst/>
              <a:ahLst/>
              <a:cxnLst/>
              <a:rect l="l" t="t" r="r" b="b"/>
              <a:pathLst>
                <a:path w="1025525" h="1593850">
                  <a:moveTo>
                    <a:pt x="947502" y="86119"/>
                  </a:moveTo>
                  <a:lnTo>
                    <a:pt x="0" y="1573149"/>
                  </a:lnTo>
                  <a:lnTo>
                    <a:pt x="32130" y="1593723"/>
                  </a:lnTo>
                  <a:lnTo>
                    <a:pt x="979614" y="106597"/>
                  </a:lnTo>
                  <a:lnTo>
                    <a:pt x="947502" y="86119"/>
                  </a:lnTo>
                  <a:close/>
                </a:path>
                <a:path w="1025525" h="1593850">
                  <a:moveTo>
                    <a:pt x="1017733" y="70103"/>
                  </a:moveTo>
                  <a:lnTo>
                    <a:pt x="957706" y="70103"/>
                  </a:lnTo>
                  <a:lnTo>
                    <a:pt x="989838" y="90550"/>
                  </a:lnTo>
                  <a:lnTo>
                    <a:pt x="979614" y="106597"/>
                  </a:lnTo>
                  <a:lnTo>
                    <a:pt x="1011809" y="127126"/>
                  </a:lnTo>
                  <a:lnTo>
                    <a:pt x="1017733" y="70103"/>
                  </a:lnTo>
                  <a:close/>
                </a:path>
                <a:path w="1025525" h="1593850">
                  <a:moveTo>
                    <a:pt x="957706" y="70103"/>
                  </a:moveTo>
                  <a:lnTo>
                    <a:pt x="947502" y="86119"/>
                  </a:lnTo>
                  <a:lnTo>
                    <a:pt x="979614" y="106597"/>
                  </a:lnTo>
                  <a:lnTo>
                    <a:pt x="989838" y="90550"/>
                  </a:lnTo>
                  <a:lnTo>
                    <a:pt x="957706" y="70103"/>
                  </a:lnTo>
                  <a:close/>
                </a:path>
                <a:path w="1025525" h="1593850">
                  <a:moveTo>
                    <a:pt x="1025017" y="0"/>
                  </a:moveTo>
                  <a:lnTo>
                    <a:pt x="915416" y="65659"/>
                  </a:lnTo>
                  <a:lnTo>
                    <a:pt x="947502" y="86119"/>
                  </a:lnTo>
                  <a:lnTo>
                    <a:pt x="957706" y="70103"/>
                  </a:lnTo>
                  <a:lnTo>
                    <a:pt x="1017733" y="70103"/>
                  </a:lnTo>
                  <a:lnTo>
                    <a:pt x="1025017" y="0"/>
                  </a:lnTo>
                  <a:close/>
                </a:path>
              </a:pathLst>
            </a:custGeom>
            <a:solidFill>
              <a:srgbClr val="FFFF00"/>
            </a:solidFill>
          </p:spPr>
          <p:txBody>
            <a:bodyPr wrap="square" lIns="0" tIns="0" rIns="0" bIns="0" rtlCol="0"/>
            <a:lstStyle/>
            <a:p>
              <a:endParaRPr/>
            </a:p>
          </p:txBody>
        </p:sp>
      </p:grpSp>
      <p:sp>
        <p:nvSpPr>
          <p:cNvPr id="13" name="object 5">
            <a:extLst>
              <a:ext uri="{FF2B5EF4-FFF2-40B4-BE49-F238E27FC236}">
                <a16:creationId xmlns:a16="http://schemas.microsoft.com/office/drawing/2014/main" id="{302C55AE-E255-CE8F-CCE0-41F5FF6A5B26}"/>
              </a:ext>
            </a:extLst>
          </p:cNvPr>
          <p:cNvSpPr txBox="1"/>
          <p:nvPr/>
        </p:nvSpPr>
        <p:spPr>
          <a:xfrm>
            <a:off x="1832482" y="926934"/>
            <a:ext cx="8568055" cy="467995"/>
          </a:xfrm>
          <a:prstGeom prst="rect">
            <a:avLst/>
          </a:prstGeom>
          <a:ln w="9144">
            <a:solidFill>
              <a:srgbClr val="E0E0B7"/>
            </a:solidFill>
          </a:ln>
        </p:spPr>
        <p:txBody>
          <a:bodyPr vert="horz" wrap="square" lIns="0" tIns="36830" rIns="0" bIns="0" rtlCol="0">
            <a:spAutoFit/>
          </a:bodyPr>
          <a:lstStyle/>
          <a:p>
            <a:pPr marL="448945" algn="ctr">
              <a:lnSpc>
                <a:spcPct val="100000"/>
              </a:lnSpc>
              <a:spcBef>
                <a:spcPts val="290"/>
              </a:spcBef>
            </a:pPr>
            <a:r>
              <a:rPr sz="2400" b="1" dirty="0">
                <a:solidFill>
                  <a:srgbClr val="000099"/>
                </a:solidFill>
                <a:latin typeface="Times New Roman"/>
                <a:cs typeface="Times New Roman"/>
              </a:rPr>
              <a:t>Afficher</a:t>
            </a:r>
            <a:r>
              <a:rPr sz="2400" b="1" spc="-8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2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20" dirty="0">
                <a:solidFill>
                  <a:srgbClr val="000099"/>
                </a:solidFill>
                <a:latin typeface="Times New Roman"/>
                <a:cs typeface="Times New Roman"/>
              </a:rPr>
              <a:t> </a:t>
            </a:r>
            <a:r>
              <a:rPr sz="2400" b="1" spc="-10" dirty="0">
                <a:solidFill>
                  <a:srgbClr val="000099"/>
                </a:solidFill>
                <a:latin typeface="Times New Roman"/>
                <a:cs typeface="Times New Roman"/>
              </a:rPr>
              <a:t>d’albums</a:t>
            </a:r>
            <a:endParaRPr sz="2400" dirty="0">
              <a:latin typeface="Times New Roman"/>
              <a:cs typeface="Times New Roman"/>
            </a:endParaRPr>
          </a:p>
        </p:txBody>
      </p:sp>
      <p:sp>
        <p:nvSpPr>
          <p:cNvPr id="14" name="object 6">
            <a:extLst>
              <a:ext uri="{FF2B5EF4-FFF2-40B4-BE49-F238E27FC236}">
                <a16:creationId xmlns:a16="http://schemas.microsoft.com/office/drawing/2014/main" id="{CA4809DA-0B08-707A-DCA9-8009BA8E66AD}"/>
              </a:ext>
            </a:extLst>
          </p:cNvPr>
          <p:cNvSpPr txBox="1"/>
          <p:nvPr/>
        </p:nvSpPr>
        <p:spPr>
          <a:xfrm>
            <a:off x="4495800" y="3717035"/>
            <a:ext cx="3743325" cy="780415"/>
          </a:xfrm>
          <a:prstGeom prst="rect">
            <a:avLst/>
          </a:prstGeom>
          <a:solidFill>
            <a:srgbClr val="FFFF00"/>
          </a:solidFill>
          <a:ln w="9144">
            <a:solidFill>
              <a:srgbClr val="000000"/>
            </a:solidFill>
          </a:ln>
        </p:spPr>
        <p:txBody>
          <a:bodyPr vert="horz" wrap="square" lIns="0" tIns="8890" rIns="0" bIns="0" rtlCol="0">
            <a:spAutoFit/>
          </a:bodyPr>
          <a:lstStyle/>
          <a:p>
            <a:pPr marL="92075">
              <a:lnSpc>
                <a:spcPts val="2785"/>
              </a:lnSpc>
              <a:spcBef>
                <a:spcPts val="70"/>
              </a:spcBef>
            </a:pPr>
            <a:r>
              <a:rPr sz="2400" dirty="0">
                <a:latin typeface="Times New Roman"/>
                <a:cs typeface="Times New Roman"/>
              </a:rPr>
              <a:t>Cliquer</a:t>
            </a:r>
            <a:r>
              <a:rPr sz="2400" spc="-50" dirty="0">
                <a:latin typeface="Times New Roman"/>
                <a:cs typeface="Times New Roman"/>
              </a:rPr>
              <a:t> </a:t>
            </a:r>
            <a:r>
              <a:rPr sz="2400" dirty="0">
                <a:latin typeface="Times New Roman"/>
                <a:cs typeface="Times New Roman"/>
              </a:rPr>
              <a:t>ici</a:t>
            </a:r>
            <a:r>
              <a:rPr sz="2400" spc="-35" dirty="0">
                <a:latin typeface="Times New Roman"/>
                <a:cs typeface="Times New Roman"/>
              </a:rPr>
              <a:t> </a:t>
            </a:r>
            <a:r>
              <a:rPr sz="2400" dirty="0">
                <a:latin typeface="Times New Roman"/>
                <a:cs typeface="Times New Roman"/>
              </a:rPr>
              <a:t>pour</a:t>
            </a:r>
            <a:r>
              <a:rPr sz="2400" spc="-20" dirty="0">
                <a:latin typeface="Times New Roman"/>
                <a:cs typeface="Times New Roman"/>
              </a:rPr>
              <a:t> </a:t>
            </a:r>
            <a:r>
              <a:rPr sz="2400" dirty="0">
                <a:latin typeface="Times New Roman"/>
                <a:cs typeface="Times New Roman"/>
              </a:rPr>
              <a:t>afficher</a:t>
            </a:r>
            <a:r>
              <a:rPr sz="2400" spc="-20" dirty="0">
                <a:latin typeface="Times New Roman"/>
                <a:cs typeface="Times New Roman"/>
              </a:rPr>
              <a:t> </a:t>
            </a:r>
            <a:r>
              <a:rPr sz="2400" spc="-25" dirty="0">
                <a:latin typeface="Times New Roman"/>
                <a:cs typeface="Times New Roman"/>
              </a:rPr>
              <a:t>la</a:t>
            </a:r>
            <a:endParaRPr sz="2400">
              <a:latin typeface="Times New Roman"/>
              <a:cs typeface="Times New Roman"/>
            </a:endParaRPr>
          </a:p>
          <a:p>
            <a:pPr marL="92075">
              <a:lnSpc>
                <a:spcPts val="2785"/>
              </a:lnSpc>
            </a:pPr>
            <a:r>
              <a:rPr sz="2400" dirty="0">
                <a:latin typeface="Times New Roman"/>
                <a:cs typeface="Times New Roman"/>
              </a:rPr>
              <a:t>ligne</a:t>
            </a:r>
            <a:r>
              <a:rPr sz="2400" spc="-2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opération</a:t>
            </a:r>
            <a:r>
              <a:rPr sz="2400" spc="-25" dirty="0">
                <a:latin typeface="Times New Roman"/>
                <a:cs typeface="Times New Roman"/>
              </a:rPr>
              <a:t> </a:t>
            </a:r>
            <a:r>
              <a:rPr sz="2400" spc="-50" dirty="0">
                <a:latin typeface="Times New Roman"/>
                <a:cs typeface="Times New Roman"/>
              </a:rPr>
              <a:t>»</a:t>
            </a:r>
            <a:endParaRPr sz="2400">
              <a:latin typeface="Times New Roman"/>
              <a:cs typeface="Times New Roman"/>
            </a:endParaRPr>
          </a:p>
        </p:txBody>
      </p:sp>
      <p:sp>
        <p:nvSpPr>
          <p:cNvPr id="15" name="object 7">
            <a:extLst>
              <a:ext uri="{FF2B5EF4-FFF2-40B4-BE49-F238E27FC236}">
                <a16:creationId xmlns:a16="http://schemas.microsoft.com/office/drawing/2014/main" id="{ECD13D57-025E-9082-7802-8267FC826AAA}"/>
              </a:ext>
            </a:extLst>
          </p:cNvPr>
          <p:cNvSpPr txBox="1"/>
          <p:nvPr/>
        </p:nvSpPr>
        <p:spPr>
          <a:xfrm>
            <a:off x="3419855" y="5590032"/>
            <a:ext cx="4174490" cy="780415"/>
          </a:xfrm>
          <a:prstGeom prst="rect">
            <a:avLst/>
          </a:prstGeom>
          <a:solidFill>
            <a:srgbClr val="FFFF00"/>
          </a:solidFill>
          <a:ln w="9144">
            <a:solidFill>
              <a:srgbClr val="000000"/>
            </a:solidFill>
          </a:ln>
        </p:spPr>
        <p:txBody>
          <a:bodyPr vert="horz" wrap="square" lIns="0" tIns="41275" rIns="0" bIns="0" rtlCol="0">
            <a:spAutoFit/>
          </a:bodyPr>
          <a:lstStyle/>
          <a:p>
            <a:pPr marL="91440" marR="445770">
              <a:lnSpc>
                <a:spcPts val="2690"/>
              </a:lnSpc>
              <a:spcBef>
                <a:spcPts val="325"/>
              </a:spcBef>
            </a:pPr>
            <a:r>
              <a:rPr sz="2400" dirty="0">
                <a:latin typeface="Times New Roman"/>
                <a:cs typeface="Times New Roman"/>
              </a:rPr>
              <a:t>On</a:t>
            </a:r>
            <a:r>
              <a:rPr sz="2400" spc="-10" dirty="0">
                <a:latin typeface="Times New Roman"/>
                <a:cs typeface="Times New Roman"/>
              </a:rPr>
              <a:t> </a:t>
            </a:r>
            <a:r>
              <a:rPr sz="2400" dirty="0">
                <a:latin typeface="Times New Roman"/>
                <a:cs typeface="Times New Roman"/>
              </a:rPr>
              <a:t>choisit</a:t>
            </a:r>
            <a:r>
              <a:rPr sz="2400" spc="-40" dirty="0">
                <a:latin typeface="Times New Roman"/>
                <a:cs typeface="Times New Roman"/>
              </a:rPr>
              <a:t> </a:t>
            </a:r>
            <a:r>
              <a:rPr sz="2400" dirty="0">
                <a:latin typeface="Times New Roman"/>
                <a:cs typeface="Times New Roman"/>
              </a:rPr>
              <a:t>de</a:t>
            </a:r>
            <a:r>
              <a:rPr sz="2400" spc="-10" dirty="0">
                <a:latin typeface="Times New Roman"/>
                <a:cs typeface="Times New Roman"/>
              </a:rPr>
              <a:t> </a:t>
            </a:r>
            <a:r>
              <a:rPr sz="2400" dirty="0">
                <a:latin typeface="Times New Roman"/>
                <a:cs typeface="Times New Roman"/>
              </a:rPr>
              <a:t>compter</a:t>
            </a:r>
            <a:r>
              <a:rPr sz="2400" spc="-15" dirty="0">
                <a:latin typeface="Times New Roman"/>
                <a:cs typeface="Times New Roman"/>
              </a:rPr>
              <a:t> </a:t>
            </a:r>
            <a:r>
              <a:rPr sz="2400" spc="-25" dirty="0">
                <a:latin typeface="Times New Roman"/>
                <a:cs typeface="Times New Roman"/>
              </a:rPr>
              <a:t>le </a:t>
            </a:r>
            <a:r>
              <a:rPr sz="2400" dirty="0">
                <a:latin typeface="Times New Roman"/>
                <a:cs typeface="Times New Roman"/>
              </a:rPr>
              <a:t>nombre</a:t>
            </a:r>
            <a:r>
              <a:rPr sz="2400" spc="-15" dirty="0">
                <a:latin typeface="Times New Roman"/>
                <a:cs typeface="Times New Roman"/>
              </a:rPr>
              <a:t> </a:t>
            </a:r>
            <a:r>
              <a:rPr sz="2400" dirty="0">
                <a:latin typeface="Times New Roman"/>
                <a:cs typeface="Times New Roman"/>
              </a:rPr>
              <a:t>de</a:t>
            </a:r>
            <a:r>
              <a:rPr sz="2400" spc="-10" dirty="0">
                <a:latin typeface="Times New Roman"/>
                <a:cs typeface="Times New Roman"/>
              </a:rPr>
              <a:t> </a:t>
            </a:r>
            <a:r>
              <a:rPr sz="2400" dirty="0">
                <a:latin typeface="Times New Roman"/>
                <a:cs typeface="Times New Roman"/>
              </a:rPr>
              <a:t>numéros </a:t>
            </a:r>
            <a:r>
              <a:rPr sz="2400" spc="-10" dirty="0">
                <a:latin typeface="Times New Roman"/>
                <a:cs typeface="Times New Roman"/>
              </a:rPr>
              <a:t>d’albums</a:t>
            </a:r>
            <a:endParaRPr sz="2400" dirty="0">
              <a:latin typeface="Times New Roman"/>
              <a:cs typeface="Times New Roman"/>
            </a:endParaRPr>
          </a:p>
        </p:txBody>
      </p:sp>
      <p:sp>
        <p:nvSpPr>
          <p:cNvPr id="16" name="object 8">
            <a:extLst>
              <a:ext uri="{FF2B5EF4-FFF2-40B4-BE49-F238E27FC236}">
                <a16:creationId xmlns:a16="http://schemas.microsoft.com/office/drawing/2014/main" id="{31B9C16D-6D47-5F43-32FC-C3E74D83570E}"/>
              </a:ext>
            </a:extLst>
          </p:cNvPr>
          <p:cNvSpPr/>
          <p:nvPr/>
        </p:nvSpPr>
        <p:spPr>
          <a:xfrm>
            <a:off x="2484882" y="5446014"/>
            <a:ext cx="945515" cy="551815"/>
          </a:xfrm>
          <a:custGeom>
            <a:avLst/>
            <a:gdLst/>
            <a:ahLst/>
            <a:cxnLst/>
            <a:rect l="l" t="t" r="r" b="b"/>
            <a:pathLst>
              <a:path w="945514" h="551814">
                <a:moveTo>
                  <a:pt x="108712" y="40173"/>
                </a:moveTo>
                <a:lnTo>
                  <a:pt x="89807" y="73203"/>
                </a:lnTo>
                <a:lnTo>
                  <a:pt x="926338" y="551459"/>
                </a:lnTo>
                <a:lnTo>
                  <a:pt x="945133" y="518388"/>
                </a:lnTo>
                <a:lnTo>
                  <a:pt x="108712" y="40173"/>
                </a:lnTo>
                <a:close/>
              </a:path>
              <a:path w="945514" h="551814">
                <a:moveTo>
                  <a:pt x="0" y="0"/>
                </a:moveTo>
                <a:lnTo>
                  <a:pt x="70866" y="106299"/>
                </a:lnTo>
                <a:lnTo>
                  <a:pt x="89807" y="73203"/>
                </a:lnTo>
                <a:lnTo>
                  <a:pt x="73279" y="63754"/>
                </a:lnTo>
                <a:lnTo>
                  <a:pt x="92201" y="30734"/>
                </a:lnTo>
                <a:lnTo>
                  <a:pt x="114115" y="30734"/>
                </a:lnTo>
                <a:lnTo>
                  <a:pt x="127635" y="7112"/>
                </a:lnTo>
                <a:lnTo>
                  <a:pt x="0" y="0"/>
                </a:lnTo>
                <a:close/>
              </a:path>
              <a:path w="945514" h="551814">
                <a:moveTo>
                  <a:pt x="92201" y="30734"/>
                </a:moveTo>
                <a:lnTo>
                  <a:pt x="73279" y="63754"/>
                </a:lnTo>
                <a:lnTo>
                  <a:pt x="89807" y="73203"/>
                </a:lnTo>
                <a:lnTo>
                  <a:pt x="108712" y="40173"/>
                </a:lnTo>
                <a:lnTo>
                  <a:pt x="92201" y="30734"/>
                </a:lnTo>
                <a:close/>
              </a:path>
              <a:path w="945514" h="551814">
                <a:moveTo>
                  <a:pt x="114115" y="30734"/>
                </a:moveTo>
                <a:lnTo>
                  <a:pt x="92201" y="30734"/>
                </a:lnTo>
                <a:lnTo>
                  <a:pt x="108712" y="40173"/>
                </a:lnTo>
                <a:lnTo>
                  <a:pt x="114115" y="30734"/>
                </a:lnTo>
                <a:close/>
              </a:path>
            </a:pathLst>
          </a:custGeom>
          <a:solidFill>
            <a:srgbClr val="FFFF00"/>
          </a:solidFill>
        </p:spPr>
        <p:txBody>
          <a:bodyPr wrap="square" lIns="0" tIns="0" rIns="0" bIns="0" rtlCol="0"/>
          <a:lstStyle/>
          <a:p>
            <a:endParaRPr/>
          </a:p>
        </p:txBody>
      </p:sp>
      <p:sp>
        <p:nvSpPr>
          <p:cNvPr id="17" name="object 9">
            <a:extLst>
              <a:ext uri="{FF2B5EF4-FFF2-40B4-BE49-F238E27FC236}">
                <a16:creationId xmlns:a16="http://schemas.microsoft.com/office/drawing/2014/main" id="{80D08466-8BCE-D267-68B8-50A19B4E188E}"/>
              </a:ext>
            </a:extLst>
          </p:cNvPr>
          <p:cNvSpPr txBox="1"/>
          <p:nvPr/>
        </p:nvSpPr>
        <p:spPr>
          <a:xfrm>
            <a:off x="5257800" y="4869179"/>
            <a:ext cx="1727200" cy="436245"/>
          </a:xfrm>
          <a:prstGeom prst="rect">
            <a:avLst/>
          </a:prstGeom>
          <a:solidFill>
            <a:srgbClr val="FFFF00"/>
          </a:solidFill>
          <a:ln w="9144">
            <a:solidFill>
              <a:srgbClr val="000000"/>
            </a:solidFill>
          </a:ln>
        </p:spPr>
        <p:txBody>
          <a:bodyPr vert="horz" wrap="square" lIns="0" tIns="9525" rIns="0" bIns="0" rtlCol="0">
            <a:spAutoFit/>
          </a:bodyPr>
          <a:lstStyle/>
          <a:p>
            <a:pPr marL="92075">
              <a:lnSpc>
                <a:spcPct val="100000"/>
              </a:lnSpc>
              <a:spcBef>
                <a:spcPts val="75"/>
              </a:spcBef>
            </a:pPr>
            <a:r>
              <a:rPr sz="2400" spc="-10" dirty="0">
                <a:latin typeface="Times New Roman"/>
                <a:cs typeface="Times New Roman"/>
              </a:rPr>
              <a:t>Renommage</a:t>
            </a:r>
            <a:endParaRPr sz="2400">
              <a:latin typeface="Times New Roman"/>
              <a:cs typeface="Times New Roman"/>
            </a:endParaRPr>
          </a:p>
        </p:txBody>
      </p:sp>
      <p:grpSp>
        <p:nvGrpSpPr>
          <p:cNvPr id="18" name="object 10">
            <a:extLst>
              <a:ext uri="{FF2B5EF4-FFF2-40B4-BE49-F238E27FC236}">
                <a16:creationId xmlns:a16="http://schemas.microsoft.com/office/drawing/2014/main" id="{E107EE2D-AFCD-0BF6-B43D-CB5438501D35}"/>
              </a:ext>
            </a:extLst>
          </p:cNvPr>
          <p:cNvGrpSpPr/>
          <p:nvPr/>
        </p:nvGrpSpPr>
        <p:grpSpPr>
          <a:xfrm>
            <a:off x="2033016" y="4924044"/>
            <a:ext cx="3225165" cy="401320"/>
            <a:chOff x="2033016" y="4924044"/>
            <a:chExt cx="3225165" cy="401320"/>
          </a:xfrm>
        </p:grpSpPr>
        <p:sp>
          <p:nvSpPr>
            <p:cNvPr id="20" name="object 11">
              <a:extLst>
                <a:ext uri="{FF2B5EF4-FFF2-40B4-BE49-F238E27FC236}">
                  <a16:creationId xmlns:a16="http://schemas.microsoft.com/office/drawing/2014/main" id="{F68EF52C-AFEF-725F-638F-8541436659A1}"/>
                </a:ext>
              </a:extLst>
            </p:cNvPr>
            <p:cNvSpPr/>
            <p:nvPr/>
          </p:nvSpPr>
          <p:spPr>
            <a:xfrm>
              <a:off x="2052066" y="4943094"/>
              <a:ext cx="2232660" cy="363220"/>
            </a:xfrm>
            <a:custGeom>
              <a:avLst/>
              <a:gdLst/>
              <a:ahLst/>
              <a:cxnLst/>
              <a:rect l="l" t="t" r="r" b="b"/>
              <a:pathLst>
                <a:path w="2232660" h="363220">
                  <a:moveTo>
                    <a:pt x="0" y="181355"/>
                  </a:moveTo>
                  <a:lnTo>
                    <a:pt x="22677" y="144794"/>
                  </a:lnTo>
                  <a:lnTo>
                    <a:pt x="61608" y="121771"/>
                  </a:lnTo>
                  <a:lnTo>
                    <a:pt x="118038" y="100080"/>
                  </a:lnTo>
                  <a:lnTo>
                    <a:pt x="190637" y="79939"/>
                  </a:lnTo>
                  <a:lnTo>
                    <a:pt x="232585" y="70516"/>
                  </a:lnTo>
                  <a:lnTo>
                    <a:pt x="278076" y="61561"/>
                  </a:lnTo>
                  <a:lnTo>
                    <a:pt x="326945" y="53101"/>
                  </a:lnTo>
                  <a:lnTo>
                    <a:pt x="379025" y="45163"/>
                  </a:lnTo>
                  <a:lnTo>
                    <a:pt x="434151" y="37774"/>
                  </a:lnTo>
                  <a:lnTo>
                    <a:pt x="492156" y="30961"/>
                  </a:lnTo>
                  <a:lnTo>
                    <a:pt x="552873" y="24750"/>
                  </a:lnTo>
                  <a:lnTo>
                    <a:pt x="616137" y="19170"/>
                  </a:lnTo>
                  <a:lnTo>
                    <a:pt x="681781" y="14245"/>
                  </a:lnTo>
                  <a:lnTo>
                    <a:pt x="749640" y="10005"/>
                  </a:lnTo>
                  <a:lnTo>
                    <a:pt x="819546" y="6475"/>
                  </a:lnTo>
                  <a:lnTo>
                    <a:pt x="891335" y="3682"/>
                  </a:lnTo>
                  <a:lnTo>
                    <a:pt x="964839" y="1654"/>
                  </a:lnTo>
                  <a:lnTo>
                    <a:pt x="1039893" y="418"/>
                  </a:lnTo>
                  <a:lnTo>
                    <a:pt x="1116329" y="0"/>
                  </a:lnTo>
                  <a:lnTo>
                    <a:pt x="1192766" y="418"/>
                  </a:lnTo>
                  <a:lnTo>
                    <a:pt x="1267820" y="1654"/>
                  </a:lnTo>
                  <a:lnTo>
                    <a:pt x="1341324" y="3682"/>
                  </a:lnTo>
                  <a:lnTo>
                    <a:pt x="1413113" y="6475"/>
                  </a:lnTo>
                  <a:lnTo>
                    <a:pt x="1483019" y="10005"/>
                  </a:lnTo>
                  <a:lnTo>
                    <a:pt x="1550878" y="14245"/>
                  </a:lnTo>
                  <a:lnTo>
                    <a:pt x="1616522" y="19170"/>
                  </a:lnTo>
                  <a:lnTo>
                    <a:pt x="1679786" y="24750"/>
                  </a:lnTo>
                  <a:lnTo>
                    <a:pt x="1740503" y="30961"/>
                  </a:lnTo>
                  <a:lnTo>
                    <a:pt x="1798508" y="37774"/>
                  </a:lnTo>
                  <a:lnTo>
                    <a:pt x="1853634" y="45163"/>
                  </a:lnTo>
                  <a:lnTo>
                    <a:pt x="1905714" y="53101"/>
                  </a:lnTo>
                  <a:lnTo>
                    <a:pt x="1954583" y="61561"/>
                  </a:lnTo>
                  <a:lnTo>
                    <a:pt x="2000074" y="70516"/>
                  </a:lnTo>
                  <a:lnTo>
                    <a:pt x="2042022" y="79939"/>
                  </a:lnTo>
                  <a:lnTo>
                    <a:pt x="2080260" y="89803"/>
                  </a:lnTo>
                  <a:lnTo>
                    <a:pt x="2144940" y="110745"/>
                  </a:lnTo>
                  <a:lnTo>
                    <a:pt x="2192787" y="133129"/>
                  </a:lnTo>
                  <a:lnTo>
                    <a:pt x="2230084" y="168934"/>
                  </a:lnTo>
                  <a:lnTo>
                    <a:pt x="2232660" y="181355"/>
                  </a:lnTo>
                  <a:lnTo>
                    <a:pt x="2230084" y="193777"/>
                  </a:lnTo>
                  <a:lnTo>
                    <a:pt x="2192787" y="229582"/>
                  </a:lnTo>
                  <a:lnTo>
                    <a:pt x="2144940" y="251966"/>
                  </a:lnTo>
                  <a:lnTo>
                    <a:pt x="2080259" y="272908"/>
                  </a:lnTo>
                  <a:lnTo>
                    <a:pt x="2042022" y="282772"/>
                  </a:lnTo>
                  <a:lnTo>
                    <a:pt x="2000074" y="292195"/>
                  </a:lnTo>
                  <a:lnTo>
                    <a:pt x="1954583" y="301150"/>
                  </a:lnTo>
                  <a:lnTo>
                    <a:pt x="1905714" y="309610"/>
                  </a:lnTo>
                  <a:lnTo>
                    <a:pt x="1853634" y="317548"/>
                  </a:lnTo>
                  <a:lnTo>
                    <a:pt x="1798508" y="324937"/>
                  </a:lnTo>
                  <a:lnTo>
                    <a:pt x="1740503" y="331750"/>
                  </a:lnTo>
                  <a:lnTo>
                    <a:pt x="1679786" y="337961"/>
                  </a:lnTo>
                  <a:lnTo>
                    <a:pt x="1616522" y="343541"/>
                  </a:lnTo>
                  <a:lnTo>
                    <a:pt x="1550878" y="348466"/>
                  </a:lnTo>
                  <a:lnTo>
                    <a:pt x="1483019" y="352706"/>
                  </a:lnTo>
                  <a:lnTo>
                    <a:pt x="1413113" y="356236"/>
                  </a:lnTo>
                  <a:lnTo>
                    <a:pt x="1341324" y="359029"/>
                  </a:lnTo>
                  <a:lnTo>
                    <a:pt x="1267820" y="361057"/>
                  </a:lnTo>
                  <a:lnTo>
                    <a:pt x="1192766" y="362293"/>
                  </a:lnTo>
                  <a:lnTo>
                    <a:pt x="1116329" y="362711"/>
                  </a:lnTo>
                  <a:lnTo>
                    <a:pt x="1039893" y="362293"/>
                  </a:lnTo>
                  <a:lnTo>
                    <a:pt x="964839" y="361057"/>
                  </a:lnTo>
                  <a:lnTo>
                    <a:pt x="891335" y="359029"/>
                  </a:lnTo>
                  <a:lnTo>
                    <a:pt x="819546" y="356236"/>
                  </a:lnTo>
                  <a:lnTo>
                    <a:pt x="749640" y="352706"/>
                  </a:lnTo>
                  <a:lnTo>
                    <a:pt x="681781" y="348466"/>
                  </a:lnTo>
                  <a:lnTo>
                    <a:pt x="616137" y="343541"/>
                  </a:lnTo>
                  <a:lnTo>
                    <a:pt x="552873" y="337961"/>
                  </a:lnTo>
                  <a:lnTo>
                    <a:pt x="492156" y="331750"/>
                  </a:lnTo>
                  <a:lnTo>
                    <a:pt x="434151" y="324937"/>
                  </a:lnTo>
                  <a:lnTo>
                    <a:pt x="379025" y="317548"/>
                  </a:lnTo>
                  <a:lnTo>
                    <a:pt x="326945" y="309610"/>
                  </a:lnTo>
                  <a:lnTo>
                    <a:pt x="278076" y="301150"/>
                  </a:lnTo>
                  <a:lnTo>
                    <a:pt x="232585" y="292195"/>
                  </a:lnTo>
                  <a:lnTo>
                    <a:pt x="190637" y="282772"/>
                  </a:lnTo>
                  <a:lnTo>
                    <a:pt x="152400" y="272908"/>
                  </a:lnTo>
                  <a:lnTo>
                    <a:pt x="87719" y="251966"/>
                  </a:lnTo>
                  <a:lnTo>
                    <a:pt x="39872" y="229582"/>
                  </a:lnTo>
                  <a:lnTo>
                    <a:pt x="2575" y="193777"/>
                  </a:lnTo>
                  <a:lnTo>
                    <a:pt x="0" y="181355"/>
                  </a:lnTo>
                  <a:close/>
                </a:path>
              </a:pathLst>
            </a:custGeom>
            <a:ln w="38100">
              <a:solidFill>
                <a:srgbClr val="FF0000"/>
              </a:solidFill>
            </a:ln>
          </p:spPr>
          <p:txBody>
            <a:bodyPr wrap="square" lIns="0" tIns="0" rIns="0" bIns="0" rtlCol="0"/>
            <a:lstStyle/>
            <a:p>
              <a:endParaRPr/>
            </a:p>
          </p:txBody>
        </p:sp>
        <p:sp>
          <p:nvSpPr>
            <p:cNvPr id="21" name="object 12">
              <a:extLst>
                <a:ext uri="{FF2B5EF4-FFF2-40B4-BE49-F238E27FC236}">
                  <a16:creationId xmlns:a16="http://schemas.microsoft.com/office/drawing/2014/main" id="{F8304A4A-03DE-DB04-DDF4-FC42671CD1B5}"/>
                </a:ext>
              </a:extLst>
            </p:cNvPr>
            <p:cNvSpPr/>
            <p:nvPr/>
          </p:nvSpPr>
          <p:spPr>
            <a:xfrm>
              <a:off x="4284726" y="5122926"/>
              <a:ext cx="973455" cy="0"/>
            </a:xfrm>
            <a:custGeom>
              <a:avLst/>
              <a:gdLst/>
              <a:ahLst/>
              <a:cxnLst/>
              <a:rect l="l" t="t" r="r" b="b"/>
              <a:pathLst>
                <a:path w="973454">
                  <a:moveTo>
                    <a:pt x="0" y="0"/>
                  </a:moveTo>
                  <a:lnTo>
                    <a:pt x="973074" y="0"/>
                  </a:lnTo>
                </a:path>
              </a:pathLst>
            </a:custGeom>
            <a:ln w="28956">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649398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61</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 : jointure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F496478D-77A8-B92F-8B6B-DD9F5246D0C3}"/>
              </a:ext>
            </a:extLst>
          </p:cNvPr>
          <p:cNvSpPr txBox="1"/>
          <p:nvPr/>
        </p:nvSpPr>
        <p:spPr>
          <a:xfrm>
            <a:off x="1639843" y="1147848"/>
            <a:ext cx="8568055" cy="467995"/>
          </a:xfrm>
          <a:prstGeom prst="rect">
            <a:avLst/>
          </a:prstGeom>
          <a:ln w="9144">
            <a:solidFill>
              <a:srgbClr val="E0E0B7"/>
            </a:solidFill>
          </a:ln>
        </p:spPr>
        <p:txBody>
          <a:bodyPr vert="horz" wrap="square" lIns="0" tIns="36830" rIns="0" bIns="0" rtlCol="0">
            <a:spAutoFit/>
          </a:bodyPr>
          <a:lstStyle/>
          <a:p>
            <a:pPr marL="448945" algn="ctr">
              <a:lnSpc>
                <a:spcPct val="100000"/>
              </a:lnSpc>
              <a:spcBef>
                <a:spcPts val="290"/>
              </a:spcBef>
            </a:pPr>
            <a:r>
              <a:rPr sz="2400" b="1" dirty="0">
                <a:solidFill>
                  <a:srgbClr val="000099"/>
                </a:solidFill>
                <a:latin typeface="Times New Roman"/>
                <a:cs typeface="Times New Roman"/>
              </a:rPr>
              <a:t>Afficher</a:t>
            </a:r>
            <a:r>
              <a:rPr sz="2400" b="1" spc="-8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2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20" dirty="0">
                <a:solidFill>
                  <a:srgbClr val="000099"/>
                </a:solidFill>
                <a:latin typeface="Times New Roman"/>
                <a:cs typeface="Times New Roman"/>
              </a:rPr>
              <a:t> </a:t>
            </a:r>
            <a:r>
              <a:rPr sz="2400" b="1" spc="-10" dirty="0">
                <a:solidFill>
                  <a:srgbClr val="000099"/>
                </a:solidFill>
                <a:latin typeface="Times New Roman"/>
                <a:cs typeface="Times New Roman"/>
              </a:rPr>
              <a:t>d’albums</a:t>
            </a:r>
            <a:endParaRPr sz="2400">
              <a:latin typeface="Times New Roman"/>
              <a:cs typeface="Times New Roman"/>
            </a:endParaRPr>
          </a:p>
        </p:txBody>
      </p:sp>
      <p:grpSp>
        <p:nvGrpSpPr>
          <p:cNvPr id="4" name="object 3">
            <a:extLst>
              <a:ext uri="{FF2B5EF4-FFF2-40B4-BE49-F238E27FC236}">
                <a16:creationId xmlns:a16="http://schemas.microsoft.com/office/drawing/2014/main" id="{051BA53B-293A-31C6-5034-B75F50EF54EB}"/>
              </a:ext>
            </a:extLst>
          </p:cNvPr>
          <p:cNvGrpSpPr/>
          <p:nvPr/>
        </p:nvGrpSpPr>
        <p:grpSpPr>
          <a:xfrm>
            <a:off x="1763287" y="2732808"/>
            <a:ext cx="8301355" cy="2607945"/>
            <a:chOff x="448055" y="2133600"/>
            <a:chExt cx="8301355" cy="2607945"/>
          </a:xfrm>
        </p:grpSpPr>
        <p:pic>
          <p:nvPicPr>
            <p:cNvPr id="9" name="object 4">
              <a:extLst>
                <a:ext uri="{FF2B5EF4-FFF2-40B4-BE49-F238E27FC236}">
                  <a16:creationId xmlns:a16="http://schemas.microsoft.com/office/drawing/2014/main" id="{BEAD0237-BFF2-B9A2-F764-5486283011ED}"/>
                </a:ext>
              </a:extLst>
            </p:cNvPr>
            <p:cNvPicPr/>
            <p:nvPr/>
          </p:nvPicPr>
          <p:blipFill>
            <a:blip r:embed="rId4" cstate="print"/>
            <a:stretch>
              <a:fillRect/>
            </a:stretch>
          </p:blipFill>
          <p:spPr>
            <a:xfrm>
              <a:off x="448055" y="2133600"/>
              <a:ext cx="8301228" cy="2607564"/>
            </a:xfrm>
            <a:prstGeom prst="rect">
              <a:avLst/>
            </a:prstGeom>
          </p:spPr>
        </p:pic>
        <p:sp>
          <p:nvSpPr>
            <p:cNvPr id="10" name="object 5">
              <a:extLst>
                <a:ext uri="{FF2B5EF4-FFF2-40B4-BE49-F238E27FC236}">
                  <a16:creationId xmlns:a16="http://schemas.microsoft.com/office/drawing/2014/main" id="{C830CE93-40D6-BF2F-59EE-4FB4E2047AF2}"/>
                </a:ext>
              </a:extLst>
            </p:cNvPr>
            <p:cNvSpPr/>
            <p:nvPr/>
          </p:nvSpPr>
          <p:spPr>
            <a:xfrm>
              <a:off x="1835658" y="2853690"/>
              <a:ext cx="4465320" cy="504825"/>
            </a:xfrm>
            <a:custGeom>
              <a:avLst/>
              <a:gdLst/>
              <a:ahLst/>
              <a:cxnLst/>
              <a:rect l="l" t="t" r="r" b="b"/>
              <a:pathLst>
                <a:path w="4465320" h="504825">
                  <a:moveTo>
                    <a:pt x="0" y="84074"/>
                  </a:moveTo>
                  <a:lnTo>
                    <a:pt x="6600" y="51327"/>
                  </a:lnTo>
                  <a:lnTo>
                    <a:pt x="24606" y="24606"/>
                  </a:lnTo>
                  <a:lnTo>
                    <a:pt x="51327" y="6600"/>
                  </a:lnTo>
                  <a:lnTo>
                    <a:pt x="84074" y="0"/>
                  </a:lnTo>
                  <a:lnTo>
                    <a:pt x="4381246" y="0"/>
                  </a:lnTo>
                  <a:lnTo>
                    <a:pt x="4413992" y="6600"/>
                  </a:lnTo>
                  <a:lnTo>
                    <a:pt x="4440713" y="24606"/>
                  </a:lnTo>
                  <a:lnTo>
                    <a:pt x="4458719" y="51327"/>
                  </a:lnTo>
                  <a:lnTo>
                    <a:pt x="4465320" y="84074"/>
                  </a:lnTo>
                  <a:lnTo>
                    <a:pt x="4465320" y="420370"/>
                  </a:lnTo>
                  <a:lnTo>
                    <a:pt x="4458719" y="453116"/>
                  </a:lnTo>
                  <a:lnTo>
                    <a:pt x="4440713" y="479837"/>
                  </a:lnTo>
                  <a:lnTo>
                    <a:pt x="4413992" y="497843"/>
                  </a:lnTo>
                  <a:lnTo>
                    <a:pt x="4381246" y="504444"/>
                  </a:lnTo>
                  <a:lnTo>
                    <a:pt x="84074" y="504444"/>
                  </a:lnTo>
                  <a:lnTo>
                    <a:pt x="51327" y="497843"/>
                  </a:lnTo>
                  <a:lnTo>
                    <a:pt x="24606" y="479837"/>
                  </a:lnTo>
                  <a:lnTo>
                    <a:pt x="6600" y="453116"/>
                  </a:lnTo>
                  <a:lnTo>
                    <a:pt x="0" y="420370"/>
                  </a:lnTo>
                  <a:lnTo>
                    <a:pt x="0" y="84074"/>
                  </a:lnTo>
                  <a:close/>
                </a:path>
              </a:pathLst>
            </a:custGeom>
            <a:ln w="38100">
              <a:solidFill>
                <a:srgbClr val="FF0000"/>
              </a:solidFill>
            </a:ln>
          </p:spPr>
          <p:txBody>
            <a:bodyPr wrap="square" lIns="0" tIns="0" rIns="0" bIns="0" rtlCol="0"/>
            <a:lstStyle/>
            <a:p>
              <a:endParaRPr/>
            </a:p>
          </p:txBody>
        </p:sp>
      </p:grpSp>
      <p:sp>
        <p:nvSpPr>
          <p:cNvPr id="11" name="object 6">
            <a:extLst>
              <a:ext uri="{FF2B5EF4-FFF2-40B4-BE49-F238E27FC236}">
                <a16:creationId xmlns:a16="http://schemas.microsoft.com/office/drawing/2014/main" id="{9CA6DCD5-1B0E-FA00-20A5-1794B348240C}"/>
              </a:ext>
            </a:extLst>
          </p:cNvPr>
          <p:cNvSpPr txBox="1"/>
          <p:nvPr/>
        </p:nvSpPr>
        <p:spPr>
          <a:xfrm>
            <a:off x="4518680" y="5686319"/>
            <a:ext cx="1728470" cy="436245"/>
          </a:xfrm>
          <a:prstGeom prst="rect">
            <a:avLst/>
          </a:prstGeom>
          <a:solidFill>
            <a:srgbClr val="FFFF00"/>
          </a:solidFill>
          <a:ln w="9144">
            <a:solidFill>
              <a:srgbClr val="000000"/>
            </a:solidFill>
          </a:ln>
        </p:spPr>
        <p:txBody>
          <a:bodyPr vert="horz" wrap="square" lIns="0" tIns="9525" rIns="0" bIns="0" rtlCol="0">
            <a:spAutoFit/>
          </a:bodyPr>
          <a:lstStyle/>
          <a:p>
            <a:pPr marL="92075">
              <a:lnSpc>
                <a:spcPct val="100000"/>
              </a:lnSpc>
              <a:spcBef>
                <a:spcPts val="75"/>
              </a:spcBef>
            </a:pPr>
            <a:r>
              <a:rPr sz="2400" spc="-10" dirty="0">
                <a:latin typeface="Times New Roman"/>
                <a:cs typeface="Times New Roman"/>
              </a:rPr>
              <a:t>Renommage</a:t>
            </a:r>
            <a:endParaRPr sz="2400">
              <a:latin typeface="Times New Roman"/>
              <a:cs typeface="Times New Roman"/>
            </a:endParaRPr>
          </a:p>
        </p:txBody>
      </p:sp>
      <p:sp>
        <p:nvSpPr>
          <p:cNvPr id="12" name="object 7">
            <a:extLst>
              <a:ext uri="{FF2B5EF4-FFF2-40B4-BE49-F238E27FC236}">
                <a16:creationId xmlns:a16="http://schemas.microsoft.com/office/drawing/2014/main" id="{6A8BFCA6-1821-E18A-7DF6-A53C8A29A54B}"/>
              </a:ext>
            </a:extLst>
          </p:cNvPr>
          <p:cNvSpPr/>
          <p:nvPr/>
        </p:nvSpPr>
        <p:spPr>
          <a:xfrm>
            <a:off x="5148091" y="3966486"/>
            <a:ext cx="144780" cy="1721485"/>
          </a:xfrm>
          <a:custGeom>
            <a:avLst/>
            <a:gdLst/>
            <a:ahLst/>
            <a:cxnLst/>
            <a:rect l="l" t="t" r="r" b="b"/>
            <a:pathLst>
              <a:path w="144779" h="1721485">
                <a:moveTo>
                  <a:pt x="68280" y="113368"/>
                </a:moveTo>
                <a:lnTo>
                  <a:pt x="0" y="1719834"/>
                </a:lnTo>
                <a:lnTo>
                  <a:pt x="38100" y="1721358"/>
                </a:lnTo>
                <a:lnTo>
                  <a:pt x="106381" y="114979"/>
                </a:lnTo>
                <a:lnTo>
                  <a:pt x="68280" y="113368"/>
                </a:lnTo>
                <a:close/>
              </a:path>
              <a:path w="144779" h="1721485">
                <a:moveTo>
                  <a:pt x="134448" y="94361"/>
                </a:moveTo>
                <a:lnTo>
                  <a:pt x="69087" y="94361"/>
                </a:lnTo>
                <a:lnTo>
                  <a:pt x="107187" y="96012"/>
                </a:lnTo>
                <a:lnTo>
                  <a:pt x="106381" y="114979"/>
                </a:lnTo>
                <a:lnTo>
                  <a:pt x="144399" y="116586"/>
                </a:lnTo>
                <a:lnTo>
                  <a:pt x="134448" y="94361"/>
                </a:lnTo>
                <a:close/>
              </a:path>
              <a:path w="144779" h="1721485">
                <a:moveTo>
                  <a:pt x="69087" y="94361"/>
                </a:moveTo>
                <a:lnTo>
                  <a:pt x="68280" y="113368"/>
                </a:lnTo>
                <a:lnTo>
                  <a:pt x="106381" y="114979"/>
                </a:lnTo>
                <a:lnTo>
                  <a:pt x="107187" y="96012"/>
                </a:lnTo>
                <a:lnTo>
                  <a:pt x="69087" y="94361"/>
                </a:lnTo>
                <a:close/>
              </a:path>
              <a:path w="144779" h="1721485">
                <a:moveTo>
                  <a:pt x="92201" y="0"/>
                </a:moveTo>
                <a:lnTo>
                  <a:pt x="30225" y="111760"/>
                </a:lnTo>
                <a:lnTo>
                  <a:pt x="68280" y="113368"/>
                </a:lnTo>
                <a:lnTo>
                  <a:pt x="69087" y="94361"/>
                </a:lnTo>
                <a:lnTo>
                  <a:pt x="134448" y="94361"/>
                </a:lnTo>
                <a:lnTo>
                  <a:pt x="92201" y="0"/>
                </a:lnTo>
                <a:close/>
              </a:path>
            </a:pathLst>
          </a:custGeom>
          <a:solidFill>
            <a:srgbClr val="FFFF00"/>
          </a:solidFill>
        </p:spPr>
        <p:txBody>
          <a:bodyPr wrap="square" lIns="0" tIns="0" rIns="0" bIns="0" rtlCol="0"/>
          <a:lstStyle/>
          <a:p>
            <a:endParaRPr/>
          </a:p>
        </p:txBody>
      </p:sp>
    </p:spTree>
    <p:extLst>
      <p:ext uri="{BB962C8B-B14F-4D97-AF65-F5344CB8AC3E}">
        <p14:creationId xmlns:p14="http://schemas.microsoft.com/office/powerpoint/2010/main" val="88165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62</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 : jointure</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BBFB8E73-65C4-A076-DCA5-BF8D4D144094}"/>
              </a:ext>
            </a:extLst>
          </p:cNvPr>
          <p:cNvSpPr txBox="1"/>
          <p:nvPr/>
        </p:nvSpPr>
        <p:spPr>
          <a:xfrm>
            <a:off x="775548" y="1122395"/>
            <a:ext cx="8568055" cy="467995"/>
          </a:xfrm>
          <a:prstGeom prst="rect">
            <a:avLst/>
          </a:prstGeom>
          <a:ln w="9144">
            <a:solidFill>
              <a:srgbClr val="E0E0B7"/>
            </a:solidFill>
          </a:ln>
        </p:spPr>
        <p:txBody>
          <a:bodyPr vert="horz" wrap="square" lIns="0" tIns="36830" rIns="0" bIns="0" rtlCol="0">
            <a:spAutoFit/>
          </a:bodyPr>
          <a:lstStyle/>
          <a:p>
            <a:pPr marL="448309" algn="ctr">
              <a:lnSpc>
                <a:spcPct val="100000"/>
              </a:lnSpc>
              <a:spcBef>
                <a:spcPts val="290"/>
              </a:spcBef>
            </a:pPr>
            <a:r>
              <a:rPr sz="2400" b="1" spc="-20" dirty="0">
                <a:solidFill>
                  <a:srgbClr val="000099"/>
                </a:solidFill>
                <a:latin typeface="Times New Roman"/>
                <a:cs typeface="Times New Roman"/>
              </a:rPr>
              <a:t>L’année</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du</a:t>
            </a:r>
            <a:r>
              <a:rPr sz="2400" b="1" spc="-20" dirty="0">
                <a:solidFill>
                  <a:srgbClr val="000099"/>
                </a:solidFill>
                <a:latin typeface="Times New Roman"/>
                <a:cs typeface="Times New Roman"/>
              </a:rPr>
              <a:t> </a:t>
            </a:r>
            <a:r>
              <a:rPr sz="2400" b="1" dirty="0">
                <a:solidFill>
                  <a:srgbClr val="000099"/>
                </a:solidFill>
                <a:latin typeface="Times New Roman"/>
                <a:cs typeface="Times New Roman"/>
              </a:rPr>
              <a:t>plus</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ancien</a:t>
            </a:r>
            <a:r>
              <a:rPr sz="2400" b="1" spc="-40" dirty="0">
                <a:solidFill>
                  <a:srgbClr val="000099"/>
                </a:solidFill>
                <a:latin typeface="Times New Roman"/>
                <a:cs typeface="Times New Roman"/>
              </a:rPr>
              <a:t> </a:t>
            </a:r>
            <a:r>
              <a:rPr sz="2400" b="1" spc="-10" dirty="0">
                <a:solidFill>
                  <a:srgbClr val="000099"/>
                </a:solidFill>
                <a:latin typeface="Times New Roman"/>
                <a:cs typeface="Times New Roman"/>
              </a:rPr>
              <a:t>album</a:t>
            </a:r>
            <a:endParaRPr sz="2400" dirty="0">
              <a:latin typeface="Times New Roman"/>
              <a:cs typeface="Times New Roman"/>
            </a:endParaRPr>
          </a:p>
        </p:txBody>
      </p:sp>
      <p:pic>
        <p:nvPicPr>
          <p:cNvPr id="4" name="object 3">
            <a:extLst>
              <a:ext uri="{FF2B5EF4-FFF2-40B4-BE49-F238E27FC236}">
                <a16:creationId xmlns:a16="http://schemas.microsoft.com/office/drawing/2014/main" id="{27AA9AF8-2883-EA86-115D-A850C0353AED}"/>
              </a:ext>
            </a:extLst>
          </p:cNvPr>
          <p:cNvPicPr/>
          <p:nvPr/>
        </p:nvPicPr>
        <p:blipFill>
          <a:blip r:embed="rId4" cstate="print"/>
          <a:stretch>
            <a:fillRect/>
          </a:stretch>
        </p:blipFill>
        <p:spPr>
          <a:xfrm>
            <a:off x="2772697" y="1684022"/>
            <a:ext cx="5617464" cy="4490893"/>
          </a:xfrm>
          <a:prstGeom prst="rect">
            <a:avLst/>
          </a:prstGeom>
        </p:spPr>
      </p:pic>
    </p:spTree>
    <p:extLst>
      <p:ext uri="{BB962C8B-B14F-4D97-AF65-F5344CB8AC3E}">
        <p14:creationId xmlns:p14="http://schemas.microsoft.com/office/powerpoint/2010/main" val="3309326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63</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8835975"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4">
            <a:extLst>
              <a:ext uri="{FF2B5EF4-FFF2-40B4-BE49-F238E27FC236}">
                <a16:creationId xmlns:a16="http://schemas.microsoft.com/office/drawing/2014/main" id="{BBD9B0C2-F2DE-C6CE-1E88-48C37547A2CE}"/>
              </a:ext>
            </a:extLst>
          </p:cNvPr>
          <p:cNvSpPr txBox="1"/>
          <p:nvPr/>
        </p:nvSpPr>
        <p:spPr>
          <a:xfrm>
            <a:off x="2607748" y="1283026"/>
            <a:ext cx="7837170" cy="5288051"/>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00099"/>
                </a:solidFill>
                <a:latin typeface="Times New Roman"/>
                <a:cs typeface="Times New Roman"/>
              </a:rPr>
              <a:t>Les</a:t>
            </a:r>
            <a:r>
              <a:rPr sz="2000" b="1" spc="-50" dirty="0">
                <a:solidFill>
                  <a:srgbClr val="000099"/>
                </a:solidFill>
                <a:latin typeface="Times New Roman"/>
                <a:cs typeface="Times New Roman"/>
              </a:rPr>
              <a:t> </a:t>
            </a:r>
            <a:r>
              <a:rPr sz="2000" b="1" dirty="0">
                <a:solidFill>
                  <a:srgbClr val="000099"/>
                </a:solidFill>
                <a:latin typeface="Times New Roman"/>
                <a:cs typeface="Times New Roman"/>
              </a:rPr>
              <a:t>plus</a:t>
            </a:r>
            <a:r>
              <a:rPr sz="2000" b="1" spc="-45" dirty="0">
                <a:solidFill>
                  <a:srgbClr val="000099"/>
                </a:solidFill>
                <a:latin typeface="Times New Roman"/>
                <a:cs typeface="Times New Roman"/>
              </a:rPr>
              <a:t> </a:t>
            </a:r>
            <a:r>
              <a:rPr sz="2000" b="1" dirty="0">
                <a:solidFill>
                  <a:srgbClr val="000099"/>
                </a:solidFill>
                <a:latin typeface="Times New Roman"/>
                <a:cs typeface="Times New Roman"/>
              </a:rPr>
              <a:t>utilisées</a:t>
            </a:r>
            <a:r>
              <a:rPr sz="2000" b="1" spc="-75" dirty="0">
                <a:solidFill>
                  <a:srgbClr val="000099"/>
                </a:solidFill>
                <a:latin typeface="Times New Roman"/>
                <a:cs typeface="Times New Roman"/>
              </a:rPr>
              <a:t> </a:t>
            </a:r>
            <a:r>
              <a:rPr sz="2000" b="1" spc="-50" dirty="0">
                <a:solidFill>
                  <a:srgbClr val="000099"/>
                </a:solidFill>
                <a:latin typeface="Times New Roman"/>
                <a:cs typeface="Times New Roman"/>
              </a:rPr>
              <a:t>:</a:t>
            </a:r>
            <a:endParaRPr sz="2000" dirty="0">
              <a:latin typeface="Times New Roman"/>
              <a:cs typeface="Times New Roman"/>
            </a:endParaRPr>
          </a:p>
          <a:p>
            <a:pPr marL="12700" marR="4485640">
              <a:lnSpc>
                <a:spcPts val="5760"/>
              </a:lnSpc>
              <a:spcBef>
                <a:spcPts val="670"/>
              </a:spcBef>
            </a:pPr>
            <a:r>
              <a:rPr sz="2000" b="1" dirty="0">
                <a:latin typeface="Times New Roman"/>
                <a:cs typeface="Times New Roman"/>
              </a:rPr>
              <a:t>Max</a:t>
            </a:r>
            <a:r>
              <a:rPr sz="2000" b="1" spc="5" dirty="0">
                <a:latin typeface="Times New Roman"/>
                <a:cs typeface="Times New Roman"/>
              </a:rPr>
              <a:t> </a:t>
            </a:r>
            <a:r>
              <a:rPr sz="2000" b="1" dirty="0">
                <a:solidFill>
                  <a:srgbClr val="000099"/>
                </a:solidFill>
                <a:latin typeface="Times New Roman"/>
                <a:cs typeface="Times New Roman"/>
              </a:rPr>
              <a:t>:</a:t>
            </a:r>
            <a:r>
              <a:rPr sz="2000" b="1" spc="-10" dirty="0">
                <a:solidFill>
                  <a:srgbClr val="000099"/>
                </a:solidFill>
                <a:latin typeface="Times New Roman"/>
                <a:cs typeface="Times New Roman"/>
              </a:rPr>
              <a:t> </a:t>
            </a:r>
            <a:r>
              <a:rPr sz="2000" b="1" dirty="0">
                <a:solidFill>
                  <a:srgbClr val="000099"/>
                </a:solidFill>
                <a:latin typeface="Times New Roman"/>
                <a:cs typeface="Times New Roman"/>
              </a:rPr>
              <a:t>la</a:t>
            </a:r>
            <a:r>
              <a:rPr sz="2000" b="1" spc="-10" dirty="0">
                <a:solidFill>
                  <a:srgbClr val="000099"/>
                </a:solidFill>
                <a:latin typeface="Times New Roman"/>
                <a:cs typeface="Times New Roman"/>
              </a:rPr>
              <a:t> </a:t>
            </a:r>
            <a:r>
              <a:rPr sz="2000" b="1" dirty="0">
                <a:solidFill>
                  <a:srgbClr val="000099"/>
                </a:solidFill>
                <a:latin typeface="Times New Roman"/>
                <a:cs typeface="Times New Roman"/>
              </a:rPr>
              <a:t>valeur</a:t>
            </a:r>
            <a:r>
              <a:rPr sz="2000" b="1" spc="-45" dirty="0">
                <a:solidFill>
                  <a:srgbClr val="000099"/>
                </a:solidFill>
                <a:latin typeface="Times New Roman"/>
                <a:cs typeface="Times New Roman"/>
              </a:rPr>
              <a:t> </a:t>
            </a:r>
            <a:r>
              <a:rPr sz="2000" b="1" spc="-10" dirty="0">
                <a:solidFill>
                  <a:srgbClr val="000099"/>
                </a:solidFill>
                <a:latin typeface="Times New Roman"/>
                <a:cs typeface="Times New Roman"/>
              </a:rPr>
              <a:t>maximale </a:t>
            </a:r>
            <a:r>
              <a:rPr sz="2000" b="1" dirty="0">
                <a:latin typeface="Times New Roman"/>
                <a:cs typeface="Times New Roman"/>
              </a:rPr>
              <a:t>Min</a:t>
            </a:r>
            <a:r>
              <a:rPr sz="2000" b="1" spc="-15" dirty="0">
                <a:latin typeface="Times New Roman"/>
                <a:cs typeface="Times New Roman"/>
              </a:rPr>
              <a:t> </a:t>
            </a:r>
            <a:r>
              <a:rPr sz="2000" b="1" dirty="0">
                <a:solidFill>
                  <a:srgbClr val="000099"/>
                </a:solidFill>
                <a:latin typeface="Times New Roman"/>
                <a:cs typeface="Times New Roman"/>
              </a:rPr>
              <a:t>: la</a:t>
            </a:r>
            <a:r>
              <a:rPr sz="2000" b="1" spc="-15" dirty="0">
                <a:solidFill>
                  <a:srgbClr val="000099"/>
                </a:solidFill>
                <a:latin typeface="Times New Roman"/>
                <a:cs typeface="Times New Roman"/>
              </a:rPr>
              <a:t> </a:t>
            </a:r>
            <a:r>
              <a:rPr sz="2000" b="1" dirty="0">
                <a:solidFill>
                  <a:srgbClr val="000099"/>
                </a:solidFill>
                <a:latin typeface="Times New Roman"/>
                <a:cs typeface="Times New Roman"/>
              </a:rPr>
              <a:t>valeur</a:t>
            </a:r>
            <a:r>
              <a:rPr sz="2000" b="1" spc="-55" dirty="0">
                <a:solidFill>
                  <a:srgbClr val="000099"/>
                </a:solidFill>
                <a:latin typeface="Times New Roman"/>
                <a:cs typeface="Times New Roman"/>
              </a:rPr>
              <a:t> </a:t>
            </a:r>
            <a:r>
              <a:rPr sz="2000" b="1" spc="-10" dirty="0">
                <a:solidFill>
                  <a:srgbClr val="000099"/>
                </a:solidFill>
                <a:latin typeface="Times New Roman"/>
                <a:cs typeface="Times New Roman"/>
              </a:rPr>
              <a:t>minimale</a:t>
            </a:r>
            <a:endParaRPr sz="2000" dirty="0">
              <a:latin typeface="Times New Roman"/>
              <a:cs typeface="Times New Roman"/>
            </a:endParaRPr>
          </a:p>
          <a:p>
            <a:pPr marL="12700" marR="2664460">
              <a:lnSpc>
                <a:spcPts val="5760"/>
              </a:lnSpc>
              <a:spcBef>
                <a:spcPts val="5"/>
              </a:spcBef>
            </a:pPr>
            <a:r>
              <a:rPr sz="2000" b="1" dirty="0">
                <a:latin typeface="Times New Roman"/>
                <a:cs typeface="Times New Roman"/>
              </a:rPr>
              <a:t>Compte</a:t>
            </a:r>
            <a:r>
              <a:rPr sz="2000" b="1" spc="-35" dirty="0">
                <a:latin typeface="Times New Roman"/>
                <a:cs typeface="Times New Roman"/>
              </a:rPr>
              <a:t> </a:t>
            </a:r>
            <a:r>
              <a:rPr sz="2000" b="1" dirty="0">
                <a:solidFill>
                  <a:srgbClr val="000099"/>
                </a:solidFill>
                <a:latin typeface="Times New Roman"/>
                <a:cs typeface="Times New Roman"/>
              </a:rPr>
              <a:t>:</a:t>
            </a:r>
            <a:r>
              <a:rPr sz="2000" b="1" spc="-35" dirty="0">
                <a:solidFill>
                  <a:srgbClr val="000099"/>
                </a:solidFill>
                <a:latin typeface="Times New Roman"/>
                <a:cs typeface="Times New Roman"/>
              </a:rPr>
              <a:t> </a:t>
            </a:r>
            <a:r>
              <a:rPr sz="2000" b="1" dirty="0">
                <a:solidFill>
                  <a:srgbClr val="000099"/>
                </a:solidFill>
                <a:latin typeface="Times New Roman"/>
                <a:cs typeface="Times New Roman"/>
              </a:rPr>
              <a:t>compter</a:t>
            </a:r>
            <a:r>
              <a:rPr sz="2000" b="1" spc="-90" dirty="0">
                <a:solidFill>
                  <a:srgbClr val="000099"/>
                </a:solidFill>
                <a:latin typeface="Times New Roman"/>
                <a:cs typeface="Times New Roman"/>
              </a:rPr>
              <a:t> </a:t>
            </a:r>
            <a:r>
              <a:rPr sz="2000" b="1" dirty="0">
                <a:solidFill>
                  <a:srgbClr val="000099"/>
                </a:solidFill>
                <a:latin typeface="Times New Roman"/>
                <a:cs typeface="Times New Roman"/>
              </a:rPr>
              <a:t>le</a:t>
            </a:r>
            <a:r>
              <a:rPr sz="2000" b="1" spc="-55" dirty="0">
                <a:solidFill>
                  <a:srgbClr val="000099"/>
                </a:solidFill>
                <a:latin typeface="Times New Roman"/>
                <a:cs typeface="Times New Roman"/>
              </a:rPr>
              <a:t> </a:t>
            </a:r>
            <a:r>
              <a:rPr sz="2000" b="1" dirty="0">
                <a:solidFill>
                  <a:srgbClr val="000099"/>
                </a:solidFill>
                <a:latin typeface="Times New Roman"/>
                <a:cs typeface="Times New Roman"/>
              </a:rPr>
              <a:t>nombre</a:t>
            </a:r>
            <a:r>
              <a:rPr sz="2000" b="1" spc="-40" dirty="0">
                <a:solidFill>
                  <a:srgbClr val="000099"/>
                </a:solidFill>
                <a:latin typeface="Times New Roman"/>
                <a:cs typeface="Times New Roman"/>
              </a:rPr>
              <a:t> </a:t>
            </a:r>
            <a:r>
              <a:rPr sz="2000" b="1" dirty="0">
                <a:solidFill>
                  <a:srgbClr val="000099"/>
                </a:solidFill>
                <a:latin typeface="Times New Roman"/>
                <a:cs typeface="Times New Roman"/>
              </a:rPr>
              <a:t>de</a:t>
            </a:r>
            <a:r>
              <a:rPr sz="2000" b="1" spc="-35" dirty="0">
                <a:solidFill>
                  <a:srgbClr val="000099"/>
                </a:solidFill>
                <a:latin typeface="Times New Roman"/>
                <a:cs typeface="Times New Roman"/>
              </a:rPr>
              <a:t> </a:t>
            </a:r>
            <a:r>
              <a:rPr sz="2000" b="1" spc="-10" dirty="0" err="1">
                <a:solidFill>
                  <a:srgbClr val="000099"/>
                </a:solidFill>
                <a:latin typeface="Times New Roman"/>
                <a:cs typeface="Times New Roman"/>
              </a:rPr>
              <a:t>valeurs</a:t>
            </a:r>
            <a:r>
              <a:rPr lang="fr-MA" sz="2000" b="1" spc="-10" dirty="0">
                <a:solidFill>
                  <a:srgbClr val="000099"/>
                </a:solidFill>
                <a:latin typeface="Times New Roman"/>
                <a:cs typeface="Times New Roman"/>
              </a:rPr>
              <a:t> </a:t>
            </a:r>
            <a:r>
              <a:rPr sz="2000" b="1" dirty="0">
                <a:latin typeface="Times New Roman"/>
                <a:cs typeface="Times New Roman"/>
              </a:rPr>
              <a:t>Moyenne</a:t>
            </a:r>
            <a:r>
              <a:rPr sz="2000" b="1" spc="-50" dirty="0">
                <a:latin typeface="Times New Roman"/>
                <a:cs typeface="Times New Roman"/>
              </a:rPr>
              <a:t> </a:t>
            </a:r>
            <a:r>
              <a:rPr sz="2000" b="1" dirty="0">
                <a:solidFill>
                  <a:srgbClr val="000099"/>
                </a:solidFill>
                <a:latin typeface="Times New Roman"/>
                <a:cs typeface="Times New Roman"/>
              </a:rPr>
              <a:t>:</a:t>
            </a:r>
            <a:r>
              <a:rPr sz="2000" b="1" spc="-65" dirty="0">
                <a:solidFill>
                  <a:srgbClr val="000099"/>
                </a:solidFill>
                <a:latin typeface="Times New Roman"/>
                <a:cs typeface="Times New Roman"/>
              </a:rPr>
              <a:t> </a:t>
            </a:r>
            <a:r>
              <a:rPr sz="2000" b="1" dirty="0">
                <a:solidFill>
                  <a:srgbClr val="000099"/>
                </a:solidFill>
                <a:latin typeface="Times New Roman"/>
                <a:cs typeface="Times New Roman"/>
              </a:rPr>
              <a:t>la</a:t>
            </a:r>
            <a:r>
              <a:rPr sz="2000" b="1" spc="-65" dirty="0">
                <a:solidFill>
                  <a:srgbClr val="000099"/>
                </a:solidFill>
                <a:latin typeface="Times New Roman"/>
                <a:cs typeface="Times New Roman"/>
              </a:rPr>
              <a:t> </a:t>
            </a:r>
            <a:r>
              <a:rPr sz="2000" b="1" dirty="0">
                <a:solidFill>
                  <a:srgbClr val="000099"/>
                </a:solidFill>
                <a:latin typeface="Times New Roman"/>
                <a:cs typeface="Times New Roman"/>
              </a:rPr>
              <a:t>valeur</a:t>
            </a:r>
            <a:r>
              <a:rPr sz="2000" b="1" spc="-95" dirty="0">
                <a:solidFill>
                  <a:srgbClr val="000099"/>
                </a:solidFill>
                <a:latin typeface="Times New Roman"/>
                <a:cs typeface="Times New Roman"/>
              </a:rPr>
              <a:t> </a:t>
            </a:r>
            <a:r>
              <a:rPr sz="2000" b="1" spc="-10" dirty="0">
                <a:solidFill>
                  <a:srgbClr val="000099"/>
                </a:solidFill>
                <a:latin typeface="Times New Roman"/>
                <a:cs typeface="Times New Roman"/>
              </a:rPr>
              <a:t>moyenne</a:t>
            </a:r>
            <a:endParaRPr sz="2000" dirty="0">
              <a:latin typeface="Times New Roman"/>
              <a:cs typeface="Times New Roman"/>
            </a:endParaRPr>
          </a:p>
          <a:p>
            <a:pPr marL="12700">
              <a:lnSpc>
                <a:spcPct val="100000"/>
              </a:lnSpc>
              <a:spcBef>
                <a:spcPts val="2210"/>
              </a:spcBef>
            </a:pPr>
            <a:r>
              <a:rPr sz="2000" b="1" dirty="0">
                <a:latin typeface="Times New Roman"/>
                <a:cs typeface="Times New Roman"/>
              </a:rPr>
              <a:t>Somme</a:t>
            </a:r>
            <a:r>
              <a:rPr sz="2000" b="1" spc="-55" dirty="0">
                <a:latin typeface="Times New Roman"/>
                <a:cs typeface="Times New Roman"/>
              </a:rPr>
              <a:t> </a:t>
            </a:r>
            <a:r>
              <a:rPr sz="2000" b="1" dirty="0">
                <a:solidFill>
                  <a:srgbClr val="000099"/>
                </a:solidFill>
                <a:latin typeface="Times New Roman"/>
                <a:cs typeface="Times New Roman"/>
              </a:rPr>
              <a:t>:</a:t>
            </a:r>
            <a:r>
              <a:rPr sz="2000" b="1" spc="-45" dirty="0">
                <a:solidFill>
                  <a:srgbClr val="000099"/>
                </a:solidFill>
                <a:latin typeface="Times New Roman"/>
                <a:cs typeface="Times New Roman"/>
              </a:rPr>
              <a:t> </a:t>
            </a:r>
            <a:r>
              <a:rPr sz="2000" b="1" dirty="0">
                <a:solidFill>
                  <a:srgbClr val="000099"/>
                </a:solidFill>
                <a:latin typeface="Times New Roman"/>
                <a:cs typeface="Times New Roman"/>
              </a:rPr>
              <a:t>la</a:t>
            </a:r>
            <a:r>
              <a:rPr sz="2000" b="1" spc="-65" dirty="0">
                <a:solidFill>
                  <a:srgbClr val="000099"/>
                </a:solidFill>
                <a:latin typeface="Times New Roman"/>
                <a:cs typeface="Times New Roman"/>
              </a:rPr>
              <a:t> </a:t>
            </a:r>
            <a:r>
              <a:rPr sz="2000" b="1" dirty="0">
                <a:solidFill>
                  <a:srgbClr val="000099"/>
                </a:solidFill>
                <a:latin typeface="Times New Roman"/>
                <a:cs typeface="Times New Roman"/>
              </a:rPr>
              <a:t>somme</a:t>
            </a:r>
            <a:r>
              <a:rPr sz="2000" b="1" spc="-55" dirty="0">
                <a:solidFill>
                  <a:srgbClr val="000099"/>
                </a:solidFill>
                <a:latin typeface="Times New Roman"/>
                <a:cs typeface="Times New Roman"/>
              </a:rPr>
              <a:t> </a:t>
            </a:r>
            <a:r>
              <a:rPr sz="2000" b="1" dirty="0">
                <a:solidFill>
                  <a:srgbClr val="000099"/>
                </a:solidFill>
                <a:latin typeface="Times New Roman"/>
                <a:cs typeface="Times New Roman"/>
              </a:rPr>
              <a:t>des</a:t>
            </a:r>
            <a:r>
              <a:rPr sz="2000" b="1" spc="-40" dirty="0">
                <a:solidFill>
                  <a:srgbClr val="000099"/>
                </a:solidFill>
                <a:latin typeface="Times New Roman"/>
                <a:cs typeface="Times New Roman"/>
              </a:rPr>
              <a:t> </a:t>
            </a:r>
            <a:r>
              <a:rPr sz="2000" b="1" spc="-10" dirty="0">
                <a:solidFill>
                  <a:srgbClr val="000099"/>
                </a:solidFill>
                <a:latin typeface="Times New Roman"/>
                <a:cs typeface="Times New Roman"/>
              </a:rPr>
              <a:t>valeurs</a:t>
            </a:r>
            <a:endParaRPr sz="2000" dirty="0">
              <a:latin typeface="Times New Roman"/>
              <a:cs typeface="Times New Roman"/>
            </a:endParaRPr>
          </a:p>
          <a:p>
            <a:pPr marL="12700" marR="5080">
              <a:lnSpc>
                <a:spcPct val="200000"/>
              </a:lnSpc>
            </a:pPr>
            <a:r>
              <a:rPr sz="2000" b="1" spc="-10" dirty="0">
                <a:latin typeface="Times New Roman"/>
                <a:cs typeface="Times New Roman"/>
              </a:rPr>
              <a:t>Regroupement</a:t>
            </a:r>
            <a:r>
              <a:rPr sz="2000" b="1" spc="-40" dirty="0">
                <a:latin typeface="Times New Roman"/>
                <a:cs typeface="Times New Roman"/>
              </a:rPr>
              <a:t> </a:t>
            </a:r>
            <a:r>
              <a:rPr sz="2000" b="1" dirty="0">
                <a:solidFill>
                  <a:srgbClr val="FF9900"/>
                </a:solidFill>
                <a:latin typeface="Times New Roman"/>
                <a:cs typeface="Times New Roman"/>
              </a:rPr>
              <a:t>:</a:t>
            </a:r>
            <a:r>
              <a:rPr sz="2000" b="1" spc="-45" dirty="0">
                <a:solidFill>
                  <a:srgbClr val="FF9900"/>
                </a:solidFill>
                <a:latin typeface="Times New Roman"/>
                <a:cs typeface="Times New Roman"/>
              </a:rPr>
              <a:t> </a:t>
            </a:r>
            <a:r>
              <a:rPr sz="2000" b="1" dirty="0">
                <a:solidFill>
                  <a:srgbClr val="FF9900"/>
                </a:solidFill>
                <a:latin typeface="Times New Roman"/>
                <a:cs typeface="Times New Roman"/>
              </a:rPr>
              <a:t>permet</a:t>
            </a:r>
            <a:r>
              <a:rPr sz="2000" b="1" spc="-70" dirty="0">
                <a:solidFill>
                  <a:srgbClr val="FF9900"/>
                </a:solidFill>
                <a:latin typeface="Times New Roman"/>
                <a:cs typeface="Times New Roman"/>
              </a:rPr>
              <a:t> </a:t>
            </a:r>
            <a:r>
              <a:rPr sz="2000" b="1" dirty="0">
                <a:solidFill>
                  <a:srgbClr val="FF9900"/>
                </a:solidFill>
                <a:latin typeface="Times New Roman"/>
                <a:cs typeface="Times New Roman"/>
              </a:rPr>
              <a:t>de</a:t>
            </a:r>
            <a:r>
              <a:rPr sz="2000" b="1" spc="-45" dirty="0">
                <a:solidFill>
                  <a:srgbClr val="FF9900"/>
                </a:solidFill>
                <a:latin typeface="Times New Roman"/>
                <a:cs typeface="Times New Roman"/>
              </a:rPr>
              <a:t> </a:t>
            </a:r>
            <a:r>
              <a:rPr sz="2000" b="1" spc="-20" dirty="0">
                <a:solidFill>
                  <a:srgbClr val="FF9900"/>
                </a:solidFill>
                <a:latin typeface="Times New Roman"/>
                <a:cs typeface="Times New Roman"/>
              </a:rPr>
              <a:t>regrouper</a:t>
            </a:r>
            <a:r>
              <a:rPr sz="2000" b="1" spc="-95" dirty="0">
                <a:solidFill>
                  <a:srgbClr val="FF9900"/>
                </a:solidFill>
                <a:latin typeface="Times New Roman"/>
                <a:cs typeface="Times New Roman"/>
              </a:rPr>
              <a:t> </a:t>
            </a:r>
            <a:r>
              <a:rPr sz="2000" b="1" dirty="0">
                <a:solidFill>
                  <a:srgbClr val="FF9900"/>
                </a:solidFill>
                <a:latin typeface="Times New Roman"/>
                <a:cs typeface="Times New Roman"/>
              </a:rPr>
              <a:t>des</a:t>
            </a:r>
            <a:r>
              <a:rPr sz="2000" b="1" spc="-35" dirty="0">
                <a:solidFill>
                  <a:srgbClr val="FF9900"/>
                </a:solidFill>
                <a:latin typeface="Times New Roman"/>
                <a:cs typeface="Times New Roman"/>
              </a:rPr>
              <a:t> </a:t>
            </a:r>
            <a:r>
              <a:rPr sz="2000" b="1" spc="-10" dirty="0">
                <a:solidFill>
                  <a:srgbClr val="FF9900"/>
                </a:solidFill>
                <a:latin typeface="Times New Roman"/>
                <a:cs typeface="Times New Roman"/>
              </a:rPr>
              <a:t>enregistrements </a:t>
            </a:r>
            <a:r>
              <a:rPr sz="2000" b="1" dirty="0">
                <a:latin typeface="Times New Roman"/>
                <a:cs typeface="Times New Roman"/>
              </a:rPr>
              <a:t>Où</a:t>
            </a:r>
            <a:r>
              <a:rPr sz="2000" b="1" spc="-35" dirty="0">
                <a:latin typeface="Times New Roman"/>
                <a:cs typeface="Times New Roman"/>
              </a:rPr>
              <a:t> </a:t>
            </a:r>
            <a:r>
              <a:rPr sz="2000" b="1" dirty="0">
                <a:solidFill>
                  <a:srgbClr val="FF9900"/>
                </a:solidFill>
                <a:latin typeface="Times New Roman"/>
                <a:cs typeface="Times New Roman"/>
              </a:rPr>
              <a:t>:</a:t>
            </a:r>
            <a:r>
              <a:rPr sz="2000" b="1" spc="-45" dirty="0">
                <a:solidFill>
                  <a:srgbClr val="FF9900"/>
                </a:solidFill>
                <a:latin typeface="Times New Roman"/>
                <a:cs typeface="Times New Roman"/>
              </a:rPr>
              <a:t> </a:t>
            </a:r>
            <a:r>
              <a:rPr sz="2000" b="1" dirty="0">
                <a:solidFill>
                  <a:srgbClr val="FF9900"/>
                </a:solidFill>
                <a:latin typeface="Times New Roman"/>
                <a:cs typeface="Times New Roman"/>
              </a:rPr>
              <a:t>permet</a:t>
            </a:r>
            <a:r>
              <a:rPr sz="2000" b="1" spc="-35" dirty="0">
                <a:solidFill>
                  <a:srgbClr val="FF9900"/>
                </a:solidFill>
                <a:latin typeface="Times New Roman"/>
                <a:cs typeface="Times New Roman"/>
              </a:rPr>
              <a:t> </a:t>
            </a:r>
            <a:r>
              <a:rPr sz="2000" b="1" dirty="0">
                <a:solidFill>
                  <a:srgbClr val="FF9900"/>
                </a:solidFill>
                <a:latin typeface="Times New Roman"/>
                <a:cs typeface="Times New Roman"/>
              </a:rPr>
              <a:t>de</a:t>
            </a:r>
            <a:r>
              <a:rPr sz="2000" b="1" spc="-35" dirty="0">
                <a:solidFill>
                  <a:srgbClr val="FF9900"/>
                </a:solidFill>
                <a:latin typeface="Times New Roman"/>
                <a:cs typeface="Times New Roman"/>
              </a:rPr>
              <a:t> </a:t>
            </a:r>
            <a:r>
              <a:rPr sz="2000" b="1" dirty="0">
                <a:solidFill>
                  <a:srgbClr val="FF9900"/>
                </a:solidFill>
                <a:latin typeface="Times New Roman"/>
                <a:cs typeface="Times New Roman"/>
              </a:rPr>
              <a:t>poser</a:t>
            </a:r>
            <a:r>
              <a:rPr sz="2000" b="1" spc="-75" dirty="0">
                <a:solidFill>
                  <a:srgbClr val="FF9900"/>
                </a:solidFill>
                <a:latin typeface="Times New Roman"/>
                <a:cs typeface="Times New Roman"/>
              </a:rPr>
              <a:t> </a:t>
            </a:r>
            <a:r>
              <a:rPr sz="2000" b="1" dirty="0">
                <a:solidFill>
                  <a:srgbClr val="FF9900"/>
                </a:solidFill>
                <a:latin typeface="Times New Roman"/>
                <a:cs typeface="Times New Roman"/>
              </a:rPr>
              <a:t>des</a:t>
            </a:r>
            <a:r>
              <a:rPr sz="2000" b="1" spc="-35" dirty="0">
                <a:solidFill>
                  <a:srgbClr val="FF9900"/>
                </a:solidFill>
                <a:latin typeface="Times New Roman"/>
                <a:cs typeface="Times New Roman"/>
              </a:rPr>
              <a:t> </a:t>
            </a:r>
            <a:r>
              <a:rPr sz="2000" b="1" dirty="0">
                <a:solidFill>
                  <a:srgbClr val="FF9900"/>
                </a:solidFill>
                <a:latin typeface="Times New Roman"/>
                <a:cs typeface="Times New Roman"/>
              </a:rPr>
              <a:t>conditions</a:t>
            </a:r>
            <a:r>
              <a:rPr sz="2000" b="1" spc="-45" dirty="0">
                <a:solidFill>
                  <a:srgbClr val="FF9900"/>
                </a:solidFill>
                <a:latin typeface="Times New Roman"/>
                <a:cs typeface="Times New Roman"/>
              </a:rPr>
              <a:t> </a:t>
            </a:r>
            <a:r>
              <a:rPr sz="2000" b="1" dirty="0">
                <a:solidFill>
                  <a:srgbClr val="FF9900"/>
                </a:solidFill>
                <a:latin typeface="Times New Roman"/>
                <a:cs typeface="Times New Roman"/>
              </a:rPr>
              <a:t>sur</a:t>
            </a:r>
            <a:r>
              <a:rPr sz="2000" b="1" spc="-75" dirty="0">
                <a:solidFill>
                  <a:srgbClr val="FF9900"/>
                </a:solidFill>
                <a:latin typeface="Times New Roman"/>
                <a:cs typeface="Times New Roman"/>
              </a:rPr>
              <a:t> </a:t>
            </a:r>
            <a:r>
              <a:rPr sz="2000" b="1" dirty="0">
                <a:solidFill>
                  <a:srgbClr val="FF9900"/>
                </a:solidFill>
                <a:latin typeface="Times New Roman"/>
                <a:cs typeface="Times New Roman"/>
              </a:rPr>
              <a:t>des</a:t>
            </a:r>
            <a:r>
              <a:rPr sz="2000" b="1" spc="-35" dirty="0">
                <a:solidFill>
                  <a:srgbClr val="FF9900"/>
                </a:solidFill>
                <a:latin typeface="Times New Roman"/>
                <a:cs typeface="Times New Roman"/>
              </a:rPr>
              <a:t> </a:t>
            </a:r>
            <a:r>
              <a:rPr sz="2000" b="1" spc="-10" dirty="0">
                <a:solidFill>
                  <a:srgbClr val="FF9900"/>
                </a:solidFill>
                <a:latin typeface="Times New Roman"/>
                <a:cs typeface="Times New Roman"/>
              </a:rPr>
              <a:t>enregistrements</a:t>
            </a:r>
            <a:endParaRPr sz="2000" dirty="0">
              <a:latin typeface="Times New Roman"/>
              <a:cs typeface="Times New Roman"/>
            </a:endParaRPr>
          </a:p>
        </p:txBody>
      </p:sp>
      <p:sp>
        <p:nvSpPr>
          <p:cNvPr id="4" name="object 5">
            <a:extLst>
              <a:ext uri="{FF2B5EF4-FFF2-40B4-BE49-F238E27FC236}">
                <a16:creationId xmlns:a16="http://schemas.microsoft.com/office/drawing/2014/main" id="{596C83CF-9EC2-928D-E66A-F619AB165CD8}"/>
              </a:ext>
            </a:extLst>
          </p:cNvPr>
          <p:cNvSpPr/>
          <p:nvPr/>
        </p:nvSpPr>
        <p:spPr>
          <a:xfrm>
            <a:off x="2285733" y="5254115"/>
            <a:ext cx="8136890" cy="1080770"/>
          </a:xfrm>
          <a:custGeom>
            <a:avLst/>
            <a:gdLst/>
            <a:ahLst/>
            <a:cxnLst/>
            <a:rect l="l" t="t" r="r" b="b"/>
            <a:pathLst>
              <a:path w="8136890" h="1080770">
                <a:moveTo>
                  <a:pt x="71628" y="1080516"/>
                </a:moveTo>
                <a:lnTo>
                  <a:pt x="57689" y="1073416"/>
                </a:lnTo>
                <a:lnTo>
                  <a:pt x="46305" y="1054055"/>
                </a:lnTo>
                <a:lnTo>
                  <a:pt x="38629" y="1025341"/>
                </a:lnTo>
                <a:lnTo>
                  <a:pt x="35814" y="990180"/>
                </a:lnTo>
                <a:lnTo>
                  <a:pt x="35814" y="630593"/>
                </a:lnTo>
                <a:lnTo>
                  <a:pt x="32998" y="595427"/>
                </a:lnTo>
                <a:lnTo>
                  <a:pt x="25322" y="566713"/>
                </a:lnTo>
                <a:lnTo>
                  <a:pt x="13938" y="547355"/>
                </a:lnTo>
                <a:lnTo>
                  <a:pt x="0" y="540258"/>
                </a:lnTo>
                <a:lnTo>
                  <a:pt x="13938" y="533158"/>
                </a:lnTo>
                <a:lnTo>
                  <a:pt x="25322" y="513797"/>
                </a:lnTo>
                <a:lnTo>
                  <a:pt x="32998" y="485083"/>
                </a:lnTo>
                <a:lnTo>
                  <a:pt x="35814" y="449922"/>
                </a:lnTo>
                <a:lnTo>
                  <a:pt x="35814" y="90335"/>
                </a:lnTo>
                <a:lnTo>
                  <a:pt x="38629" y="55147"/>
                </a:lnTo>
                <a:lnTo>
                  <a:pt x="46305" y="26436"/>
                </a:lnTo>
                <a:lnTo>
                  <a:pt x="57689" y="7090"/>
                </a:lnTo>
                <a:lnTo>
                  <a:pt x="71628" y="0"/>
                </a:lnTo>
              </a:path>
              <a:path w="8136890" h="1080770">
                <a:moveTo>
                  <a:pt x="8065008" y="0"/>
                </a:moveTo>
                <a:lnTo>
                  <a:pt x="8078962" y="6620"/>
                </a:lnTo>
                <a:lnTo>
                  <a:pt x="8090344" y="24672"/>
                </a:lnTo>
                <a:lnTo>
                  <a:pt x="8098012" y="51445"/>
                </a:lnTo>
                <a:lnTo>
                  <a:pt x="8100822" y="84226"/>
                </a:lnTo>
                <a:lnTo>
                  <a:pt x="8100822" y="419455"/>
                </a:lnTo>
                <a:lnTo>
                  <a:pt x="8103631" y="452241"/>
                </a:lnTo>
                <a:lnTo>
                  <a:pt x="8111299" y="479013"/>
                </a:lnTo>
                <a:lnTo>
                  <a:pt x="8122681" y="497063"/>
                </a:lnTo>
                <a:lnTo>
                  <a:pt x="8136635" y="503682"/>
                </a:lnTo>
                <a:lnTo>
                  <a:pt x="8122681" y="510300"/>
                </a:lnTo>
                <a:lnTo>
                  <a:pt x="8111299" y="528350"/>
                </a:lnTo>
                <a:lnTo>
                  <a:pt x="8103631" y="555122"/>
                </a:lnTo>
                <a:lnTo>
                  <a:pt x="8100822" y="587908"/>
                </a:lnTo>
                <a:lnTo>
                  <a:pt x="8100822" y="923137"/>
                </a:lnTo>
                <a:lnTo>
                  <a:pt x="8098012" y="955923"/>
                </a:lnTo>
                <a:lnTo>
                  <a:pt x="8090344" y="982695"/>
                </a:lnTo>
                <a:lnTo>
                  <a:pt x="8078962" y="1000745"/>
                </a:lnTo>
                <a:lnTo>
                  <a:pt x="8065008" y="1007364"/>
                </a:lnTo>
              </a:path>
            </a:pathLst>
          </a:custGeom>
          <a:ln w="57912">
            <a:solidFill>
              <a:srgbClr val="990000"/>
            </a:solidFill>
          </a:ln>
        </p:spPr>
        <p:txBody>
          <a:bodyPr wrap="square" lIns="0" tIns="0" rIns="0" bIns="0" rtlCol="0"/>
          <a:lstStyle/>
          <a:p>
            <a:endParaRPr/>
          </a:p>
        </p:txBody>
      </p:sp>
      <p:sp>
        <p:nvSpPr>
          <p:cNvPr id="9" name="ZoneTexte 8">
            <a:extLst>
              <a:ext uri="{FF2B5EF4-FFF2-40B4-BE49-F238E27FC236}">
                <a16:creationId xmlns:a16="http://schemas.microsoft.com/office/drawing/2014/main" id="{419C00E9-87E8-0951-19D3-BD30F161AB7C}"/>
              </a:ext>
            </a:extLst>
          </p:cNvPr>
          <p:cNvSpPr txBox="1"/>
          <p:nvPr/>
        </p:nvSpPr>
        <p:spPr>
          <a:xfrm>
            <a:off x="5070237" y="954412"/>
            <a:ext cx="2880917" cy="400110"/>
          </a:xfrm>
          <a:prstGeom prst="rect">
            <a:avLst/>
          </a:prstGeom>
          <a:noFill/>
        </p:spPr>
        <p:txBody>
          <a:bodyPr wrap="none" rtlCol="0">
            <a:spAutoFit/>
          </a:bodyPr>
          <a:lstStyle/>
          <a:p>
            <a:r>
              <a:rPr lang="fr-FR" sz="2000" b="1" dirty="0"/>
              <a:t>Les opérations sur Access</a:t>
            </a:r>
          </a:p>
        </p:txBody>
      </p:sp>
    </p:spTree>
    <p:extLst>
      <p:ext uri="{BB962C8B-B14F-4D97-AF65-F5344CB8AC3E}">
        <p14:creationId xmlns:p14="http://schemas.microsoft.com/office/powerpoint/2010/main" val="3218816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64</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6223671"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C22A8A4B-EF4E-2065-0243-66E841DA52CF}"/>
              </a:ext>
            </a:extLst>
          </p:cNvPr>
          <p:cNvSpPr txBox="1"/>
          <p:nvPr/>
        </p:nvSpPr>
        <p:spPr>
          <a:xfrm>
            <a:off x="0" y="1664177"/>
            <a:ext cx="8568055" cy="467995"/>
          </a:xfrm>
          <a:prstGeom prst="rect">
            <a:avLst/>
          </a:prstGeom>
          <a:ln w="9144">
            <a:solidFill>
              <a:srgbClr val="E0E0B7"/>
            </a:solidFill>
          </a:ln>
        </p:spPr>
        <p:txBody>
          <a:bodyPr vert="horz" wrap="square" lIns="0" tIns="36830" rIns="0" bIns="0" rtlCol="0">
            <a:spAutoFit/>
          </a:bodyPr>
          <a:lstStyle/>
          <a:p>
            <a:pPr marL="446405" algn="ctr">
              <a:lnSpc>
                <a:spcPct val="100000"/>
              </a:lnSpc>
              <a:spcBef>
                <a:spcPts val="290"/>
              </a:spcBef>
            </a:pPr>
            <a:r>
              <a:rPr sz="2400" b="1" dirty="0">
                <a:solidFill>
                  <a:srgbClr val="000099"/>
                </a:solidFill>
                <a:latin typeface="Times New Roman"/>
                <a:cs typeface="Times New Roman"/>
              </a:rPr>
              <a:t>Le</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d’années</a:t>
            </a:r>
            <a:r>
              <a:rPr sz="2400" b="1" spc="-35" dirty="0">
                <a:solidFill>
                  <a:srgbClr val="000099"/>
                </a:solidFill>
                <a:latin typeface="Times New Roman"/>
                <a:cs typeface="Times New Roman"/>
              </a:rPr>
              <a:t> </a:t>
            </a:r>
            <a:r>
              <a:rPr sz="2400" b="1" spc="-10" dirty="0">
                <a:solidFill>
                  <a:srgbClr val="000099"/>
                </a:solidFill>
                <a:latin typeface="Times New Roman"/>
                <a:cs typeface="Times New Roman"/>
              </a:rPr>
              <a:t>différentes</a:t>
            </a:r>
            <a:endParaRPr sz="2400">
              <a:latin typeface="Times New Roman"/>
              <a:cs typeface="Times New Roman"/>
            </a:endParaRPr>
          </a:p>
        </p:txBody>
      </p:sp>
      <p:pic>
        <p:nvPicPr>
          <p:cNvPr id="9" name="object 4">
            <a:extLst>
              <a:ext uri="{FF2B5EF4-FFF2-40B4-BE49-F238E27FC236}">
                <a16:creationId xmlns:a16="http://schemas.microsoft.com/office/drawing/2014/main" id="{E83BF78A-B47A-A10A-5EBB-2FF9172CD25E}"/>
              </a:ext>
            </a:extLst>
          </p:cNvPr>
          <p:cNvPicPr/>
          <p:nvPr/>
        </p:nvPicPr>
        <p:blipFill>
          <a:blip r:embed="rId4" cstate="print"/>
          <a:stretch>
            <a:fillRect/>
          </a:stretch>
        </p:blipFill>
        <p:spPr>
          <a:xfrm>
            <a:off x="539495" y="2133600"/>
            <a:ext cx="4629912" cy="4104131"/>
          </a:xfrm>
          <a:prstGeom prst="rect">
            <a:avLst/>
          </a:prstGeom>
        </p:spPr>
      </p:pic>
      <p:sp>
        <p:nvSpPr>
          <p:cNvPr id="10" name="object 5">
            <a:extLst>
              <a:ext uri="{FF2B5EF4-FFF2-40B4-BE49-F238E27FC236}">
                <a16:creationId xmlns:a16="http://schemas.microsoft.com/office/drawing/2014/main" id="{AFF94314-724C-CFDB-7006-B0707AC889D4}"/>
              </a:ext>
            </a:extLst>
          </p:cNvPr>
          <p:cNvSpPr txBox="1"/>
          <p:nvPr/>
        </p:nvSpPr>
        <p:spPr>
          <a:xfrm>
            <a:off x="4139056" y="2827477"/>
            <a:ext cx="4753610" cy="1461770"/>
          </a:xfrm>
          <a:prstGeom prst="rect">
            <a:avLst/>
          </a:prstGeom>
          <a:solidFill>
            <a:srgbClr val="FFFF00"/>
          </a:solidFill>
          <a:ln w="9144">
            <a:solidFill>
              <a:srgbClr val="000000"/>
            </a:solidFill>
          </a:ln>
        </p:spPr>
        <p:txBody>
          <a:bodyPr vert="horz" wrap="square" lIns="0" tIns="34925" rIns="0" bIns="0" rtlCol="0">
            <a:spAutoFit/>
          </a:bodyPr>
          <a:lstStyle/>
          <a:p>
            <a:pPr marL="92075" marR="739140">
              <a:lnSpc>
                <a:spcPct val="93100"/>
              </a:lnSpc>
              <a:spcBef>
                <a:spcPts val="275"/>
              </a:spcBef>
            </a:pPr>
            <a:r>
              <a:rPr sz="2400" dirty="0">
                <a:latin typeface="Times New Roman"/>
                <a:cs typeface="Times New Roman"/>
              </a:rPr>
              <a:t>Cette</a:t>
            </a:r>
            <a:r>
              <a:rPr sz="2400" spc="-45" dirty="0">
                <a:latin typeface="Times New Roman"/>
                <a:cs typeface="Times New Roman"/>
              </a:rPr>
              <a:t> </a:t>
            </a:r>
            <a:r>
              <a:rPr sz="2400" dirty="0">
                <a:latin typeface="Times New Roman"/>
                <a:cs typeface="Times New Roman"/>
              </a:rPr>
              <a:t>requête</a:t>
            </a:r>
            <a:r>
              <a:rPr sz="2400" spc="-40" dirty="0">
                <a:latin typeface="Times New Roman"/>
                <a:cs typeface="Times New Roman"/>
              </a:rPr>
              <a:t> </a:t>
            </a:r>
            <a:r>
              <a:rPr sz="2400" dirty="0">
                <a:latin typeface="Times New Roman"/>
                <a:cs typeface="Times New Roman"/>
              </a:rPr>
              <a:t>affiche</a:t>
            </a:r>
            <a:r>
              <a:rPr sz="2400" spc="-15" dirty="0">
                <a:latin typeface="Times New Roman"/>
                <a:cs typeface="Times New Roman"/>
              </a:rPr>
              <a:t> </a:t>
            </a:r>
            <a:r>
              <a:rPr sz="2400" dirty="0">
                <a:latin typeface="Times New Roman"/>
                <a:cs typeface="Times New Roman"/>
              </a:rPr>
              <a:t>le</a:t>
            </a:r>
            <a:r>
              <a:rPr sz="2400" spc="-20" dirty="0">
                <a:latin typeface="Times New Roman"/>
                <a:cs typeface="Times New Roman"/>
              </a:rPr>
              <a:t> </a:t>
            </a:r>
            <a:r>
              <a:rPr sz="2400" spc="-10" dirty="0">
                <a:latin typeface="Times New Roman"/>
                <a:cs typeface="Times New Roman"/>
              </a:rPr>
              <a:t>nombre </a:t>
            </a:r>
            <a:r>
              <a:rPr sz="2400" dirty="0">
                <a:latin typeface="Times New Roman"/>
                <a:cs typeface="Times New Roman"/>
              </a:rPr>
              <a:t>d’années.</a:t>
            </a:r>
            <a:r>
              <a:rPr sz="2400" spc="-35" dirty="0">
                <a:latin typeface="Times New Roman"/>
                <a:cs typeface="Times New Roman"/>
              </a:rPr>
              <a:t> </a:t>
            </a:r>
            <a:r>
              <a:rPr sz="2400" dirty="0">
                <a:latin typeface="Times New Roman"/>
                <a:cs typeface="Times New Roman"/>
              </a:rPr>
              <a:t>Une</a:t>
            </a:r>
            <a:r>
              <a:rPr sz="2400" spc="-5" dirty="0">
                <a:latin typeface="Times New Roman"/>
                <a:cs typeface="Times New Roman"/>
              </a:rPr>
              <a:t> </a:t>
            </a:r>
            <a:r>
              <a:rPr sz="2400" dirty="0">
                <a:latin typeface="Times New Roman"/>
                <a:cs typeface="Times New Roman"/>
              </a:rPr>
              <a:t>même</a:t>
            </a:r>
            <a:r>
              <a:rPr sz="2400" spc="-5" dirty="0">
                <a:latin typeface="Times New Roman"/>
                <a:cs typeface="Times New Roman"/>
              </a:rPr>
              <a:t> </a:t>
            </a:r>
            <a:r>
              <a:rPr sz="2400" dirty="0">
                <a:latin typeface="Times New Roman"/>
                <a:cs typeface="Times New Roman"/>
              </a:rPr>
              <a:t>année</a:t>
            </a:r>
            <a:r>
              <a:rPr sz="2400" spc="-10" dirty="0">
                <a:latin typeface="Times New Roman"/>
                <a:cs typeface="Times New Roman"/>
              </a:rPr>
              <a:t> </a:t>
            </a:r>
            <a:r>
              <a:rPr sz="2400" spc="-20" dirty="0">
                <a:latin typeface="Times New Roman"/>
                <a:cs typeface="Times New Roman"/>
              </a:rPr>
              <a:t>sera </a:t>
            </a:r>
            <a:r>
              <a:rPr sz="2400" dirty="0">
                <a:latin typeface="Times New Roman"/>
                <a:cs typeface="Times New Roman"/>
              </a:rPr>
              <a:t>comptée</a:t>
            </a:r>
            <a:r>
              <a:rPr sz="2400" spc="-20" dirty="0">
                <a:latin typeface="Times New Roman"/>
                <a:cs typeface="Times New Roman"/>
              </a:rPr>
              <a:t> </a:t>
            </a:r>
            <a:r>
              <a:rPr sz="2400" dirty="0">
                <a:latin typeface="Times New Roman"/>
                <a:cs typeface="Times New Roman"/>
              </a:rPr>
              <a:t>autant</a:t>
            </a:r>
            <a:r>
              <a:rPr sz="2400" spc="-35" dirty="0">
                <a:latin typeface="Times New Roman"/>
                <a:cs typeface="Times New Roman"/>
              </a:rPr>
              <a:t> </a:t>
            </a:r>
            <a:r>
              <a:rPr sz="2400" dirty="0">
                <a:latin typeface="Times New Roman"/>
                <a:cs typeface="Times New Roman"/>
              </a:rPr>
              <a:t>de</a:t>
            </a:r>
            <a:r>
              <a:rPr sz="2400" spc="-25" dirty="0">
                <a:latin typeface="Times New Roman"/>
                <a:cs typeface="Times New Roman"/>
              </a:rPr>
              <a:t> </a:t>
            </a:r>
            <a:r>
              <a:rPr sz="2400" dirty="0">
                <a:latin typeface="Times New Roman"/>
                <a:cs typeface="Times New Roman"/>
              </a:rPr>
              <a:t>fois</a:t>
            </a:r>
            <a:r>
              <a:rPr sz="2400" spc="-5" dirty="0">
                <a:latin typeface="Times New Roman"/>
                <a:cs typeface="Times New Roman"/>
              </a:rPr>
              <a:t> </a:t>
            </a:r>
            <a:r>
              <a:rPr sz="2400" spc="-10" dirty="0">
                <a:latin typeface="Times New Roman"/>
                <a:cs typeface="Times New Roman"/>
              </a:rPr>
              <a:t>qu’elle </a:t>
            </a:r>
            <a:r>
              <a:rPr sz="2400" dirty="0">
                <a:latin typeface="Times New Roman"/>
                <a:cs typeface="Times New Roman"/>
              </a:rPr>
              <a:t>apparaît</a:t>
            </a:r>
            <a:r>
              <a:rPr sz="2400" spc="-40" dirty="0">
                <a:latin typeface="Times New Roman"/>
                <a:cs typeface="Times New Roman"/>
              </a:rPr>
              <a:t> </a:t>
            </a:r>
            <a:r>
              <a:rPr sz="2400" dirty="0">
                <a:latin typeface="Times New Roman"/>
                <a:cs typeface="Times New Roman"/>
              </a:rPr>
              <a:t>dans</a:t>
            </a:r>
            <a:r>
              <a:rPr sz="2400" spc="-10" dirty="0">
                <a:latin typeface="Times New Roman"/>
                <a:cs typeface="Times New Roman"/>
              </a:rPr>
              <a:t> </a:t>
            </a:r>
            <a:r>
              <a:rPr sz="2400" dirty="0">
                <a:latin typeface="Times New Roman"/>
                <a:cs typeface="Times New Roman"/>
              </a:rPr>
              <a:t>la table</a:t>
            </a:r>
            <a:r>
              <a:rPr sz="2400" spc="-145" dirty="0">
                <a:latin typeface="Times New Roman"/>
                <a:cs typeface="Times New Roman"/>
              </a:rPr>
              <a:t> </a:t>
            </a:r>
            <a:r>
              <a:rPr sz="2400" spc="-10" dirty="0">
                <a:latin typeface="Times New Roman"/>
                <a:cs typeface="Times New Roman"/>
              </a:rPr>
              <a:t>Album.</a:t>
            </a:r>
            <a:endParaRPr sz="2400">
              <a:latin typeface="Times New Roman"/>
              <a:cs typeface="Times New Roman"/>
            </a:endParaRPr>
          </a:p>
        </p:txBody>
      </p:sp>
      <p:sp>
        <p:nvSpPr>
          <p:cNvPr id="11" name="ZoneTexte 10">
            <a:extLst>
              <a:ext uri="{FF2B5EF4-FFF2-40B4-BE49-F238E27FC236}">
                <a16:creationId xmlns:a16="http://schemas.microsoft.com/office/drawing/2014/main" id="{24A9E35B-454E-7EA2-35B6-F271C8934611}"/>
              </a:ext>
            </a:extLst>
          </p:cNvPr>
          <p:cNvSpPr txBox="1"/>
          <p:nvPr/>
        </p:nvSpPr>
        <p:spPr>
          <a:xfrm>
            <a:off x="3265204" y="1001118"/>
            <a:ext cx="4583691" cy="523220"/>
          </a:xfrm>
          <a:prstGeom prst="rect">
            <a:avLst/>
          </a:prstGeom>
          <a:noFill/>
        </p:spPr>
        <p:txBody>
          <a:bodyPr wrap="none" rtlCol="0">
            <a:spAutoFit/>
          </a:bodyPr>
          <a:lstStyle/>
          <a:p>
            <a:r>
              <a:rPr lang="fr-FR" sz="2800" b="1" dirty="0"/>
              <a:t>Gestion des valeurs distinctes</a:t>
            </a:r>
          </a:p>
        </p:txBody>
      </p:sp>
    </p:spTree>
    <p:extLst>
      <p:ext uri="{BB962C8B-B14F-4D97-AF65-F5344CB8AC3E}">
        <p14:creationId xmlns:p14="http://schemas.microsoft.com/office/powerpoint/2010/main" val="1018741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65</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6223671"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C22A8A4B-EF4E-2065-0243-66E841DA52CF}"/>
              </a:ext>
            </a:extLst>
          </p:cNvPr>
          <p:cNvSpPr txBox="1"/>
          <p:nvPr/>
        </p:nvSpPr>
        <p:spPr>
          <a:xfrm>
            <a:off x="203926" y="1547450"/>
            <a:ext cx="8568055" cy="406522"/>
          </a:xfrm>
          <a:prstGeom prst="rect">
            <a:avLst/>
          </a:prstGeom>
          <a:ln w="9144">
            <a:solidFill>
              <a:srgbClr val="E0E0B7"/>
            </a:solidFill>
          </a:ln>
        </p:spPr>
        <p:txBody>
          <a:bodyPr vert="horz" wrap="square" lIns="0" tIns="36830" rIns="0" bIns="0" rtlCol="0">
            <a:spAutoFit/>
          </a:bodyPr>
          <a:lstStyle/>
          <a:p>
            <a:pPr marL="446405" algn="ctr">
              <a:lnSpc>
                <a:spcPct val="100000"/>
              </a:lnSpc>
              <a:spcBef>
                <a:spcPts val="290"/>
              </a:spcBef>
            </a:pPr>
            <a:r>
              <a:rPr sz="2400" b="1" dirty="0">
                <a:solidFill>
                  <a:srgbClr val="000099"/>
                </a:solidFill>
                <a:latin typeface="Times New Roman"/>
                <a:cs typeface="Times New Roman"/>
              </a:rPr>
              <a:t>Le</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35" dirty="0">
                <a:solidFill>
                  <a:srgbClr val="000099"/>
                </a:solidFill>
                <a:latin typeface="Times New Roman"/>
                <a:cs typeface="Times New Roman"/>
              </a:rPr>
              <a:t> </a:t>
            </a:r>
            <a:r>
              <a:rPr sz="2400" b="1" dirty="0" err="1">
                <a:solidFill>
                  <a:srgbClr val="000099"/>
                </a:solidFill>
                <a:latin typeface="Times New Roman"/>
                <a:cs typeface="Times New Roman"/>
              </a:rPr>
              <a:t>d’années</a:t>
            </a:r>
            <a:r>
              <a:rPr sz="2400" b="1" spc="-35" dirty="0">
                <a:solidFill>
                  <a:srgbClr val="000099"/>
                </a:solidFill>
                <a:latin typeface="Times New Roman"/>
                <a:cs typeface="Times New Roman"/>
              </a:rPr>
              <a:t> </a:t>
            </a:r>
            <a:r>
              <a:rPr sz="2400" b="1" spc="-10" dirty="0" err="1">
                <a:solidFill>
                  <a:srgbClr val="000099"/>
                </a:solidFill>
                <a:latin typeface="Times New Roman"/>
                <a:cs typeface="Times New Roman"/>
              </a:rPr>
              <a:t>différentes</a:t>
            </a:r>
            <a:r>
              <a:rPr lang="fr-FR" sz="2400" b="1" spc="-10" dirty="0">
                <a:solidFill>
                  <a:srgbClr val="000099"/>
                </a:solidFill>
                <a:latin typeface="Times New Roman"/>
                <a:cs typeface="Times New Roman"/>
              </a:rPr>
              <a:t>(1)</a:t>
            </a:r>
            <a:endParaRPr sz="2400" dirty="0">
              <a:latin typeface="Times New Roman"/>
              <a:cs typeface="Times New Roman"/>
            </a:endParaRPr>
          </a:p>
        </p:txBody>
      </p:sp>
      <p:sp>
        <p:nvSpPr>
          <p:cNvPr id="11" name="ZoneTexte 10">
            <a:extLst>
              <a:ext uri="{FF2B5EF4-FFF2-40B4-BE49-F238E27FC236}">
                <a16:creationId xmlns:a16="http://schemas.microsoft.com/office/drawing/2014/main" id="{24A9E35B-454E-7EA2-35B6-F271C8934611}"/>
              </a:ext>
            </a:extLst>
          </p:cNvPr>
          <p:cNvSpPr txBox="1"/>
          <p:nvPr/>
        </p:nvSpPr>
        <p:spPr>
          <a:xfrm>
            <a:off x="3265204" y="1001118"/>
            <a:ext cx="4583691" cy="523220"/>
          </a:xfrm>
          <a:prstGeom prst="rect">
            <a:avLst/>
          </a:prstGeom>
          <a:noFill/>
        </p:spPr>
        <p:txBody>
          <a:bodyPr wrap="none" rtlCol="0">
            <a:spAutoFit/>
          </a:bodyPr>
          <a:lstStyle/>
          <a:p>
            <a:r>
              <a:rPr lang="fr-FR" sz="2800" b="1" dirty="0"/>
              <a:t>Gestion des valeurs distinctes</a:t>
            </a:r>
          </a:p>
        </p:txBody>
      </p:sp>
      <p:pic>
        <p:nvPicPr>
          <p:cNvPr id="3" name="object 4">
            <a:extLst>
              <a:ext uri="{FF2B5EF4-FFF2-40B4-BE49-F238E27FC236}">
                <a16:creationId xmlns:a16="http://schemas.microsoft.com/office/drawing/2014/main" id="{BD2158D8-7BE5-DD04-0555-684245D9F26E}"/>
              </a:ext>
            </a:extLst>
          </p:cNvPr>
          <p:cNvPicPr/>
          <p:nvPr/>
        </p:nvPicPr>
        <p:blipFill>
          <a:blip r:embed="rId4" cstate="print"/>
          <a:stretch>
            <a:fillRect/>
          </a:stretch>
        </p:blipFill>
        <p:spPr>
          <a:xfrm>
            <a:off x="411259" y="2183039"/>
            <a:ext cx="4722876" cy="3904299"/>
          </a:xfrm>
          <a:prstGeom prst="rect">
            <a:avLst/>
          </a:prstGeom>
        </p:spPr>
      </p:pic>
      <p:sp>
        <p:nvSpPr>
          <p:cNvPr id="12" name="object 5">
            <a:extLst>
              <a:ext uri="{FF2B5EF4-FFF2-40B4-BE49-F238E27FC236}">
                <a16:creationId xmlns:a16="http://schemas.microsoft.com/office/drawing/2014/main" id="{159D635B-9E0E-83B2-F7D2-98C5D7354170}"/>
              </a:ext>
            </a:extLst>
          </p:cNvPr>
          <p:cNvSpPr txBox="1"/>
          <p:nvPr/>
        </p:nvSpPr>
        <p:spPr>
          <a:xfrm>
            <a:off x="3923778" y="3006135"/>
            <a:ext cx="5257800" cy="1123315"/>
          </a:xfrm>
          <a:prstGeom prst="rect">
            <a:avLst/>
          </a:prstGeom>
          <a:solidFill>
            <a:srgbClr val="FFFF00"/>
          </a:solidFill>
          <a:ln w="9144">
            <a:solidFill>
              <a:srgbClr val="000000"/>
            </a:solidFill>
          </a:ln>
        </p:spPr>
        <p:txBody>
          <a:bodyPr vert="horz" wrap="square" lIns="0" tIns="34925" rIns="0" bIns="0" rtlCol="0">
            <a:spAutoFit/>
          </a:bodyPr>
          <a:lstStyle/>
          <a:p>
            <a:pPr marL="92710" marR="176530">
              <a:lnSpc>
                <a:spcPct val="93100"/>
              </a:lnSpc>
              <a:spcBef>
                <a:spcPts val="275"/>
              </a:spcBef>
            </a:pPr>
            <a:r>
              <a:rPr sz="2400" dirty="0">
                <a:latin typeface="Times New Roman"/>
                <a:cs typeface="Times New Roman"/>
              </a:rPr>
              <a:t>Créer</a:t>
            </a:r>
            <a:r>
              <a:rPr sz="2400" spc="-25" dirty="0">
                <a:latin typeface="Times New Roman"/>
                <a:cs typeface="Times New Roman"/>
              </a:rPr>
              <a:t> </a:t>
            </a:r>
            <a:r>
              <a:rPr sz="2400" dirty="0">
                <a:latin typeface="Times New Roman"/>
                <a:cs typeface="Times New Roman"/>
              </a:rPr>
              <a:t>d’abord</a:t>
            </a:r>
            <a:r>
              <a:rPr sz="2400" spc="-20" dirty="0">
                <a:latin typeface="Times New Roman"/>
                <a:cs typeface="Times New Roman"/>
              </a:rPr>
              <a:t> </a:t>
            </a:r>
            <a:r>
              <a:rPr sz="2400" dirty="0">
                <a:latin typeface="Times New Roman"/>
                <a:cs typeface="Times New Roman"/>
              </a:rPr>
              <a:t>une</a:t>
            </a:r>
            <a:r>
              <a:rPr sz="2400" spc="-20" dirty="0">
                <a:latin typeface="Times New Roman"/>
                <a:cs typeface="Times New Roman"/>
              </a:rPr>
              <a:t> </a:t>
            </a:r>
            <a:r>
              <a:rPr sz="2400" dirty="0">
                <a:latin typeface="Times New Roman"/>
                <a:cs typeface="Times New Roman"/>
              </a:rPr>
              <a:t>requête</a:t>
            </a:r>
            <a:r>
              <a:rPr sz="2400" spc="-30" dirty="0">
                <a:latin typeface="Times New Roman"/>
                <a:cs typeface="Times New Roman"/>
              </a:rPr>
              <a:t> </a:t>
            </a:r>
            <a:r>
              <a:rPr sz="2400" dirty="0">
                <a:latin typeface="Times New Roman"/>
                <a:cs typeface="Times New Roman"/>
              </a:rPr>
              <a:t>qui</a:t>
            </a:r>
            <a:r>
              <a:rPr sz="2400" spc="-20" dirty="0">
                <a:latin typeface="Times New Roman"/>
                <a:cs typeface="Times New Roman"/>
              </a:rPr>
              <a:t> </a:t>
            </a:r>
            <a:r>
              <a:rPr sz="2400" dirty="0">
                <a:latin typeface="Times New Roman"/>
                <a:cs typeface="Times New Roman"/>
              </a:rPr>
              <a:t>affiche</a:t>
            </a:r>
            <a:r>
              <a:rPr sz="2400" spc="-15" dirty="0">
                <a:latin typeface="Times New Roman"/>
                <a:cs typeface="Times New Roman"/>
              </a:rPr>
              <a:t> </a:t>
            </a:r>
            <a:r>
              <a:rPr sz="2400" spc="-25" dirty="0">
                <a:latin typeface="Times New Roman"/>
                <a:cs typeface="Times New Roman"/>
              </a:rPr>
              <a:t>les </a:t>
            </a:r>
            <a:r>
              <a:rPr sz="2400" dirty="0">
                <a:latin typeface="Times New Roman"/>
                <a:cs typeface="Times New Roman"/>
              </a:rPr>
              <a:t>années distinctes</a:t>
            </a:r>
            <a:r>
              <a:rPr sz="2400" spc="-30" dirty="0">
                <a:latin typeface="Times New Roman"/>
                <a:cs typeface="Times New Roman"/>
              </a:rPr>
              <a:t> </a:t>
            </a:r>
            <a:r>
              <a:rPr sz="2400" dirty="0">
                <a:latin typeface="Times New Roman"/>
                <a:cs typeface="Times New Roman"/>
              </a:rPr>
              <a:t>puis</a:t>
            </a:r>
            <a:r>
              <a:rPr sz="2400" spc="5" dirty="0">
                <a:latin typeface="Times New Roman"/>
                <a:cs typeface="Times New Roman"/>
              </a:rPr>
              <a:t> </a:t>
            </a:r>
            <a:r>
              <a:rPr sz="2400" dirty="0">
                <a:latin typeface="Times New Roman"/>
                <a:cs typeface="Times New Roman"/>
              </a:rPr>
              <a:t>l’enregistrer</a:t>
            </a:r>
            <a:r>
              <a:rPr sz="2400" spc="-40" dirty="0">
                <a:latin typeface="Times New Roman"/>
                <a:cs typeface="Times New Roman"/>
              </a:rPr>
              <a:t> </a:t>
            </a:r>
            <a:r>
              <a:rPr sz="2400" spc="-25" dirty="0">
                <a:latin typeface="Times New Roman"/>
                <a:cs typeface="Times New Roman"/>
              </a:rPr>
              <a:t>par </a:t>
            </a:r>
            <a:r>
              <a:rPr sz="2400" dirty="0">
                <a:latin typeface="Times New Roman"/>
                <a:cs typeface="Times New Roman"/>
              </a:rPr>
              <a:t>exemple</a:t>
            </a:r>
            <a:r>
              <a:rPr sz="2400" spc="-20" dirty="0">
                <a:latin typeface="Times New Roman"/>
                <a:cs typeface="Times New Roman"/>
              </a:rPr>
              <a:t> </a:t>
            </a:r>
            <a:r>
              <a:rPr sz="2400" dirty="0">
                <a:latin typeface="Times New Roman"/>
                <a:cs typeface="Times New Roman"/>
              </a:rPr>
              <a:t>sous</a:t>
            </a:r>
            <a:r>
              <a:rPr sz="2400" spc="-10" dirty="0">
                <a:latin typeface="Times New Roman"/>
                <a:cs typeface="Times New Roman"/>
              </a:rPr>
              <a:t> </a:t>
            </a:r>
            <a:r>
              <a:rPr sz="2400" dirty="0">
                <a:latin typeface="Times New Roman"/>
                <a:cs typeface="Times New Roman"/>
              </a:rPr>
              <a:t>le</a:t>
            </a:r>
            <a:r>
              <a:rPr sz="2400" spc="-5" dirty="0">
                <a:latin typeface="Times New Roman"/>
                <a:cs typeface="Times New Roman"/>
              </a:rPr>
              <a:t> </a:t>
            </a:r>
            <a:r>
              <a:rPr sz="2400" dirty="0">
                <a:latin typeface="Times New Roman"/>
                <a:cs typeface="Times New Roman"/>
              </a:rPr>
              <a:t>nom</a:t>
            </a:r>
            <a:r>
              <a:rPr sz="2400" spc="-145" dirty="0">
                <a:latin typeface="Times New Roman"/>
                <a:cs typeface="Times New Roman"/>
              </a:rPr>
              <a:t> </a:t>
            </a:r>
            <a:r>
              <a:rPr sz="2400" spc="-10" dirty="0">
                <a:latin typeface="Times New Roman"/>
                <a:cs typeface="Times New Roman"/>
              </a:rPr>
              <a:t>AnnéesDistinctes.</a:t>
            </a:r>
            <a:endParaRPr sz="2400" dirty="0">
              <a:latin typeface="Times New Roman"/>
              <a:cs typeface="Times New Roman"/>
            </a:endParaRPr>
          </a:p>
        </p:txBody>
      </p:sp>
    </p:spTree>
    <p:extLst>
      <p:ext uri="{BB962C8B-B14F-4D97-AF65-F5344CB8AC3E}">
        <p14:creationId xmlns:p14="http://schemas.microsoft.com/office/powerpoint/2010/main" val="1638261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66</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6223671"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C22A8A4B-EF4E-2065-0243-66E841DA52CF}"/>
              </a:ext>
            </a:extLst>
          </p:cNvPr>
          <p:cNvSpPr txBox="1"/>
          <p:nvPr/>
        </p:nvSpPr>
        <p:spPr>
          <a:xfrm>
            <a:off x="203926" y="1547450"/>
            <a:ext cx="8568055" cy="406522"/>
          </a:xfrm>
          <a:prstGeom prst="rect">
            <a:avLst/>
          </a:prstGeom>
          <a:ln w="9144">
            <a:solidFill>
              <a:srgbClr val="E0E0B7"/>
            </a:solidFill>
          </a:ln>
        </p:spPr>
        <p:txBody>
          <a:bodyPr vert="horz" wrap="square" lIns="0" tIns="36830" rIns="0" bIns="0" rtlCol="0">
            <a:spAutoFit/>
          </a:bodyPr>
          <a:lstStyle/>
          <a:p>
            <a:pPr marL="446405" algn="ctr">
              <a:lnSpc>
                <a:spcPct val="100000"/>
              </a:lnSpc>
              <a:spcBef>
                <a:spcPts val="290"/>
              </a:spcBef>
            </a:pPr>
            <a:r>
              <a:rPr sz="2400" b="1" dirty="0">
                <a:solidFill>
                  <a:srgbClr val="000099"/>
                </a:solidFill>
                <a:latin typeface="Times New Roman"/>
                <a:cs typeface="Times New Roman"/>
              </a:rPr>
              <a:t>Le</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35" dirty="0">
                <a:solidFill>
                  <a:srgbClr val="000099"/>
                </a:solidFill>
                <a:latin typeface="Times New Roman"/>
                <a:cs typeface="Times New Roman"/>
              </a:rPr>
              <a:t> </a:t>
            </a:r>
            <a:r>
              <a:rPr sz="2400" b="1" dirty="0" err="1">
                <a:solidFill>
                  <a:srgbClr val="000099"/>
                </a:solidFill>
                <a:latin typeface="Times New Roman"/>
                <a:cs typeface="Times New Roman"/>
              </a:rPr>
              <a:t>d’années</a:t>
            </a:r>
            <a:r>
              <a:rPr sz="2400" b="1" spc="-35" dirty="0">
                <a:solidFill>
                  <a:srgbClr val="000099"/>
                </a:solidFill>
                <a:latin typeface="Times New Roman"/>
                <a:cs typeface="Times New Roman"/>
              </a:rPr>
              <a:t> </a:t>
            </a:r>
            <a:r>
              <a:rPr sz="2400" b="1" spc="-10" dirty="0" err="1">
                <a:solidFill>
                  <a:srgbClr val="000099"/>
                </a:solidFill>
                <a:latin typeface="Times New Roman"/>
                <a:cs typeface="Times New Roman"/>
              </a:rPr>
              <a:t>différentes</a:t>
            </a:r>
            <a:r>
              <a:rPr lang="fr-FR" sz="2400" b="1" spc="-10" dirty="0">
                <a:solidFill>
                  <a:srgbClr val="000099"/>
                </a:solidFill>
                <a:latin typeface="Times New Roman"/>
                <a:cs typeface="Times New Roman"/>
              </a:rPr>
              <a:t>(2)</a:t>
            </a:r>
            <a:endParaRPr sz="2400" dirty="0">
              <a:latin typeface="Times New Roman"/>
              <a:cs typeface="Times New Roman"/>
            </a:endParaRPr>
          </a:p>
        </p:txBody>
      </p:sp>
      <p:sp>
        <p:nvSpPr>
          <p:cNvPr id="11" name="ZoneTexte 10">
            <a:extLst>
              <a:ext uri="{FF2B5EF4-FFF2-40B4-BE49-F238E27FC236}">
                <a16:creationId xmlns:a16="http://schemas.microsoft.com/office/drawing/2014/main" id="{24A9E35B-454E-7EA2-35B6-F271C8934611}"/>
              </a:ext>
            </a:extLst>
          </p:cNvPr>
          <p:cNvSpPr txBox="1"/>
          <p:nvPr/>
        </p:nvSpPr>
        <p:spPr>
          <a:xfrm>
            <a:off x="3265204" y="1001118"/>
            <a:ext cx="4583691" cy="523220"/>
          </a:xfrm>
          <a:prstGeom prst="rect">
            <a:avLst/>
          </a:prstGeom>
          <a:noFill/>
        </p:spPr>
        <p:txBody>
          <a:bodyPr wrap="none" rtlCol="0">
            <a:spAutoFit/>
          </a:bodyPr>
          <a:lstStyle/>
          <a:p>
            <a:r>
              <a:rPr lang="fr-FR" sz="2800" b="1" dirty="0"/>
              <a:t>Gestion des valeurs distinctes</a:t>
            </a:r>
          </a:p>
        </p:txBody>
      </p:sp>
      <p:grpSp>
        <p:nvGrpSpPr>
          <p:cNvPr id="9" name="object 4">
            <a:extLst>
              <a:ext uri="{FF2B5EF4-FFF2-40B4-BE49-F238E27FC236}">
                <a16:creationId xmlns:a16="http://schemas.microsoft.com/office/drawing/2014/main" id="{31361646-C2A6-AF11-D34D-80624C1D9368}"/>
              </a:ext>
            </a:extLst>
          </p:cNvPr>
          <p:cNvGrpSpPr/>
          <p:nvPr/>
        </p:nvGrpSpPr>
        <p:grpSpPr>
          <a:xfrm>
            <a:off x="5756135" y="2550727"/>
            <a:ext cx="3429635" cy="1129665"/>
            <a:chOff x="5719381" y="1624393"/>
            <a:chExt cx="3429635" cy="1129665"/>
          </a:xfrm>
        </p:grpSpPr>
        <p:sp>
          <p:nvSpPr>
            <p:cNvPr id="10" name="object 5">
              <a:extLst>
                <a:ext uri="{FF2B5EF4-FFF2-40B4-BE49-F238E27FC236}">
                  <a16:creationId xmlns:a16="http://schemas.microsoft.com/office/drawing/2014/main" id="{A605209E-3CE4-C124-5D2F-3F66A71FA78C}"/>
                </a:ext>
              </a:extLst>
            </p:cNvPr>
            <p:cNvSpPr/>
            <p:nvPr/>
          </p:nvSpPr>
          <p:spPr>
            <a:xfrm>
              <a:off x="5724144" y="1629155"/>
              <a:ext cx="3420110" cy="1120140"/>
            </a:xfrm>
            <a:custGeom>
              <a:avLst/>
              <a:gdLst/>
              <a:ahLst/>
              <a:cxnLst/>
              <a:rect l="l" t="t" r="r" b="b"/>
              <a:pathLst>
                <a:path w="3420109" h="1120139">
                  <a:moveTo>
                    <a:pt x="3419855" y="0"/>
                  </a:moveTo>
                  <a:lnTo>
                    <a:pt x="0" y="0"/>
                  </a:lnTo>
                  <a:lnTo>
                    <a:pt x="0" y="1120139"/>
                  </a:lnTo>
                  <a:lnTo>
                    <a:pt x="3419855" y="1120139"/>
                  </a:lnTo>
                  <a:lnTo>
                    <a:pt x="3419855" y="0"/>
                  </a:lnTo>
                  <a:close/>
                </a:path>
              </a:pathLst>
            </a:custGeom>
            <a:solidFill>
              <a:srgbClr val="FFFF00"/>
            </a:solidFill>
          </p:spPr>
          <p:txBody>
            <a:bodyPr wrap="square" lIns="0" tIns="0" rIns="0" bIns="0" rtlCol="0"/>
            <a:lstStyle/>
            <a:p>
              <a:endParaRPr/>
            </a:p>
          </p:txBody>
        </p:sp>
        <p:sp>
          <p:nvSpPr>
            <p:cNvPr id="13" name="object 6">
              <a:extLst>
                <a:ext uri="{FF2B5EF4-FFF2-40B4-BE49-F238E27FC236}">
                  <a16:creationId xmlns:a16="http://schemas.microsoft.com/office/drawing/2014/main" id="{CC33952A-117A-53FD-68D9-0BF798DBEEC3}"/>
                </a:ext>
              </a:extLst>
            </p:cNvPr>
            <p:cNvSpPr/>
            <p:nvPr/>
          </p:nvSpPr>
          <p:spPr>
            <a:xfrm>
              <a:off x="5724144" y="1629155"/>
              <a:ext cx="3420110" cy="1120140"/>
            </a:xfrm>
            <a:custGeom>
              <a:avLst/>
              <a:gdLst/>
              <a:ahLst/>
              <a:cxnLst/>
              <a:rect l="l" t="t" r="r" b="b"/>
              <a:pathLst>
                <a:path w="3420109" h="1120139">
                  <a:moveTo>
                    <a:pt x="0" y="1120139"/>
                  </a:moveTo>
                  <a:lnTo>
                    <a:pt x="3419855" y="1120139"/>
                  </a:lnTo>
                  <a:lnTo>
                    <a:pt x="3419855" y="0"/>
                  </a:lnTo>
                  <a:lnTo>
                    <a:pt x="0" y="0"/>
                  </a:lnTo>
                  <a:lnTo>
                    <a:pt x="0" y="1120139"/>
                  </a:lnTo>
                  <a:close/>
                </a:path>
              </a:pathLst>
            </a:custGeom>
            <a:ln w="9144">
              <a:solidFill>
                <a:srgbClr val="000000"/>
              </a:solidFill>
            </a:ln>
          </p:spPr>
          <p:txBody>
            <a:bodyPr wrap="square" lIns="0" tIns="0" rIns="0" bIns="0" rtlCol="0"/>
            <a:lstStyle/>
            <a:p>
              <a:endParaRPr/>
            </a:p>
          </p:txBody>
        </p:sp>
      </p:grpSp>
      <p:sp>
        <p:nvSpPr>
          <p:cNvPr id="14" name="object 7">
            <a:extLst>
              <a:ext uri="{FF2B5EF4-FFF2-40B4-BE49-F238E27FC236}">
                <a16:creationId xmlns:a16="http://schemas.microsoft.com/office/drawing/2014/main" id="{4A10AC68-D3CE-FC40-ADF6-5BD752012FC8}"/>
              </a:ext>
            </a:extLst>
          </p:cNvPr>
          <p:cNvSpPr txBox="1"/>
          <p:nvPr/>
        </p:nvSpPr>
        <p:spPr>
          <a:xfrm>
            <a:off x="5840907" y="2551934"/>
            <a:ext cx="2834005" cy="1073150"/>
          </a:xfrm>
          <a:prstGeom prst="rect">
            <a:avLst/>
          </a:prstGeom>
        </p:spPr>
        <p:txBody>
          <a:bodyPr vert="horz" wrap="square" lIns="0" tIns="43815" rIns="0" bIns="0" rtlCol="0">
            <a:spAutoFit/>
          </a:bodyPr>
          <a:lstStyle/>
          <a:p>
            <a:pPr marL="12700" marR="5080">
              <a:lnSpc>
                <a:spcPts val="2690"/>
              </a:lnSpc>
              <a:spcBef>
                <a:spcPts val="345"/>
              </a:spcBef>
            </a:pPr>
            <a:r>
              <a:rPr sz="2400" dirty="0">
                <a:latin typeface="Times New Roman"/>
                <a:cs typeface="Times New Roman"/>
              </a:rPr>
              <a:t>Compter</a:t>
            </a:r>
            <a:r>
              <a:rPr sz="2400" spc="-5" dirty="0">
                <a:latin typeface="Times New Roman"/>
                <a:cs typeface="Times New Roman"/>
              </a:rPr>
              <a:t> </a:t>
            </a:r>
            <a:r>
              <a:rPr sz="2400" dirty="0">
                <a:latin typeface="Times New Roman"/>
                <a:cs typeface="Times New Roman"/>
              </a:rPr>
              <a:t>le</a:t>
            </a:r>
            <a:r>
              <a:rPr sz="2400" spc="-10" dirty="0">
                <a:latin typeface="Times New Roman"/>
                <a:cs typeface="Times New Roman"/>
              </a:rPr>
              <a:t> nombre </a:t>
            </a:r>
            <a:r>
              <a:rPr sz="2400" dirty="0">
                <a:latin typeface="Times New Roman"/>
                <a:cs typeface="Times New Roman"/>
              </a:rPr>
              <a:t>d’années</a:t>
            </a:r>
            <a:r>
              <a:rPr sz="2400" spc="-30" dirty="0">
                <a:latin typeface="Times New Roman"/>
                <a:cs typeface="Times New Roman"/>
              </a:rPr>
              <a:t> </a:t>
            </a:r>
            <a:r>
              <a:rPr sz="2400" dirty="0">
                <a:latin typeface="Times New Roman"/>
                <a:cs typeface="Times New Roman"/>
              </a:rPr>
              <a:t>qu’il</a:t>
            </a:r>
            <a:r>
              <a:rPr sz="2400" spc="-5" dirty="0">
                <a:latin typeface="Times New Roman"/>
                <a:cs typeface="Times New Roman"/>
              </a:rPr>
              <a:t> </a:t>
            </a:r>
            <a:r>
              <a:rPr sz="2400" dirty="0">
                <a:latin typeface="Times New Roman"/>
                <a:cs typeface="Times New Roman"/>
              </a:rPr>
              <a:t>y a</a:t>
            </a:r>
            <a:r>
              <a:rPr sz="2400" spc="-15" dirty="0">
                <a:latin typeface="Times New Roman"/>
                <a:cs typeface="Times New Roman"/>
              </a:rPr>
              <a:t> </a:t>
            </a:r>
            <a:r>
              <a:rPr sz="2400" spc="-20" dirty="0">
                <a:latin typeface="Times New Roman"/>
                <a:cs typeface="Times New Roman"/>
              </a:rPr>
              <a:t>dans</a:t>
            </a:r>
            <a:endParaRPr sz="2400">
              <a:latin typeface="Times New Roman"/>
              <a:cs typeface="Times New Roman"/>
            </a:endParaRPr>
          </a:p>
          <a:p>
            <a:pPr marL="12700">
              <a:lnSpc>
                <a:spcPts val="2620"/>
              </a:lnSpc>
            </a:pPr>
            <a:r>
              <a:rPr sz="2400" dirty="0">
                <a:latin typeface="Times New Roman"/>
                <a:cs typeface="Times New Roman"/>
              </a:rPr>
              <a:t>«</a:t>
            </a:r>
            <a:r>
              <a:rPr sz="2400" spc="-150" dirty="0">
                <a:latin typeface="Times New Roman"/>
                <a:cs typeface="Times New Roman"/>
              </a:rPr>
              <a:t> </a:t>
            </a:r>
            <a:r>
              <a:rPr sz="2400" dirty="0">
                <a:latin typeface="Times New Roman"/>
                <a:cs typeface="Times New Roman"/>
              </a:rPr>
              <a:t>AnnéesDistinctes</a:t>
            </a:r>
            <a:r>
              <a:rPr sz="2400" spc="-130" dirty="0">
                <a:latin typeface="Times New Roman"/>
                <a:cs typeface="Times New Roman"/>
              </a:rPr>
              <a:t> </a:t>
            </a:r>
            <a:r>
              <a:rPr sz="2400" spc="-25" dirty="0">
                <a:latin typeface="Times New Roman"/>
                <a:cs typeface="Times New Roman"/>
              </a:rPr>
              <a:t>».</a:t>
            </a:r>
            <a:endParaRPr sz="2400">
              <a:latin typeface="Times New Roman"/>
              <a:cs typeface="Times New Roman"/>
            </a:endParaRPr>
          </a:p>
        </p:txBody>
      </p:sp>
      <p:pic>
        <p:nvPicPr>
          <p:cNvPr id="15" name="object 8">
            <a:extLst>
              <a:ext uri="{FF2B5EF4-FFF2-40B4-BE49-F238E27FC236}">
                <a16:creationId xmlns:a16="http://schemas.microsoft.com/office/drawing/2014/main" id="{0A9F5188-29E7-8761-4367-60EE30D4BB88}"/>
              </a:ext>
            </a:extLst>
          </p:cNvPr>
          <p:cNvPicPr/>
          <p:nvPr/>
        </p:nvPicPr>
        <p:blipFill>
          <a:blip r:embed="rId4" cstate="print"/>
          <a:stretch>
            <a:fillRect/>
          </a:stretch>
        </p:blipFill>
        <p:spPr>
          <a:xfrm>
            <a:off x="486573" y="1995994"/>
            <a:ext cx="5221224" cy="4219455"/>
          </a:xfrm>
          <a:prstGeom prst="rect">
            <a:avLst/>
          </a:prstGeom>
        </p:spPr>
      </p:pic>
      <p:sp>
        <p:nvSpPr>
          <p:cNvPr id="16" name="object 9">
            <a:extLst>
              <a:ext uri="{FF2B5EF4-FFF2-40B4-BE49-F238E27FC236}">
                <a16:creationId xmlns:a16="http://schemas.microsoft.com/office/drawing/2014/main" id="{93F0B21B-3DA1-7521-8110-23BD88D99204}"/>
              </a:ext>
            </a:extLst>
          </p:cNvPr>
          <p:cNvSpPr txBox="1"/>
          <p:nvPr/>
        </p:nvSpPr>
        <p:spPr>
          <a:xfrm>
            <a:off x="6069742" y="4903082"/>
            <a:ext cx="2880360" cy="1122045"/>
          </a:xfrm>
          <a:prstGeom prst="rect">
            <a:avLst/>
          </a:prstGeom>
          <a:solidFill>
            <a:srgbClr val="FF9900"/>
          </a:solidFill>
        </p:spPr>
        <p:txBody>
          <a:bodyPr vert="horz" wrap="square" lIns="0" tIns="34925" rIns="0" bIns="0" rtlCol="0">
            <a:spAutoFit/>
          </a:bodyPr>
          <a:lstStyle/>
          <a:p>
            <a:pPr marL="92075" marR="393700">
              <a:lnSpc>
                <a:spcPct val="93100"/>
              </a:lnSpc>
              <a:spcBef>
                <a:spcPts val="275"/>
              </a:spcBef>
            </a:pPr>
            <a:r>
              <a:rPr sz="2400" dirty="0">
                <a:latin typeface="Times New Roman"/>
                <a:cs typeface="Times New Roman"/>
              </a:rPr>
              <a:t>Noter</a:t>
            </a:r>
            <a:r>
              <a:rPr sz="2400" spc="-55" dirty="0">
                <a:latin typeface="Times New Roman"/>
                <a:cs typeface="Times New Roman"/>
              </a:rPr>
              <a:t> </a:t>
            </a:r>
            <a:r>
              <a:rPr sz="2400" dirty="0">
                <a:latin typeface="Times New Roman"/>
                <a:cs typeface="Times New Roman"/>
              </a:rPr>
              <a:t>que</a:t>
            </a:r>
            <a:r>
              <a:rPr sz="2400" spc="-40" dirty="0">
                <a:latin typeface="Times New Roman"/>
                <a:cs typeface="Times New Roman"/>
              </a:rPr>
              <a:t> </a:t>
            </a:r>
            <a:r>
              <a:rPr sz="2400" dirty="0">
                <a:latin typeface="Times New Roman"/>
                <a:cs typeface="Times New Roman"/>
              </a:rPr>
              <a:t>la</a:t>
            </a:r>
            <a:r>
              <a:rPr sz="2400" spc="-45" dirty="0">
                <a:latin typeface="Times New Roman"/>
                <a:cs typeface="Times New Roman"/>
              </a:rPr>
              <a:t> </a:t>
            </a:r>
            <a:r>
              <a:rPr sz="2400" spc="-10" dirty="0">
                <a:latin typeface="Times New Roman"/>
                <a:cs typeface="Times New Roman"/>
              </a:rPr>
              <a:t>table </a:t>
            </a:r>
            <a:r>
              <a:rPr sz="2400" dirty="0">
                <a:latin typeface="Times New Roman"/>
                <a:cs typeface="Times New Roman"/>
              </a:rPr>
              <a:t>qu’on</a:t>
            </a:r>
            <a:r>
              <a:rPr sz="2400" spc="-75" dirty="0">
                <a:latin typeface="Times New Roman"/>
                <a:cs typeface="Times New Roman"/>
              </a:rPr>
              <a:t> </a:t>
            </a:r>
            <a:r>
              <a:rPr sz="2400" dirty="0">
                <a:latin typeface="Times New Roman"/>
                <a:cs typeface="Times New Roman"/>
              </a:rPr>
              <a:t>a</a:t>
            </a:r>
            <a:r>
              <a:rPr sz="2400" spc="-80" dirty="0">
                <a:latin typeface="Times New Roman"/>
                <a:cs typeface="Times New Roman"/>
              </a:rPr>
              <a:t> </a:t>
            </a:r>
            <a:r>
              <a:rPr sz="2400" dirty="0">
                <a:latin typeface="Times New Roman"/>
                <a:cs typeface="Times New Roman"/>
              </a:rPr>
              <a:t>affichée</a:t>
            </a:r>
            <a:r>
              <a:rPr sz="2400" spc="-85" dirty="0">
                <a:latin typeface="Times New Roman"/>
                <a:cs typeface="Times New Roman"/>
              </a:rPr>
              <a:t> </a:t>
            </a:r>
            <a:r>
              <a:rPr sz="2400" spc="-25" dirty="0">
                <a:latin typeface="Times New Roman"/>
                <a:cs typeface="Times New Roman"/>
              </a:rPr>
              <a:t>est </a:t>
            </a:r>
            <a:r>
              <a:rPr sz="2400" dirty="0">
                <a:latin typeface="Times New Roman"/>
                <a:cs typeface="Times New Roman"/>
              </a:rPr>
              <a:t>en</a:t>
            </a:r>
            <a:r>
              <a:rPr sz="2400" spc="-5" dirty="0">
                <a:latin typeface="Times New Roman"/>
                <a:cs typeface="Times New Roman"/>
              </a:rPr>
              <a:t> </a:t>
            </a:r>
            <a:r>
              <a:rPr sz="2400" dirty="0">
                <a:latin typeface="Times New Roman"/>
                <a:cs typeface="Times New Roman"/>
              </a:rPr>
              <a:t>fait</a:t>
            </a:r>
            <a:r>
              <a:rPr sz="2400" spc="-25" dirty="0">
                <a:latin typeface="Times New Roman"/>
                <a:cs typeface="Times New Roman"/>
              </a:rPr>
              <a:t> </a:t>
            </a:r>
            <a:r>
              <a:rPr sz="2400" dirty="0">
                <a:latin typeface="Times New Roman"/>
                <a:cs typeface="Times New Roman"/>
              </a:rPr>
              <a:t>une </a:t>
            </a:r>
            <a:r>
              <a:rPr sz="2400" spc="-10" dirty="0">
                <a:latin typeface="Times New Roman"/>
                <a:cs typeface="Times New Roman"/>
              </a:rPr>
              <a:t>requête.</a:t>
            </a:r>
            <a:endParaRPr sz="2400" dirty="0">
              <a:latin typeface="Times New Roman"/>
              <a:cs typeface="Times New Roman"/>
            </a:endParaRPr>
          </a:p>
        </p:txBody>
      </p:sp>
      <p:sp>
        <p:nvSpPr>
          <p:cNvPr id="17" name="object 10">
            <a:extLst>
              <a:ext uri="{FF2B5EF4-FFF2-40B4-BE49-F238E27FC236}">
                <a16:creationId xmlns:a16="http://schemas.microsoft.com/office/drawing/2014/main" id="{C83C853D-AFB4-351C-912C-DE6AAE896B24}"/>
              </a:ext>
            </a:extLst>
          </p:cNvPr>
          <p:cNvSpPr/>
          <p:nvPr/>
        </p:nvSpPr>
        <p:spPr>
          <a:xfrm>
            <a:off x="3556985" y="2842927"/>
            <a:ext cx="2533015" cy="2606040"/>
          </a:xfrm>
          <a:custGeom>
            <a:avLst/>
            <a:gdLst/>
            <a:ahLst/>
            <a:cxnLst/>
            <a:rect l="l" t="t" r="r" b="b"/>
            <a:pathLst>
              <a:path w="2533015" h="2606040">
                <a:moveTo>
                  <a:pt x="93342" y="68709"/>
                </a:moveTo>
                <a:lnTo>
                  <a:pt x="66036" y="95253"/>
                </a:lnTo>
                <a:lnTo>
                  <a:pt x="2505455" y="2605659"/>
                </a:lnTo>
                <a:lnTo>
                  <a:pt x="2532888" y="2578989"/>
                </a:lnTo>
                <a:lnTo>
                  <a:pt x="93342" y="68709"/>
                </a:lnTo>
                <a:close/>
              </a:path>
              <a:path w="2533015" h="2606040">
                <a:moveTo>
                  <a:pt x="0" y="0"/>
                </a:moveTo>
                <a:lnTo>
                  <a:pt x="38734" y="121793"/>
                </a:lnTo>
                <a:lnTo>
                  <a:pt x="66036" y="95253"/>
                </a:lnTo>
                <a:lnTo>
                  <a:pt x="52704" y="81534"/>
                </a:lnTo>
                <a:lnTo>
                  <a:pt x="80009" y="54990"/>
                </a:lnTo>
                <a:lnTo>
                  <a:pt x="107454" y="54990"/>
                </a:lnTo>
                <a:lnTo>
                  <a:pt x="120650" y="42163"/>
                </a:lnTo>
                <a:lnTo>
                  <a:pt x="0" y="0"/>
                </a:lnTo>
                <a:close/>
              </a:path>
              <a:path w="2533015" h="2606040">
                <a:moveTo>
                  <a:pt x="80009" y="54990"/>
                </a:moveTo>
                <a:lnTo>
                  <a:pt x="52704" y="81534"/>
                </a:lnTo>
                <a:lnTo>
                  <a:pt x="66036" y="95253"/>
                </a:lnTo>
                <a:lnTo>
                  <a:pt x="93342" y="68709"/>
                </a:lnTo>
                <a:lnTo>
                  <a:pt x="80009" y="54990"/>
                </a:lnTo>
                <a:close/>
              </a:path>
              <a:path w="2533015" h="2606040">
                <a:moveTo>
                  <a:pt x="107454" y="54990"/>
                </a:moveTo>
                <a:lnTo>
                  <a:pt x="80009" y="54990"/>
                </a:lnTo>
                <a:lnTo>
                  <a:pt x="93342" y="68709"/>
                </a:lnTo>
                <a:lnTo>
                  <a:pt x="107454" y="54990"/>
                </a:lnTo>
                <a:close/>
              </a:path>
            </a:pathLst>
          </a:custGeom>
          <a:solidFill>
            <a:srgbClr val="FF9900"/>
          </a:solidFill>
        </p:spPr>
        <p:txBody>
          <a:bodyPr wrap="square" lIns="0" tIns="0" rIns="0" bIns="0" rtlCol="0"/>
          <a:lstStyle/>
          <a:p>
            <a:endParaRPr/>
          </a:p>
        </p:txBody>
      </p:sp>
    </p:spTree>
    <p:extLst>
      <p:ext uri="{BB962C8B-B14F-4D97-AF65-F5344CB8AC3E}">
        <p14:creationId xmlns:p14="http://schemas.microsoft.com/office/powerpoint/2010/main" val="4289260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67</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6510521"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 </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3">
            <a:extLst>
              <a:ext uri="{FF2B5EF4-FFF2-40B4-BE49-F238E27FC236}">
                <a16:creationId xmlns:a16="http://schemas.microsoft.com/office/drawing/2014/main" id="{B52F7567-ED55-1BBF-D695-A089F3BC9A71}"/>
              </a:ext>
            </a:extLst>
          </p:cNvPr>
          <p:cNvSpPr txBox="1"/>
          <p:nvPr/>
        </p:nvSpPr>
        <p:spPr>
          <a:xfrm>
            <a:off x="1334095" y="1745807"/>
            <a:ext cx="9144000" cy="1562100"/>
          </a:xfrm>
          <a:prstGeom prst="rect">
            <a:avLst/>
          </a:prstGeom>
          <a:ln w="9144">
            <a:solidFill>
              <a:srgbClr val="E0E0B7"/>
            </a:solidFill>
          </a:ln>
        </p:spPr>
        <p:txBody>
          <a:bodyPr vert="horz" wrap="square" lIns="0" tIns="36830" rIns="0" bIns="0" rtlCol="0">
            <a:spAutoFit/>
          </a:bodyPr>
          <a:lstStyle/>
          <a:p>
            <a:pPr marL="2927985">
              <a:lnSpc>
                <a:spcPct val="100000"/>
              </a:lnSpc>
              <a:spcBef>
                <a:spcPts val="290"/>
              </a:spcBef>
            </a:pPr>
            <a:r>
              <a:rPr sz="2400" b="1" dirty="0">
                <a:solidFill>
                  <a:srgbClr val="000099"/>
                </a:solidFill>
                <a:latin typeface="Times New Roman"/>
                <a:cs typeface="Times New Roman"/>
              </a:rPr>
              <a:t>Les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plus</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anciens</a:t>
            </a:r>
            <a:r>
              <a:rPr sz="2400" b="1" spc="-50" dirty="0">
                <a:solidFill>
                  <a:srgbClr val="000099"/>
                </a:solidFill>
                <a:latin typeface="Times New Roman"/>
                <a:cs typeface="Times New Roman"/>
              </a:rPr>
              <a:t> :</a:t>
            </a:r>
            <a:endParaRPr sz="2400" dirty="0">
              <a:latin typeface="Times New Roman"/>
              <a:cs typeface="Times New Roman"/>
            </a:endParaRPr>
          </a:p>
          <a:p>
            <a:pPr marL="539750">
              <a:lnSpc>
                <a:spcPct val="100000"/>
              </a:lnSpc>
            </a:pPr>
            <a:r>
              <a:rPr sz="2400" b="1" dirty="0">
                <a:latin typeface="Times New Roman"/>
                <a:cs typeface="Times New Roman"/>
              </a:rPr>
              <a:t>Ce</a:t>
            </a:r>
            <a:r>
              <a:rPr sz="2400" b="1" spc="-10" dirty="0">
                <a:latin typeface="Times New Roman"/>
                <a:cs typeface="Times New Roman"/>
              </a:rPr>
              <a:t> </a:t>
            </a:r>
            <a:r>
              <a:rPr sz="2400" b="1" dirty="0">
                <a:latin typeface="Times New Roman"/>
                <a:cs typeface="Times New Roman"/>
              </a:rPr>
              <a:t>sont</a:t>
            </a:r>
            <a:r>
              <a:rPr sz="2400" b="1" spc="5" dirty="0">
                <a:latin typeface="Times New Roman"/>
                <a:cs typeface="Times New Roman"/>
              </a:rPr>
              <a:t> </a:t>
            </a:r>
            <a:r>
              <a:rPr sz="2400" b="1" dirty="0">
                <a:latin typeface="Times New Roman"/>
                <a:cs typeface="Times New Roman"/>
              </a:rPr>
              <a:t>ceux</a:t>
            </a:r>
            <a:r>
              <a:rPr sz="2400" b="1" spc="-15" dirty="0">
                <a:latin typeface="Times New Roman"/>
                <a:cs typeface="Times New Roman"/>
              </a:rPr>
              <a:t> </a:t>
            </a:r>
            <a:r>
              <a:rPr sz="2400" b="1" dirty="0">
                <a:latin typeface="Times New Roman"/>
                <a:cs typeface="Times New Roman"/>
              </a:rPr>
              <a:t>dont</a:t>
            </a:r>
            <a:r>
              <a:rPr sz="2400" b="1" spc="5" dirty="0">
                <a:latin typeface="Times New Roman"/>
                <a:cs typeface="Times New Roman"/>
              </a:rPr>
              <a:t> </a:t>
            </a:r>
            <a:r>
              <a:rPr sz="2400" b="1" dirty="0">
                <a:latin typeface="Times New Roman"/>
                <a:cs typeface="Times New Roman"/>
              </a:rPr>
              <a:t>l’année</a:t>
            </a:r>
            <a:r>
              <a:rPr sz="2400" b="1" spc="-20" dirty="0">
                <a:latin typeface="Times New Roman"/>
                <a:cs typeface="Times New Roman"/>
              </a:rPr>
              <a:t> </a:t>
            </a:r>
            <a:r>
              <a:rPr sz="2400" b="1" dirty="0">
                <a:latin typeface="Times New Roman"/>
                <a:cs typeface="Times New Roman"/>
              </a:rPr>
              <a:t>de</a:t>
            </a:r>
            <a:r>
              <a:rPr sz="2400" b="1" spc="-10" dirty="0">
                <a:latin typeface="Times New Roman"/>
                <a:cs typeface="Times New Roman"/>
              </a:rPr>
              <a:t> </a:t>
            </a:r>
            <a:r>
              <a:rPr sz="2400" b="1" dirty="0">
                <a:latin typeface="Times New Roman"/>
                <a:cs typeface="Times New Roman"/>
              </a:rPr>
              <a:t>sortie</a:t>
            </a:r>
            <a:r>
              <a:rPr sz="2400" b="1" spc="-25" dirty="0">
                <a:latin typeface="Times New Roman"/>
                <a:cs typeface="Times New Roman"/>
              </a:rPr>
              <a:t> </a:t>
            </a:r>
            <a:r>
              <a:rPr sz="2400" b="1" dirty="0">
                <a:latin typeface="Times New Roman"/>
                <a:cs typeface="Times New Roman"/>
              </a:rPr>
              <a:t>est</a:t>
            </a:r>
            <a:r>
              <a:rPr sz="2400" b="1" spc="-5" dirty="0">
                <a:latin typeface="Times New Roman"/>
                <a:cs typeface="Times New Roman"/>
              </a:rPr>
              <a:t> </a:t>
            </a:r>
            <a:r>
              <a:rPr sz="2400" b="1" dirty="0">
                <a:latin typeface="Times New Roman"/>
                <a:cs typeface="Times New Roman"/>
              </a:rPr>
              <a:t>égale</a:t>
            </a:r>
            <a:r>
              <a:rPr sz="2400" b="1" spc="-25" dirty="0">
                <a:latin typeface="Times New Roman"/>
                <a:cs typeface="Times New Roman"/>
              </a:rPr>
              <a:t> </a:t>
            </a:r>
            <a:r>
              <a:rPr sz="2400" b="1" dirty="0">
                <a:latin typeface="Times New Roman"/>
                <a:cs typeface="Times New Roman"/>
              </a:rPr>
              <a:t>à</a:t>
            </a:r>
            <a:r>
              <a:rPr sz="2400" b="1" spc="-5" dirty="0">
                <a:latin typeface="Times New Roman"/>
                <a:cs typeface="Times New Roman"/>
              </a:rPr>
              <a:t> </a:t>
            </a:r>
            <a:r>
              <a:rPr sz="2400" b="1" dirty="0">
                <a:latin typeface="Times New Roman"/>
                <a:cs typeface="Times New Roman"/>
              </a:rPr>
              <a:t>l’année</a:t>
            </a:r>
            <a:r>
              <a:rPr sz="2400" b="1" spc="-15" dirty="0">
                <a:latin typeface="Times New Roman"/>
                <a:cs typeface="Times New Roman"/>
              </a:rPr>
              <a:t> </a:t>
            </a:r>
            <a:r>
              <a:rPr sz="2400" b="1" spc="-10" dirty="0">
                <a:latin typeface="Times New Roman"/>
                <a:cs typeface="Times New Roman"/>
              </a:rPr>
              <a:t>minimale</a:t>
            </a:r>
            <a:endParaRPr sz="2400" dirty="0">
              <a:latin typeface="Times New Roman"/>
              <a:cs typeface="Times New Roman"/>
            </a:endParaRPr>
          </a:p>
          <a:p>
            <a:pPr marL="539115" indent="-450215">
              <a:lnSpc>
                <a:spcPct val="100000"/>
              </a:lnSpc>
              <a:buClr>
                <a:srgbClr val="000099"/>
              </a:buClr>
              <a:buAutoNum type="arabicPeriod"/>
              <a:tabLst>
                <a:tab pos="539115" algn="l"/>
                <a:tab pos="540385" algn="l"/>
              </a:tabLst>
            </a:pPr>
            <a:r>
              <a:rPr sz="2400" b="1" dirty="0">
                <a:latin typeface="Times New Roman"/>
                <a:cs typeface="Times New Roman"/>
              </a:rPr>
              <a:t>Requête</a:t>
            </a:r>
            <a:r>
              <a:rPr sz="2400" b="1" spc="-25" dirty="0">
                <a:latin typeface="Times New Roman"/>
                <a:cs typeface="Times New Roman"/>
              </a:rPr>
              <a:t> </a:t>
            </a:r>
            <a:r>
              <a:rPr sz="2400" b="1" dirty="0">
                <a:latin typeface="Times New Roman"/>
                <a:cs typeface="Times New Roman"/>
              </a:rPr>
              <a:t>qui</a:t>
            </a:r>
            <a:r>
              <a:rPr sz="2400" b="1" spc="-25" dirty="0">
                <a:latin typeface="Times New Roman"/>
                <a:cs typeface="Times New Roman"/>
              </a:rPr>
              <a:t> </a:t>
            </a:r>
            <a:r>
              <a:rPr sz="2400" b="1" dirty="0">
                <a:latin typeface="Times New Roman"/>
                <a:cs typeface="Times New Roman"/>
              </a:rPr>
              <a:t>affiche</a:t>
            </a:r>
            <a:r>
              <a:rPr sz="2400" b="1" spc="-40" dirty="0">
                <a:latin typeface="Times New Roman"/>
                <a:cs typeface="Times New Roman"/>
              </a:rPr>
              <a:t> </a:t>
            </a:r>
            <a:r>
              <a:rPr sz="2400" b="1" dirty="0">
                <a:latin typeface="Times New Roman"/>
                <a:cs typeface="Times New Roman"/>
              </a:rPr>
              <a:t>l’année</a:t>
            </a:r>
            <a:r>
              <a:rPr sz="2400" b="1" spc="-35" dirty="0">
                <a:latin typeface="Times New Roman"/>
                <a:cs typeface="Times New Roman"/>
              </a:rPr>
              <a:t> </a:t>
            </a:r>
            <a:r>
              <a:rPr sz="2400" b="1" dirty="0">
                <a:latin typeface="Times New Roman"/>
                <a:cs typeface="Times New Roman"/>
              </a:rPr>
              <a:t>minimale</a:t>
            </a:r>
            <a:r>
              <a:rPr sz="2400" b="1" spc="-45" dirty="0">
                <a:latin typeface="Times New Roman"/>
                <a:cs typeface="Times New Roman"/>
              </a:rPr>
              <a:t> </a:t>
            </a:r>
            <a:r>
              <a:rPr sz="2400" b="1" dirty="0">
                <a:latin typeface="Times New Roman"/>
                <a:cs typeface="Times New Roman"/>
              </a:rPr>
              <a:t>(Requête</a:t>
            </a:r>
            <a:r>
              <a:rPr sz="2400" b="1" spc="-20" dirty="0">
                <a:latin typeface="Times New Roman"/>
                <a:cs typeface="Times New Roman"/>
              </a:rPr>
              <a:t> </a:t>
            </a:r>
            <a:r>
              <a:rPr sz="2400" b="1" dirty="0">
                <a:latin typeface="Times New Roman"/>
                <a:cs typeface="Times New Roman"/>
              </a:rPr>
              <a:t>«</a:t>
            </a:r>
            <a:r>
              <a:rPr sz="2400" b="1" spc="-125" dirty="0">
                <a:latin typeface="Times New Roman"/>
                <a:cs typeface="Times New Roman"/>
              </a:rPr>
              <a:t> </a:t>
            </a:r>
            <a:r>
              <a:rPr sz="2400" b="1" dirty="0">
                <a:latin typeface="Times New Roman"/>
                <a:cs typeface="Times New Roman"/>
              </a:rPr>
              <a:t>AnnéeMin</a:t>
            </a:r>
            <a:r>
              <a:rPr sz="2400" b="1" spc="-20" dirty="0">
                <a:latin typeface="Times New Roman"/>
                <a:cs typeface="Times New Roman"/>
              </a:rPr>
              <a:t> </a:t>
            </a:r>
            <a:r>
              <a:rPr sz="2400" b="1" spc="-25" dirty="0">
                <a:latin typeface="Times New Roman"/>
                <a:cs typeface="Times New Roman"/>
              </a:rPr>
              <a:t>»)</a:t>
            </a:r>
            <a:endParaRPr sz="2400" dirty="0">
              <a:latin typeface="Times New Roman"/>
              <a:cs typeface="Times New Roman"/>
            </a:endParaRPr>
          </a:p>
          <a:p>
            <a:pPr marL="539115" indent="-450215">
              <a:lnSpc>
                <a:spcPct val="100000"/>
              </a:lnSpc>
              <a:buClr>
                <a:srgbClr val="000099"/>
              </a:buClr>
              <a:buAutoNum type="arabicPeriod"/>
              <a:tabLst>
                <a:tab pos="539115" algn="l"/>
                <a:tab pos="540385" algn="l"/>
              </a:tabLst>
            </a:pPr>
            <a:r>
              <a:rPr sz="2400" b="1" dirty="0">
                <a:latin typeface="Times New Roman"/>
                <a:cs typeface="Times New Roman"/>
              </a:rPr>
              <a:t>Utiliser</a:t>
            </a:r>
            <a:r>
              <a:rPr sz="2400" b="1" spc="-85" dirty="0">
                <a:latin typeface="Times New Roman"/>
                <a:cs typeface="Times New Roman"/>
              </a:rPr>
              <a:t> </a:t>
            </a:r>
            <a:r>
              <a:rPr sz="2400" b="1" dirty="0">
                <a:latin typeface="Times New Roman"/>
                <a:cs typeface="Times New Roman"/>
              </a:rPr>
              <a:t>cette</a:t>
            </a:r>
            <a:r>
              <a:rPr sz="2400" b="1" spc="-35" dirty="0">
                <a:latin typeface="Times New Roman"/>
                <a:cs typeface="Times New Roman"/>
              </a:rPr>
              <a:t> </a:t>
            </a:r>
            <a:r>
              <a:rPr sz="2400" b="1" dirty="0">
                <a:latin typeface="Times New Roman"/>
                <a:cs typeface="Times New Roman"/>
              </a:rPr>
              <a:t>requête</a:t>
            </a:r>
            <a:r>
              <a:rPr sz="2400" b="1" spc="-25" dirty="0">
                <a:latin typeface="Times New Roman"/>
                <a:cs typeface="Times New Roman"/>
              </a:rPr>
              <a:t> </a:t>
            </a:r>
            <a:r>
              <a:rPr sz="2400" b="1" dirty="0">
                <a:latin typeface="Times New Roman"/>
                <a:cs typeface="Times New Roman"/>
              </a:rPr>
              <a:t>pour</a:t>
            </a:r>
            <a:r>
              <a:rPr sz="2400" b="1" spc="-60" dirty="0">
                <a:latin typeface="Times New Roman"/>
                <a:cs typeface="Times New Roman"/>
              </a:rPr>
              <a:t> </a:t>
            </a:r>
            <a:r>
              <a:rPr sz="2400" b="1" dirty="0">
                <a:latin typeface="Times New Roman"/>
                <a:cs typeface="Times New Roman"/>
              </a:rPr>
              <a:t>comparer</a:t>
            </a:r>
            <a:r>
              <a:rPr sz="2400" b="1" spc="-70" dirty="0">
                <a:latin typeface="Times New Roman"/>
                <a:cs typeface="Times New Roman"/>
              </a:rPr>
              <a:t> </a:t>
            </a:r>
            <a:r>
              <a:rPr sz="2400" b="1" dirty="0">
                <a:latin typeface="Times New Roman"/>
                <a:cs typeface="Times New Roman"/>
              </a:rPr>
              <a:t>l’année</a:t>
            </a:r>
            <a:r>
              <a:rPr sz="2400" b="1" spc="-30" dirty="0">
                <a:latin typeface="Times New Roman"/>
                <a:cs typeface="Times New Roman"/>
              </a:rPr>
              <a:t> </a:t>
            </a:r>
            <a:r>
              <a:rPr sz="2400" b="1" dirty="0">
                <a:latin typeface="Times New Roman"/>
                <a:cs typeface="Times New Roman"/>
              </a:rPr>
              <a:t>de</a:t>
            </a:r>
            <a:r>
              <a:rPr sz="2400" b="1" spc="-20" dirty="0">
                <a:latin typeface="Times New Roman"/>
                <a:cs typeface="Times New Roman"/>
              </a:rPr>
              <a:t> </a:t>
            </a:r>
            <a:r>
              <a:rPr sz="2400" b="1" dirty="0">
                <a:latin typeface="Times New Roman"/>
                <a:cs typeface="Times New Roman"/>
              </a:rPr>
              <a:t>sortie</a:t>
            </a:r>
            <a:r>
              <a:rPr sz="2400" b="1" spc="-35" dirty="0">
                <a:latin typeface="Times New Roman"/>
                <a:cs typeface="Times New Roman"/>
              </a:rPr>
              <a:t> </a:t>
            </a:r>
            <a:r>
              <a:rPr sz="2400" b="1" dirty="0">
                <a:latin typeface="Times New Roman"/>
                <a:cs typeface="Times New Roman"/>
              </a:rPr>
              <a:t>de</a:t>
            </a:r>
            <a:r>
              <a:rPr sz="2400" b="1" spc="-20" dirty="0">
                <a:latin typeface="Times New Roman"/>
                <a:cs typeface="Times New Roman"/>
              </a:rPr>
              <a:t> </a:t>
            </a:r>
            <a:r>
              <a:rPr sz="2400" b="1" spc="-10" dirty="0">
                <a:latin typeface="Times New Roman"/>
                <a:cs typeface="Times New Roman"/>
              </a:rPr>
              <a:t>l’album</a:t>
            </a:r>
            <a:endParaRPr sz="2400" dirty="0">
              <a:latin typeface="Times New Roman"/>
              <a:cs typeface="Times New Roman"/>
            </a:endParaRPr>
          </a:p>
        </p:txBody>
      </p:sp>
      <p:pic>
        <p:nvPicPr>
          <p:cNvPr id="4" name="object 4">
            <a:extLst>
              <a:ext uri="{FF2B5EF4-FFF2-40B4-BE49-F238E27FC236}">
                <a16:creationId xmlns:a16="http://schemas.microsoft.com/office/drawing/2014/main" id="{D1E760AA-B353-5B19-F8F6-A92FD861E74F}"/>
              </a:ext>
            </a:extLst>
          </p:cNvPr>
          <p:cNvPicPr/>
          <p:nvPr/>
        </p:nvPicPr>
        <p:blipFill>
          <a:blip r:embed="rId4" cstate="print"/>
          <a:stretch>
            <a:fillRect/>
          </a:stretch>
        </p:blipFill>
        <p:spPr>
          <a:xfrm>
            <a:off x="764087" y="3429000"/>
            <a:ext cx="3064764" cy="2786449"/>
          </a:xfrm>
          <a:prstGeom prst="rect">
            <a:avLst/>
          </a:prstGeom>
        </p:spPr>
      </p:pic>
      <p:pic>
        <p:nvPicPr>
          <p:cNvPr id="9" name="object 5">
            <a:extLst>
              <a:ext uri="{FF2B5EF4-FFF2-40B4-BE49-F238E27FC236}">
                <a16:creationId xmlns:a16="http://schemas.microsoft.com/office/drawing/2014/main" id="{08733ACD-0A1A-A98B-6C26-02D3CF5D21F2}"/>
              </a:ext>
            </a:extLst>
          </p:cNvPr>
          <p:cNvPicPr/>
          <p:nvPr/>
        </p:nvPicPr>
        <p:blipFill>
          <a:blip r:embed="rId5" cstate="print"/>
          <a:stretch>
            <a:fillRect/>
          </a:stretch>
        </p:blipFill>
        <p:spPr>
          <a:xfrm>
            <a:off x="4358456" y="3429000"/>
            <a:ext cx="5109972" cy="2804027"/>
          </a:xfrm>
          <a:prstGeom prst="rect">
            <a:avLst/>
          </a:prstGeom>
        </p:spPr>
      </p:pic>
      <p:sp>
        <p:nvSpPr>
          <p:cNvPr id="10" name="ZoneTexte 9">
            <a:extLst>
              <a:ext uri="{FF2B5EF4-FFF2-40B4-BE49-F238E27FC236}">
                <a16:creationId xmlns:a16="http://schemas.microsoft.com/office/drawing/2014/main" id="{F3F5661B-2269-84F6-4301-9B35DAB12CD3}"/>
              </a:ext>
            </a:extLst>
          </p:cNvPr>
          <p:cNvSpPr txBox="1"/>
          <p:nvPr/>
        </p:nvSpPr>
        <p:spPr>
          <a:xfrm>
            <a:off x="4345328" y="1073841"/>
            <a:ext cx="3448380" cy="523220"/>
          </a:xfrm>
          <a:prstGeom prst="rect">
            <a:avLst/>
          </a:prstGeom>
          <a:noFill/>
        </p:spPr>
        <p:txBody>
          <a:bodyPr wrap="none" rtlCol="0">
            <a:spAutoFit/>
          </a:bodyPr>
          <a:lstStyle/>
          <a:p>
            <a:r>
              <a:rPr lang="fr-FR" sz="2800" b="1" dirty="0"/>
              <a:t>Opérations sur Access</a:t>
            </a:r>
          </a:p>
        </p:txBody>
      </p:sp>
    </p:spTree>
    <p:extLst>
      <p:ext uri="{BB962C8B-B14F-4D97-AF65-F5344CB8AC3E}">
        <p14:creationId xmlns:p14="http://schemas.microsoft.com/office/powerpoint/2010/main" val="3773147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68</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3">
            <a:extLst>
              <a:ext uri="{FF2B5EF4-FFF2-40B4-BE49-F238E27FC236}">
                <a16:creationId xmlns:a16="http://schemas.microsoft.com/office/drawing/2014/main" id="{021DD91F-F4E3-C504-7A85-CB330AA6671A}"/>
              </a:ext>
            </a:extLst>
          </p:cNvPr>
          <p:cNvSpPr txBox="1"/>
          <p:nvPr/>
        </p:nvSpPr>
        <p:spPr>
          <a:xfrm>
            <a:off x="395809" y="1476568"/>
            <a:ext cx="9144000" cy="1941830"/>
          </a:xfrm>
          <a:prstGeom prst="rect">
            <a:avLst/>
          </a:prstGeom>
          <a:ln w="9144">
            <a:solidFill>
              <a:srgbClr val="E0E0B7"/>
            </a:solidFill>
          </a:ln>
        </p:spPr>
        <p:txBody>
          <a:bodyPr vert="horz" wrap="square" lIns="0" tIns="36830" rIns="0" bIns="0" rtlCol="0">
            <a:spAutoFit/>
          </a:bodyPr>
          <a:lstStyle/>
          <a:p>
            <a:pPr marL="1918970">
              <a:lnSpc>
                <a:spcPct val="100000"/>
              </a:lnSpc>
              <a:spcBef>
                <a:spcPts val="290"/>
              </a:spcBef>
            </a:pPr>
            <a:r>
              <a:rPr sz="2400" b="1" dirty="0">
                <a:solidFill>
                  <a:srgbClr val="000099"/>
                </a:solidFill>
                <a:latin typeface="Times New Roman"/>
                <a:cs typeface="Times New Roman"/>
              </a:rPr>
              <a:t>Les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albums</a:t>
            </a:r>
            <a:r>
              <a:rPr sz="2400" b="1" spc="-25" dirty="0">
                <a:solidFill>
                  <a:srgbClr val="000099"/>
                </a:solidFill>
                <a:latin typeface="Times New Roman"/>
                <a:cs typeface="Times New Roman"/>
              </a:rPr>
              <a:t> </a:t>
            </a:r>
            <a:r>
              <a:rPr sz="2400" b="1" u="sng" dirty="0">
                <a:solidFill>
                  <a:srgbClr val="000099"/>
                </a:solidFill>
                <a:uFill>
                  <a:solidFill>
                    <a:srgbClr val="000099"/>
                  </a:solidFill>
                </a:uFill>
                <a:latin typeface="Times New Roman"/>
                <a:cs typeface="Times New Roman"/>
              </a:rPr>
              <a:t>qui</a:t>
            </a:r>
            <a:r>
              <a:rPr sz="2400" b="1" u="sng" spc="-35" dirty="0">
                <a:solidFill>
                  <a:srgbClr val="000099"/>
                </a:solidFill>
                <a:uFill>
                  <a:solidFill>
                    <a:srgbClr val="000099"/>
                  </a:solidFill>
                </a:uFill>
                <a:latin typeface="Times New Roman"/>
                <a:cs typeface="Times New Roman"/>
              </a:rPr>
              <a:t> </a:t>
            </a:r>
            <a:r>
              <a:rPr sz="2400" b="1" u="sng" dirty="0">
                <a:solidFill>
                  <a:srgbClr val="000099"/>
                </a:solidFill>
                <a:uFill>
                  <a:solidFill>
                    <a:srgbClr val="000099"/>
                  </a:solidFill>
                </a:uFill>
                <a:latin typeface="Times New Roman"/>
                <a:cs typeface="Times New Roman"/>
              </a:rPr>
              <a:t>ne</a:t>
            </a:r>
            <a:r>
              <a:rPr sz="2400" b="1" u="sng" spc="-40" dirty="0">
                <a:solidFill>
                  <a:srgbClr val="000099"/>
                </a:solidFill>
                <a:uFill>
                  <a:solidFill>
                    <a:srgbClr val="000099"/>
                  </a:solidFill>
                </a:uFill>
                <a:latin typeface="Times New Roman"/>
                <a:cs typeface="Times New Roman"/>
              </a:rPr>
              <a:t> </a:t>
            </a:r>
            <a:r>
              <a:rPr sz="2400" b="1" u="sng" dirty="0">
                <a:solidFill>
                  <a:srgbClr val="000099"/>
                </a:solidFill>
                <a:uFill>
                  <a:solidFill>
                    <a:srgbClr val="000099"/>
                  </a:solidFill>
                </a:uFill>
                <a:latin typeface="Times New Roman"/>
                <a:cs typeface="Times New Roman"/>
              </a:rPr>
              <a:t>sont</a:t>
            </a:r>
            <a:r>
              <a:rPr sz="2400" b="1" u="sng" spc="-45" dirty="0">
                <a:solidFill>
                  <a:srgbClr val="000099"/>
                </a:solidFill>
                <a:uFill>
                  <a:solidFill>
                    <a:srgbClr val="000099"/>
                  </a:solidFill>
                </a:uFill>
                <a:latin typeface="Times New Roman"/>
                <a:cs typeface="Times New Roman"/>
              </a:rPr>
              <a:t> </a:t>
            </a:r>
            <a:r>
              <a:rPr sz="2400" b="1" u="sng" dirty="0">
                <a:solidFill>
                  <a:srgbClr val="000099"/>
                </a:solidFill>
                <a:uFill>
                  <a:solidFill>
                    <a:srgbClr val="000099"/>
                  </a:solidFill>
                </a:uFill>
                <a:latin typeface="Times New Roman"/>
                <a:cs typeface="Times New Roman"/>
              </a:rPr>
              <a:t>pas</a:t>
            </a:r>
            <a:r>
              <a:rPr sz="2400" b="1" spc="-20"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plus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anciens</a:t>
            </a:r>
            <a:r>
              <a:rPr sz="2400" b="1" spc="-45" dirty="0">
                <a:solidFill>
                  <a:srgbClr val="000099"/>
                </a:solidFill>
                <a:latin typeface="Times New Roman"/>
                <a:cs typeface="Times New Roman"/>
              </a:rPr>
              <a:t> </a:t>
            </a:r>
            <a:r>
              <a:rPr sz="2400" b="1" spc="-50" dirty="0">
                <a:solidFill>
                  <a:srgbClr val="000099"/>
                </a:solidFill>
                <a:latin typeface="Times New Roman"/>
                <a:cs typeface="Times New Roman"/>
              </a:rPr>
              <a:t>:</a:t>
            </a:r>
            <a:endParaRPr sz="2400" dirty="0">
              <a:latin typeface="Times New Roman"/>
              <a:cs typeface="Times New Roman"/>
            </a:endParaRPr>
          </a:p>
          <a:p>
            <a:pPr marL="89535" marR="900430" indent="449580">
              <a:lnSpc>
                <a:spcPct val="100000"/>
              </a:lnSpc>
            </a:pPr>
            <a:r>
              <a:rPr sz="2400" b="1" dirty="0">
                <a:latin typeface="Times New Roman"/>
                <a:cs typeface="Times New Roman"/>
              </a:rPr>
              <a:t>Ce</a:t>
            </a:r>
            <a:r>
              <a:rPr sz="2400" b="1" spc="-15" dirty="0">
                <a:latin typeface="Times New Roman"/>
                <a:cs typeface="Times New Roman"/>
              </a:rPr>
              <a:t> </a:t>
            </a:r>
            <a:r>
              <a:rPr sz="2400" b="1" dirty="0">
                <a:latin typeface="Times New Roman"/>
                <a:cs typeface="Times New Roman"/>
              </a:rPr>
              <a:t>sont</a:t>
            </a:r>
            <a:r>
              <a:rPr sz="2400" b="1" spc="-5" dirty="0">
                <a:latin typeface="Times New Roman"/>
                <a:cs typeface="Times New Roman"/>
              </a:rPr>
              <a:t> </a:t>
            </a:r>
            <a:r>
              <a:rPr sz="2400" b="1" dirty="0">
                <a:latin typeface="Times New Roman"/>
                <a:cs typeface="Times New Roman"/>
              </a:rPr>
              <a:t>ceux</a:t>
            </a:r>
            <a:r>
              <a:rPr sz="2400" b="1" spc="-20" dirty="0">
                <a:latin typeface="Times New Roman"/>
                <a:cs typeface="Times New Roman"/>
              </a:rPr>
              <a:t> </a:t>
            </a:r>
            <a:r>
              <a:rPr sz="2400" b="1" dirty="0">
                <a:latin typeface="Times New Roman"/>
                <a:cs typeface="Times New Roman"/>
              </a:rPr>
              <a:t>dont</a:t>
            </a:r>
            <a:r>
              <a:rPr sz="2400" b="1" spc="-5" dirty="0">
                <a:latin typeface="Times New Roman"/>
                <a:cs typeface="Times New Roman"/>
              </a:rPr>
              <a:t> </a:t>
            </a:r>
            <a:r>
              <a:rPr sz="2400" b="1" dirty="0">
                <a:latin typeface="Times New Roman"/>
                <a:cs typeface="Times New Roman"/>
              </a:rPr>
              <a:t>l’année</a:t>
            </a:r>
            <a:r>
              <a:rPr sz="2400" b="1" spc="-25" dirty="0">
                <a:latin typeface="Times New Roman"/>
                <a:cs typeface="Times New Roman"/>
              </a:rPr>
              <a:t> </a:t>
            </a:r>
            <a:r>
              <a:rPr sz="2400" b="1" dirty="0">
                <a:latin typeface="Times New Roman"/>
                <a:cs typeface="Times New Roman"/>
              </a:rPr>
              <a:t>de</a:t>
            </a:r>
            <a:r>
              <a:rPr sz="2400" b="1" spc="-15" dirty="0">
                <a:latin typeface="Times New Roman"/>
                <a:cs typeface="Times New Roman"/>
              </a:rPr>
              <a:t> </a:t>
            </a:r>
            <a:r>
              <a:rPr sz="2400" b="1" dirty="0">
                <a:latin typeface="Times New Roman"/>
                <a:cs typeface="Times New Roman"/>
              </a:rPr>
              <a:t>sortie</a:t>
            </a:r>
            <a:r>
              <a:rPr sz="2400" b="1" spc="-30" dirty="0">
                <a:latin typeface="Times New Roman"/>
                <a:cs typeface="Times New Roman"/>
              </a:rPr>
              <a:t> </a:t>
            </a:r>
            <a:r>
              <a:rPr sz="2400" b="1" dirty="0">
                <a:latin typeface="Times New Roman"/>
                <a:cs typeface="Times New Roman"/>
              </a:rPr>
              <a:t>est</a:t>
            </a:r>
            <a:r>
              <a:rPr sz="2400" b="1" spc="-15" dirty="0">
                <a:latin typeface="Times New Roman"/>
                <a:cs typeface="Times New Roman"/>
              </a:rPr>
              <a:t> </a:t>
            </a:r>
            <a:r>
              <a:rPr sz="2400" b="1" dirty="0">
                <a:latin typeface="Times New Roman"/>
                <a:cs typeface="Times New Roman"/>
              </a:rPr>
              <a:t>différente</a:t>
            </a:r>
            <a:r>
              <a:rPr sz="2400" b="1" spc="-25" dirty="0">
                <a:latin typeface="Times New Roman"/>
                <a:cs typeface="Times New Roman"/>
              </a:rPr>
              <a:t> </a:t>
            </a:r>
            <a:r>
              <a:rPr sz="2400" b="1" dirty="0">
                <a:latin typeface="Times New Roman"/>
                <a:cs typeface="Times New Roman"/>
              </a:rPr>
              <a:t>de</a:t>
            </a:r>
            <a:r>
              <a:rPr sz="2400" b="1" spc="-15" dirty="0">
                <a:latin typeface="Times New Roman"/>
                <a:cs typeface="Times New Roman"/>
              </a:rPr>
              <a:t> </a:t>
            </a:r>
            <a:r>
              <a:rPr sz="2400" b="1" spc="-10" dirty="0">
                <a:latin typeface="Times New Roman"/>
                <a:cs typeface="Times New Roman"/>
              </a:rPr>
              <a:t>l’année minimale</a:t>
            </a:r>
            <a:endParaRPr sz="2400" dirty="0">
              <a:latin typeface="Times New Roman"/>
              <a:cs typeface="Times New Roman"/>
            </a:endParaRPr>
          </a:p>
          <a:p>
            <a:pPr marL="539115" indent="-450215">
              <a:lnSpc>
                <a:spcPct val="100000"/>
              </a:lnSpc>
              <a:buClr>
                <a:srgbClr val="000099"/>
              </a:buClr>
              <a:buAutoNum type="arabicPeriod"/>
              <a:tabLst>
                <a:tab pos="539115" algn="l"/>
                <a:tab pos="540385" algn="l"/>
              </a:tabLst>
            </a:pPr>
            <a:r>
              <a:rPr sz="2400" b="1" dirty="0">
                <a:latin typeface="Times New Roman"/>
                <a:cs typeface="Times New Roman"/>
              </a:rPr>
              <a:t>Requête</a:t>
            </a:r>
            <a:r>
              <a:rPr sz="2400" b="1" spc="-25" dirty="0">
                <a:latin typeface="Times New Roman"/>
                <a:cs typeface="Times New Roman"/>
              </a:rPr>
              <a:t> </a:t>
            </a:r>
            <a:r>
              <a:rPr sz="2400" b="1" dirty="0">
                <a:latin typeface="Times New Roman"/>
                <a:cs typeface="Times New Roman"/>
              </a:rPr>
              <a:t>qui</a:t>
            </a:r>
            <a:r>
              <a:rPr sz="2400" b="1" spc="-25" dirty="0">
                <a:latin typeface="Times New Roman"/>
                <a:cs typeface="Times New Roman"/>
              </a:rPr>
              <a:t> </a:t>
            </a:r>
            <a:r>
              <a:rPr sz="2400" b="1" dirty="0">
                <a:latin typeface="Times New Roman"/>
                <a:cs typeface="Times New Roman"/>
              </a:rPr>
              <a:t>affiche</a:t>
            </a:r>
            <a:r>
              <a:rPr sz="2400" b="1" spc="-40" dirty="0">
                <a:latin typeface="Times New Roman"/>
                <a:cs typeface="Times New Roman"/>
              </a:rPr>
              <a:t> </a:t>
            </a:r>
            <a:r>
              <a:rPr sz="2400" b="1" dirty="0">
                <a:latin typeface="Times New Roman"/>
                <a:cs typeface="Times New Roman"/>
              </a:rPr>
              <a:t>l’année</a:t>
            </a:r>
            <a:r>
              <a:rPr sz="2400" b="1" spc="-35" dirty="0">
                <a:latin typeface="Times New Roman"/>
                <a:cs typeface="Times New Roman"/>
              </a:rPr>
              <a:t> </a:t>
            </a:r>
            <a:r>
              <a:rPr sz="2400" b="1" dirty="0">
                <a:latin typeface="Times New Roman"/>
                <a:cs typeface="Times New Roman"/>
              </a:rPr>
              <a:t>minimale</a:t>
            </a:r>
            <a:r>
              <a:rPr sz="2400" b="1" spc="-45" dirty="0">
                <a:latin typeface="Times New Roman"/>
                <a:cs typeface="Times New Roman"/>
              </a:rPr>
              <a:t> </a:t>
            </a:r>
            <a:r>
              <a:rPr sz="2400" b="1" dirty="0">
                <a:latin typeface="Times New Roman"/>
                <a:cs typeface="Times New Roman"/>
              </a:rPr>
              <a:t>(Requête</a:t>
            </a:r>
            <a:r>
              <a:rPr sz="2400" b="1" spc="-20" dirty="0">
                <a:latin typeface="Times New Roman"/>
                <a:cs typeface="Times New Roman"/>
              </a:rPr>
              <a:t> </a:t>
            </a:r>
            <a:r>
              <a:rPr sz="2400" b="1" dirty="0">
                <a:latin typeface="Times New Roman"/>
                <a:cs typeface="Times New Roman"/>
              </a:rPr>
              <a:t>«</a:t>
            </a:r>
            <a:r>
              <a:rPr sz="2400" b="1" spc="-125" dirty="0">
                <a:latin typeface="Times New Roman"/>
                <a:cs typeface="Times New Roman"/>
              </a:rPr>
              <a:t> </a:t>
            </a:r>
            <a:r>
              <a:rPr sz="2400" b="1" dirty="0">
                <a:latin typeface="Times New Roman"/>
                <a:cs typeface="Times New Roman"/>
              </a:rPr>
              <a:t>AnnéeMin</a:t>
            </a:r>
            <a:r>
              <a:rPr sz="2400" b="1" spc="-20" dirty="0">
                <a:latin typeface="Times New Roman"/>
                <a:cs typeface="Times New Roman"/>
              </a:rPr>
              <a:t> </a:t>
            </a:r>
            <a:r>
              <a:rPr sz="2400" b="1" spc="-25" dirty="0">
                <a:latin typeface="Times New Roman"/>
                <a:cs typeface="Times New Roman"/>
              </a:rPr>
              <a:t>»)</a:t>
            </a:r>
            <a:endParaRPr sz="2400" dirty="0">
              <a:latin typeface="Times New Roman"/>
              <a:cs typeface="Times New Roman"/>
            </a:endParaRPr>
          </a:p>
          <a:p>
            <a:pPr marL="539115" indent="-450215">
              <a:lnSpc>
                <a:spcPct val="100000"/>
              </a:lnSpc>
              <a:buClr>
                <a:srgbClr val="000099"/>
              </a:buClr>
              <a:buAutoNum type="arabicPeriod"/>
              <a:tabLst>
                <a:tab pos="539115" algn="l"/>
                <a:tab pos="540385" algn="l"/>
              </a:tabLst>
            </a:pPr>
            <a:r>
              <a:rPr sz="2400" b="1" dirty="0">
                <a:latin typeface="Times New Roman"/>
                <a:cs typeface="Times New Roman"/>
              </a:rPr>
              <a:t>Utiliser</a:t>
            </a:r>
            <a:r>
              <a:rPr sz="2400" b="1" spc="-85" dirty="0">
                <a:latin typeface="Times New Roman"/>
                <a:cs typeface="Times New Roman"/>
              </a:rPr>
              <a:t> </a:t>
            </a:r>
            <a:r>
              <a:rPr sz="2400" b="1" dirty="0">
                <a:latin typeface="Times New Roman"/>
                <a:cs typeface="Times New Roman"/>
              </a:rPr>
              <a:t>cette</a:t>
            </a:r>
            <a:r>
              <a:rPr sz="2400" b="1" spc="-35" dirty="0">
                <a:latin typeface="Times New Roman"/>
                <a:cs typeface="Times New Roman"/>
              </a:rPr>
              <a:t> </a:t>
            </a:r>
            <a:r>
              <a:rPr sz="2400" b="1" dirty="0">
                <a:latin typeface="Times New Roman"/>
                <a:cs typeface="Times New Roman"/>
              </a:rPr>
              <a:t>requête</a:t>
            </a:r>
            <a:r>
              <a:rPr sz="2400" b="1" spc="-25" dirty="0">
                <a:latin typeface="Times New Roman"/>
                <a:cs typeface="Times New Roman"/>
              </a:rPr>
              <a:t> </a:t>
            </a:r>
            <a:r>
              <a:rPr sz="2400" b="1" dirty="0">
                <a:latin typeface="Times New Roman"/>
                <a:cs typeface="Times New Roman"/>
              </a:rPr>
              <a:t>pour</a:t>
            </a:r>
            <a:r>
              <a:rPr sz="2400" b="1" spc="-60" dirty="0">
                <a:latin typeface="Times New Roman"/>
                <a:cs typeface="Times New Roman"/>
              </a:rPr>
              <a:t> </a:t>
            </a:r>
            <a:r>
              <a:rPr sz="2400" b="1" dirty="0">
                <a:latin typeface="Times New Roman"/>
                <a:cs typeface="Times New Roman"/>
              </a:rPr>
              <a:t>comparer</a:t>
            </a:r>
            <a:r>
              <a:rPr sz="2400" b="1" spc="-70" dirty="0">
                <a:latin typeface="Times New Roman"/>
                <a:cs typeface="Times New Roman"/>
              </a:rPr>
              <a:t> </a:t>
            </a:r>
            <a:r>
              <a:rPr sz="2400" b="1" dirty="0">
                <a:latin typeface="Times New Roman"/>
                <a:cs typeface="Times New Roman"/>
              </a:rPr>
              <a:t>l’année</a:t>
            </a:r>
            <a:r>
              <a:rPr sz="2400" b="1" spc="-30" dirty="0">
                <a:latin typeface="Times New Roman"/>
                <a:cs typeface="Times New Roman"/>
              </a:rPr>
              <a:t> </a:t>
            </a:r>
            <a:r>
              <a:rPr sz="2400" b="1" dirty="0">
                <a:latin typeface="Times New Roman"/>
                <a:cs typeface="Times New Roman"/>
              </a:rPr>
              <a:t>de</a:t>
            </a:r>
            <a:r>
              <a:rPr sz="2400" b="1" spc="-20" dirty="0">
                <a:latin typeface="Times New Roman"/>
                <a:cs typeface="Times New Roman"/>
              </a:rPr>
              <a:t> </a:t>
            </a:r>
            <a:r>
              <a:rPr sz="2400" b="1" dirty="0">
                <a:latin typeface="Times New Roman"/>
                <a:cs typeface="Times New Roman"/>
              </a:rPr>
              <a:t>sortie</a:t>
            </a:r>
            <a:r>
              <a:rPr sz="2400" b="1" spc="-35" dirty="0">
                <a:latin typeface="Times New Roman"/>
                <a:cs typeface="Times New Roman"/>
              </a:rPr>
              <a:t> </a:t>
            </a:r>
            <a:r>
              <a:rPr sz="2400" b="1" dirty="0">
                <a:latin typeface="Times New Roman"/>
                <a:cs typeface="Times New Roman"/>
              </a:rPr>
              <a:t>de</a:t>
            </a:r>
            <a:r>
              <a:rPr sz="2400" b="1" spc="-20" dirty="0">
                <a:latin typeface="Times New Roman"/>
                <a:cs typeface="Times New Roman"/>
              </a:rPr>
              <a:t> </a:t>
            </a:r>
            <a:r>
              <a:rPr sz="2400" b="1" spc="-10" dirty="0">
                <a:latin typeface="Times New Roman"/>
                <a:cs typeface="Times New Roman"/>
              </a:rPr>
              <a:t>l’album</a:t>
            </a:r>
            <a:endParaRPr sz="2400" dirty="0">
              <a:latin typeface="Times New Roman"/>
              <a:cs typeface="Times New Roman"/>
            </a:endParaRPr>
          </a:p>
        </p:txBody>
      </p:sp>
      <p:pic>
        <p:nvPicPr>
          <p:cNvPr id="4" name="object 4">
            <a:extLst>
              <a:ext uri="{FF2B5EF4-FFF2-40B4-BE49-F238E27FC236}">
                <a16:creationId xmlns:a16="http://schemas.microsoft.com/office/drawing/2014/main" id="{511A69D1-8202-29B6-2C06-40FE8FE9A9B1}"/>
              </a:ext>
            </a:extLst>
          </p:cNvPr>
          <p:cNvPicPr/>
          <p:nvPr/>
        </p:nvPicPr>
        <p:blipFill>
          <a:blip r:embed="rId4" cstate="print"/>
          <a:stretch>
            <a:fillRect/>
          </a:stretch>
        </p:blipFill>
        <p:spPr>
          <a:xfrm>
            <a:off x="395809" y="3429000"/>
            <a:ext cx="3066288" cy="2780442"/>
          </a:xfrm>
          <a:prstGeom prst="rect">
            <a:avLst/>
          </a:prstGeom>
        </p:spPr>
      </p:pic>
      <p:sp>
        <p:nvSpPr>
          <p:cNvPr id="9" name="object 5">
            <a:extLst>
              <a:ext uri="{FF2B5EF4-FFF2-40B4-BE49-F238E27FC236}">
                <a16:creationId xmlns:a16="http://schemas.microsoft.com/office/drawing/2014/main" id="{02EE27D7-97FB-BD01-8BE2-401C6CDE69AB}"/>
              </a:ext>
            </a:extLst>
          </p:cNvPr>
          <p:cNvSpPr txBox="1"/>
          <p:nvPr/>
        </p:nvSpPr>
        <p:spPr>
          <a:xfrm>
            <a:off x="2580998" y="3446988"/>
            <a:ext cx="576580" cy="433070"/>
          </a:xfrm>
          <a:prstGeom prst="rect">
            <a:avLst/>
          </a:prstGeom>
          <a:solidFill>
            <a:srgbClr val="FF9900"/>
          </a:solidFill>
        </p:spPr>
        <p:txBody>
          <a:bodyPr vert="horz" wrap="square" lIns="0" tIns="10160" rIns="0" bIns="0" rtlCol="0">
            <a:spAutoFit/>
          </a:bodyPr>
          <a:lstStyle/>
          <a:p>
            <a:pPr marL="92075">
              <a:lnSpc>
                <a:spcPct val="100000"/>
              </a:lnSpc>
              <a:spcBef>
                <a:spcPts val="80"/>
              </a:spcBef>
            </a:pPr>
            <a:r>
              <a:rPr sz="2400" b="1" dirty="0">
                <a:latin typeface="Times New Roman"/>
                <a:cs typeface="Times New Roman"/>
              </a:rPr>
              <a:t>1</a:t>
            </a:r>
            <a:endParaRPr sz="2400">
              <a:latin typeface="Times New Roman"/>
              <a:cs typeface="Times New Roman"/>
            </a:endParaRPr>
          </a:p>
        </p:txBody>
      </p:sp>
      <p:pic>
        <p:nvPicPr>
          <p:cNvPr id="10" name="object 6">
            <a:extLst>
              <a:ext uri="{FF2B5EF4-FFF2-40B4-BE49-F238E27FC236}">
                <a16:creationId xmlns:a16="http://schemas.microsoft.com/office/drawing/2014/main" id="{A9087B7D-38EF-DEE8-66A9-B5A2C889959B}"/>
              </a:ext>
            </a:extLst>
          </p:cNvPr>
          <p:cNvPicPr/>
          <p:nvPr/>
        </p:nvPicPr>
        <p:blipFill>
          <a:blip r:embed="rId5" cstate="print"/>
          <a:stretch>
            <a:fillRect/>
          </a:stretch>
        </p:blipFill>
        <p:spPr>
          <a:xfrm>
            <a:off x="3663265" y="3429000"/>
            <a:ext cx="5199888" cy="2876454"/>
          </a:xfrm>
          <a:prstGeom prst="rect">
            <a:avLst/>
          </a:prstGeom>
        </p:spPr>
      </p:pic>
      <p:sp>
        <p:nvSpPr>
          <p:cNvPr id="11" name="object 7">
            <a:extLst>
              <a:ext uri="{FF2B5EF4-FFF2-40B4-BE49-F238E27FC236}">
                <a16:creationId xmlns:a16="http://schemas.microsoft.com/office/drawing/2014/main" id="{D0C05BB1-9F0C-BC90-D4ED-D68C3EFE690A}"/>
              </a:ext>
            </a:extLst>
          </p:cNvPr>
          <p:cNvSpPr txBox="1"/>
          <p:nvPr/>
        </p:nvSpPr>
        <p:spPr>
          <a:xfrm>
            <a:off x="7997878" y="4192664"/>
            <a:ext cx="576580" cy="431800"/>
          </a:xfrm>
          <a:prstGeom prst="rect">
            <a:avLst/>
          </a:prstGeom>
          <a:solidFill>
            <a:srgbClr val="FF9900"/>
          </a:solidFill>
        </p:spPr>
        <p:txBody>
          <a:bodyPr vert="horz" wrap="square" lIns="0" tIns="10160" rIns="0" bIns="0" rtlCol="0">
            <a:spAutoFit/>
          </a:bodyPr>
          <a:lstStyle/>
          <a:p>
            <a:pPr marL="92075">
              <a:lnSpc>
                <a:spcPct val="100000"/>
              </a:lnSpc>
              <a:spcBef>
                <a:spcPts val="80"/>
              </a:spcBef>
            </a:pPr>
            <a:r>
              <a:rPr sz="2400" b="1" dirty="0">
                <a:latin typeface="Times New Roman"/>
                <a:cs typeface="Times New Roman"/>
              </a:rPr>
              <a:t>2</a:t>
            </a:r>
            <a:endParaRPr sz="2400">
              <a:latin typeface="Times New Roman"/>
              <a:cs typeface="Times New Roman"/>
            </a:endParaRPr>
          </a:p>
        </p:txBody>
      </p:sp>
      <p:sp>
        <p:nvSpPr>
          <p:cNvPr id="12" name="object 8">
            <a:extLst>
              <a:ext uri="{FF2B5EF4-FFF2-40B4-BE49-F238E27FC236}">
                <a16:creationId xmlns:a16="http://schemas.microsoft.com/office/drawing/2014/main" id="{0BCFA0FB-77D5-B495-B1E4-9D06739699C8}"/>
              </a:ext>
            </a:extLst>
          </p:cNvPr>
          <p:cNvSpPr/>
          <p:nvPr/>
        </p:nvSpPr>
        <p:spPr>
          <a:xfrm>
            <a:off x="6263209" y="5690817"/>
            <a:ext cx="2737485" cy="337058"/>
          </a:xfrm>
          <a:custGeom>
            <a:avLst/>
            <a:gdLst/>
            <a:ahLst/>
            <a:cxnLst/>
            <a:rect l="l" t="t" r="r" b="b"/>
            <a:pathLst>
              <a:path w="2737484" h="433070">
                <a:moveTo>
                  <a:pt x="0" y="216407"/>
                </a:moveTo>
                <a:lnTo>
                  <a:pt x="19152" y="180124"/>
                </a:lnTo>
                <a:lnTo>
                  <a:pt x="52239" y="156986"/>
                </a:lnTo>
                <a:lnTo>
                  <a:pt x="100501" y="134859"/>
                </a:lnTo>
                <a:lnTo>
                  <a:pt x="163014" y="113889"/>
                </a:lnTo>
                <a:lnTo>
                  <a:pt x="238854" y="94223"/>
                </a:lnTo>
                <a:lnTo>
                  <a:pt x="281482" y="84925"/>
                </a:lnTo>
                <a:lnTo>
                  <a:pt x="327095" y="76007"/>
                </a:lnTo>
                <a:lnTo>
                  <a:pt x="375578" y="67488"/>
                </a:lnTo>
                <a:lnTo>
                  <a:pt x="426814" y="59386"/>
                </a:lnTo>
                <a:lnTo>
                  <a:pt x="480689" y="51720"/>
                </a:lnTo>
                <a:lnTo>
                  <a:pt x="537086" y="44507"/>
                </a:lnTo>
                <a:lnTo>
                  <a:pt x="595890" y="37767"/>
                </a:lnTo>
                <a:lnTo>
                  <a:pt x="656986" y="31517"/>
                </a:lnTo>
                <a:lnTo>
                  <a:pt x="720258" y="25775"/>
                </a:lnTo>
                <a:lnTo>
                  <a:pt x="785590" y="20560"/>
                </a:lnTo>
                <a:lnTo>
                  <a:pt x="852867" y="15890"/>
                </a:lnTo>
                <a:lnTo>
                  <a:pt x="921973" y="11784"/>
                </a:lnTo>
                <a:lnTo>
                  <a:pt x="992793" y="8259"/>
                </a:lnTo>
                <a:lnTo>
                  <a:pt x="1065211" y="5335"/>
                </a:lnTo>
                <a:lnTo>
                  <a:pt x="1139111" y="3028"/>
                </a:lnTo>
                <a:lnTo>
                  <a:pt x="1214378" y="1358"/>
                </a:lnTo>
                <a:lnTo>
                  <a:pt x="1290897" y="342"/>
                </a:lnTo>
                <a:lnTo>
                  <a:pt x="1368552" y="0"/>
                </a:lnTo>
                <a:lnTo>
                  <a:pt x="1446206" y="342"/>
                </a:lnTo>
                <a:lnTo>
                  <a:pt x="1522725" y="1358"/>
                </a:lnTo>
                <a:lnTo>
                  <a:pt x="1597992" y="3028"/>
                </a:lnTo>
                <a:lnTo>
                  <a:pt x="1671892" y="5335"/>
                </a:lnTo>
                <a:lnTo>
                  <a:pt x="1744310" y="8259"/>
                </a:lnTo>
                <a:lnTo>
                  <a:pt x="1815130" y="11784"/>
                </a:lnTo>
                <a:lnTo>
                  <a:pt x="1884236" y="15890"/>
                </a:lnTo>
                <a:lnTo>
                  <a:pt x="1951513" y="20560"/>
                </a:lnTo>
                <a:lnTo>
                  <a:pt x="2016845" y="25775"/>
                </a:lnTo>
                <a:lnTo>
                  <a:pt x="2080117" y="31517"/>
                </a:lnTo>
                <a:lnTo>
                  <a:pt x="2141213" y="37767"/>
                </a:lnTo>
                <a:lnTo>
                  <a:pt x="2200017" y="44507"/>
                </a:lnTo>
                <a:lnTo>
                  <a:pt x="2256414" y="51720"/>
                </a:lnTo>
                <a:lnTo>
                  <a:pt x="2310289" y="59386"/>
                </a:lnTo>
                <a:lnTo>
                  <a:pt x="2361525" y="67488"/>
                </a:lnTo>
                <a:lnTo>
                  <a:pt x="2410008" y="76007"/>
                </a:lnTo>
                <a:lnTo>
                  <a:pt x="2455621" y="84925"/>
                </a:lnTo>
                <a:lnTo>
                  <a:pt x="2498249" y="94223"/>
                </a:lnTo>
                <a:lnTo>
                  <a:pt x="2537777" y="103884"/>
                </a:lnTo>
                <a:lnTo>
                  <a:pt x="2607069" y="124220"/>
                </a:lnTo>
                <a:lnTo>
                  <a:pt x="2662572" y="145787"/>
                </a:lnTo>
                <a:lnTo>
                  <a:pt x="2703362" y="168438"/>
                </a:lnTo>
                <a:lnTo>
                  <a:pt x="2734937" y="204127"/>
                </a:lnTo>
                <a:lnTo>
                  <a:pt x="2737104" y="216407"/>
                </a:lnTo>
                <a:lnTo>
                  <a:pt x="2734937" y="228688"/>
                </a:lnTo>
                <a:lnTo>
                  <a:pt x="2703362" y="264377"/>
                </a:lnTo>
                <a:lnTo>
                  <a:pt x="2662572" y="287028"/>
                </a:lnTo>
                <a:lnTo>
                  <a:pt x="2607069" y="308595"/>
                </a:lnTo>
                <a:lnTo>
                  <a:pt x="2537777" y="328931"/>
                </a:lnTo>
                <a:lnTo>
                  <a:pt x="2498249" y="338592"/>
                </a:lnTo>
                <a:lnTo>
                  <a:pt x="2455621" y="347890"/>
                </a:lnTo>
                <a:lnTo>
                  <a:pt x="2410008" y="356808"/>
                </a:lnTo>
                <a:lnTo>
                  <a:pt x="2361525" y="365327"/>
                </a:lnTo>
                <a:lnTo>
                  <a:pt x="2310289" y="373429"/>
                </a:lnTo>
                <a:lnTo>
                  <a:pt x="2256414" y="381095"/>
                </a:lnTo>
                <a:lnTo>
                  <a:pt x="2200017" y="388308"/>
                </a:lnTo>
                <a:lnTo>
                  <a:pt x="2141213" y="395048"/>
                </a:lnTo>
                <a:lnTo>
                  <a:pt x="2080117" y="401298"/>
                </a:lnTo>
                <a:lnTo>
                  <a:pt x="2016845" y="407040"/>
                </a:lnTo>
                <a:lnTo>
                  <a:pt x="1951513" y="412255"/>
                </a:lnTo>
                <a:lnTo>
                  <a:pt x="1884236" y="416925"/>
                </a:lnTo>
                <a:lnTo>
                  <a:pt x="1815130" y="421031"/>
                </a:lnTo>
                <a:lnTo>
                  <a:pt x="1744310" y="424556"/>
                </a:lnTo>
                <a:lnTo>
                  <a:pt x="1671892" y="427480"/>
                </a:lnTo>
                <a:lnTo>
                  <a:pt x="1597992" y="429787"/>
                </a:lnTo>
                <a:lnTo>
                  <a:pt x="1522725" y="431457"/>
                </a:lnTo>
                <a:lnTo>
                  <a:pt x="1446206" y="432473"/>
                </a:lnTo>
                <a:lnTo>
                  <a:pt x="1368552" y="432815"/>
                </a:lnTo>
                <a:lnTo>
                  <a:pt x="1290897" y="432473"/>
                </a:lnTo>
                <a:lnTo>
                  <a:pt x="1214378" y="431457"/>
                </a:lnTo>
                <a:lnTo>
                  <a:pt x="1139111" y="429787"/>
                </a:lnTo>
                <a:lnTo>
                  <a:pt x="1065211" y="427480"/>
                </a:lnTo>
                <a:lnTo>
                  <a:pt x="992793" y="424556"/>
                </a:lnTo>
                <a:lnTo>
                  <a:pt x="921973" y="421031"/>
                </a:lnTo>
                <a:lnTo>
                  <a:pt x="852867" y="416925"/>
                </a:lnTo>
                <a:lnTo>
                  <a:pt x="785590" y="412255"/>
                </a:lnTo>
                <a:lnTo>
                  <a:pt x="720258" y="407040"/>
                </a:lnTo>
                <a:lnTo>
                  <a:pt x="656986" y="401298"/>
                </a:lnTo>
                <a:lnTo>
                  <a:pt x="595890" y="395048"/>
                </a:lnTo>
                <a:lnTo>
                  <a:pt x="537086" y="388308"/>
                </a:lnTo>
                <a:lnTo>
                  <a:pt x="480689" y="381095"/>
                </a:lnTo>
                <a:lnTo>
                  <a:pt x="426814" y="373429"/>
                </a:lnTo>
                <a:lnTo>
                  <a:pt x="375578" y="365327"/>
                </a:lnTo>
                <a:lnTo>
                  <a:pt x="327095" y="356808"/>
                </a:lnTo>
                <a:lnTo>
                  <a:pt x="281482" y="347890"/>
                </a:lnTo>
                <a:lnTo>
                  <a:pt x="238854" y="338592"/>
                </a:lnTo>
                <a:lnTo>
                  <a:pt x="199326" y="328931"/>
                </a:lnTo>
                <a:lnTo>
                  <a:pt x="130034" y="308595"/>
                </a:lnTo>
                <a:lnTo>
                  <a:pt x="74531" y="287028"/>
                </a:lnTo>
                <a:lnTo>
                  <a:pt x="33741" y="264377"/>
                </a:lnTo>
                <a:lnTo>
                  <a:pt x="2166" y="228688"/>
                </a:lnTo>
                <a:lnTo>
                  <a:pt x="0" y="216407"/>
                </a:lnTo>
                <a:close/>
              </a:path>
            </a:pathLst>
          </a:custGeom>
          <a:ln w="57912">
            <a:solidFill>
              <a:srgbClr val="FF9900"/>
            </a:solidFill>
          </a:ln>
        </p:spPr>
        <p:txBody>
          <a:bodyPr wrap="square" lIns="0" tIns="0" rIns="0" bIns="0" rtlCol="0"/>
          <a:lstStyle/>
          <a:p>
            <a:endParaRPr/>
          </a:p>
        </p:txBody>
      </p:sp>
      <p:sp>
        <p:nvSpPr>
          <p:cNvPr id="13" name="ZoneTexte 12">
            <a:extLst>
              <a:ext uri="{FF2B5EF4-FFF2-40B4-BE49-F238E27FC236}">
                <a16:creationId xmlns:a16="http://schemas.microsoft.com/office/drawing/2014/main" id="{4DFBD196-2894-25CF-23E0-8AA9DD476E21}"/>
              </a:ext>
            </a:extLst>
          </p:cNvPr>
          <p:cNvSpPr txBox="1"/>
          <p:nvPr/>
        </p:nvSpPr>
        <p:spPr>
          <a:xfrm>
            <a:off x="4162762" y="936140"/>
            <a:ext cx="3448380" cy="523220"/>
          </a:xfrm>
          <a:prstGeom prst="rect">
            <a:avLst/>
          </a:prstGeom>
          <a:noFill/>
        </p:spPr>
        <p:txBody>
          <a:bodyPr wrap="none" rtlCol="0">
            <a:spAutoFit/>
          </a:bodyPr>
          <a:lstStyle/>
          <a:p>
            <a:r>
              <a:rPr lang="fr-FR" sz="2800" b="1" dirty="0"/>
              <a:t>Opérations sur Access</a:t>
            </a:r>
          </a:p>
        </p:txBody>
      </p:sp>
    </p:spTree>
    <p:extLst>
      <p:ext uri="{BB962C8B-B14F-4D97-AF65-F5344CB8AC3E}">
        <p14:creationId xmlns:p14="http://schemas.microsoft.com/office/powerpoint/2010/main" val="3349820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69</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3" name="ZoneTexte 12">
            <a:extLst>
              <a:ext uri="{FF2B5EF4-FFF2-40B4-BE49-F238E27FC236}">
                <a16:creationId xmlns:a16="http://schemas.microsoft.com/office/drawing/2014/main" id="{4DFBD196-2894-25CF-23E0-8AA9DD476E21}"/>
              </a:ext>
            </a:extLst>
          </p:cNvPr>
          <p:cNvSpPr txBox="1"/>
          <p:nvPr/>
        </p:nvSpPr>
        <p:spPr>
          <a:xfrm>
            <a:off x="4162762" y="936140"/>
            <a:ext cx="2744149" cy="523220"/>
          </a:xfrm>
          <a:prstGeom prst="rect">
            <a:avLst/>
          </a:prstGeom>
          <a:noFill/>
        </p:spPr>
        <p:txBody>
          <a:bodyPr wrap="none" rtlCol="0">
            <a:spAutoFit/>
          </a:bodyPr>
          <a:lstStyle/>
          <a:p>
            <a:r>
              <a:rPr lang="fr-FR" sz="2800" b="1" dirty="0"/>
              <a:t>Le regroupement</a:t>
            </a:r>
          </a:p>
        </p:txBody>
      </p:sp>
      <p:pic>
        <p:nvPicPr>
          <p:cNvPr id="16" name="object 4">
            <a:extLst>
              <a:ext uri="{FF2B5EF4-FFF2-40B4-BE49-F238E27FC236}">
                <a16:creationId xmlns:a16="http://schemas.microsoft.com/office/drawing/2014/main" id="{7E40B37A-0F32-FADD-AB73-219DA002C864}"/>
              </a:ext>
            </a:extLst>
          </p:cNvPr>
          <p:cNvPicPr/>
          <p:nvPr/>
        </p:nvPicPr>
        <p:blipFill>
          <a:blip r:embed="rId4" cstate="print"/>
          <a:stretch>
            <a:fillRect/>
          </a:stretch>
        </p:blipFill>
        <p:spPr>
          <a:xfrm>
            <a:off x="251459" y="2342367"/>
            <a:ext cx="5759196" cy="3984292"/>
          </a:xfrm>
          <a:prstGeom prst="rect">
            <a:avLst/>
          </a:prstGeom>
        </p:spPr>
      </p:pic>
      <p:sp>
        <p:nvSpPr>
          <p:cNvPr id="17" name="object 5">
            <a:extLst>
              <a:ext uri="{FF2B5EF4-FFF2-40B4-BE49-F238E27FC236}">
                <a16:creationId xmlns:a16="http://schemas.microsoft.com/office/drawing/2014/main" id="{1A978873-4B55-2834-11B6-70A0E79C2A36}"/>
              </a:ext>
            </a:extLst>
          </p:cNvPr>
          <p:cNvSpPr txBox="1"/>
          <p:nvPr/>
        </p:nvSpPr>
        <p:spPr>
          <a:xfrm>
            <a:off x="3799077" y="2481503"/>
            <a:ext cx="4753610" cy="1461770"/>
          </a:xfrm>
          <a:prstGeom prst="rect">
            <a:avLst/>
          </a:prstGeom>
          <a:solidFill>
            <a:srgbClr val="FFFF00"/>
          </a:solidFill>
          <a:ln w="9144">
            <a:solidFill>
              <a:srgbClr val="000000"/>
            </a:solidFill>
          </a:ln>
        </p:spPr>
        <p:txBody>
          <a:bodyPr vert="horz" wrap="square" lIns="0" tIns="35560" rIns="0" bIns="0" rtlCol="0">
            <a:spAutoFit/>
          </a:bodyPr>
          <a:lstStyle/>
          <a:p>
            <a:pPr marL="92075" marR="203835">
              <a:lnSpc>
                <a:spcPct val="93100"/>
              </a:lnSpc>
              <a:spcBef>
                <a:spcPts val="280"/>
              </a:spcBef>
            </a:pP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regroupe</a:t>
            </a:r>
            <a:r>
              <a:rPr sz="2400" spc="-30" dirty="0">
                <a:latin typeface="Times New Roman"/>
                <a:cs typeface="Times New Roman"/>
              </a:rPr>
              <a:t> </a:t>
            </a:r>
            <a:r>
              <a:rPr sz="2400" dirty="0">
                <a:latin typeface="Times New Roman"/>
                <a:cs typeface="Times New Roman"/>
              </a:rPr>
              <a:t>les</a:t>
            </a:r>
            <a:r>
              <a:rPr sz="2400" spc="-15" dirty="0">
                <a:latin typeface="Times New Roman"/>
                <a:cs typeface="Times New Roman"/>
              </a:rPr>
              <a:t> </a:t>
            </a:r>
            <a:r>
              <a:rPr sz="2400" dirty="0">
                <a:latin typeface="Times New Roman"/>
                <a:cs typeface="Times New Roman"/>
              </a:rPr>
              <a:t>lignes</a:t>
            </a:r>
            <a:r>
              <a:rPr sz="2400" spc="-30" dirty="0">
                <a:latin typeface="Times New Roman"/>
                <a:cs typeface="Times New Roman"/>
              </a:rPr>
              <a:t> </a:t>
            </a:r>
            <a:r>
              <a:rPr sz="2400" dirty="0">
                <a:latin typeface="Times New Roman"/>
                <a:cs typeface="Times New Roman"/>
              </a:rPr>
              <a:t>en</a:t>
            </a:r>
            <a:r>
              <a:rPr sz="2400" spc="-10" dirty="0">
                <a:latin typeface="Times New Roman"/>
                <a:cs typeface="Times New Roman"/>
              </a:rPr>
              <a:t> fonction </a:t>
            </a:r>
            <a:r>
              <a:rPr sz="2400" dirty="0">
                <a:latin typeface="Times New Roman"/>
                <a:cs typeface="Times New Roman"/>
              </a:rPr>
              <a:t>du</a:t>
            </a:r>
            <a:r>
              <a:rPr sz="2400" spc="-15" dirty="0">
                <a:latin typeface="Times New Roman"/>
                <a:cs typeface="Times New Roman"/>
              </a:rPr>
              <a:t> </a:t>
            </a:r>
            <a:r>
              <a:rPr sz="2400" dirty="0">
                <a:latin typeface="Times New Roman"/>
                <a:cs typeface="Times New Roman"/>
              </a:rPr>
              <a:t>NumArtiste</a:t>
            </a:r>
            <a:r>
              <a:rPr sz="2400" spc="-10"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Deux</a:t>
            </a:r>
            <a:r>
              <a:rPr sz="2400" spc="-10" dirty="0">
                <a:latin typeface="Times New Roman"/>
                <a:cs typeface="Times New Roman"/>
              </a:rPr>
              <a:t> </a:t>
            </a:r>
            <a:r>
              <a:rPr sz="2400" dirty="0">
                <a:latin typeface="Times New Roman"/>
                <a:cs typeface="Times New Roman"/>
              </a:rPr>
              <a:t>lignes</a:t>
            </a:r>
            <a:r>
              <a:rPr sz="2400" spc="-35" dirty="0">
                <a:latin typeface="Times New Roman"/>
                <a:cs typeface="Times New Roman"/>
              </a:rPr>
              <a:t> </a:t>
            </a:r>
            <a:r>
              <a:rPr sz="2400" dirty="0">
                <a:latin typeface="Times New Roman"/>
                <a:cs typeface="Times New Roman"/>
              </a:rPr>
              <a:t>qui</a:t>
            </a:r>
            <a:r>
              <a:rPr sz="2400" spc="-15" dirty="0">
                <a:latin typeface="Times New Roman"/>
                <a:cs typeface="Times New Roman"/>
              </a:rPr>
              <a:t> </a:t>
            </a:r>
            <a:r>
              <a:rPr sz="2400" spc="-25" dirty="0">
                <a:latin typeface="Times New Roman"/>
                <a:cs typeface="Times New Roman"/>
              </a:rPr>
              <a:t>ont </a:t>
            </a:r>
            <a:r>
              <a:rPr sz="2400" dirty="0">
                <a:latin typeface="Times New Roman"/>
                <a:cs typeface="Times New Roman"/>
              </a:rPr>
              <a:t>le</a:t>
            </a:r>
            <a:r>
              <a:rPr sz="2400" spc="-35" dirty="0">
                <a:latin typeface="Times New Roman"/>
                <a:cs typeface="Times New Roman"/>
              </a:rPr>
              <a:t> </a:t>
            </a:r>
            <a:r>
              <a:rPr sz="2400" dirty="0">
                <a:latin typeface="Times New Roman"/>
                <a:cs typeface="Times New Roman"/>
              </a:rPr>
              <a:t>même</a:t>
            </a:r>
            <a:r>
              <a:rPr sz="2400" spc="-20" dirty="0">
                <a:latin typeface="Times New Roman"/>
                <a:cs typeface="Times New Roman"/>
              </a:rPr>
              <a:t> </a:t>
            </a:r>
            <a:r>
              <a:rPr sz="2400" dirty="0">
                <a:latin typeface="Times New Roman"/>
                <a:cs typeface="Times New Roman"/>
              </a:rPr>
              <a:t>NumArtiste</a:t>
            </a:r>
            <a:r>
              <a:rPr sz="2400" spc="-25" dirty="0">
                <a:latin typeface="Times New Roman"/>
                <a:cs typeface="Times New Roman"/>
              </a:rPr>
              <a:t> </a:t>
            </a:r>
            <a:r>
              <a:rPr sz="2400" dirty="0">
                <a:latin typeface="Times New Roman"/>
                <a:cs typeface="Times New Roman"/>
              </a:rPr>
              <a:t>seront</a:t>
            </a:r>
            <a:r>
              <a:rPr sz="2400" spc="-40" dirty="0">
                <a:latin typeface="Times New Roman"/>
                <a:cs typeface="Times New Roman"/>
              </a:rPr>
              <a:t> </a:t>
            </a:r>
            <a:r>
              <a:rPr sz="2400" dirty="0">
                <a:latin typeface="Times New Roman"/>
                <a:cs typeface="Times New Roman"/>
              </a:rPr>
              <a:t>dans</a:t>
            </a:r>
            <a:r>
              <a:rPr sz="2400" spc="-40" dirty="0">
                <a:latin typeface="Times New Roman"/>
                <a:cs typeface="Times New Roman"/>
              </a:rPr>
              <a:t> </a:t>
            </a:r>
            <a:r>
              <a:rPr sz="2400" spc="-25" dirty="0">
                <a:latin typeface="Times New Roman"/>
                <a:cs typeface="Times New Roman"/>
              </a:rPr>
              <a:t>le </a:t>
            </a:r>
            <a:r>
              <a:rPr sz="2400" dirty="0">
                <a:latin typeface="Times New Roman"/>
                <a:cs typeface="Times New Roman"/>
              </a:rPr>
              <a:t>même</a:t>
            </a:r>
            <a:r>
              <a:rPr sz="2400" spc="-30" dirty="0">
                <a:latin typeface="Times New Roman"/>
                <a:cs typeface="Times New Roman"/>
              </a:rPr>
              <a:t> </a:t>
            </a:r>
            <a:r>
              <a:rPr sz="2400" spc="-10" dirty="0">
                <a:latin typeface="Times New Roman"/>
                <a:cs typeface="Times New Roman"/>
              </a:rPr>
              <a:t>groupe.</a:t>
            </a:r>
            <a:endParaRPr sz="2400" dirty="0">
              <a:latin typeface="Times New Roman"/>
              <a:cs typeface="Times New Roman"/>
            </a:endParaRPr>
          </a:p>
        </p:txBody>
      </p:sp>
      <p:grpSp>
        <p:nvGrpSpPr>
          <p:cNvPr id="18" name="object 6">
            <a:extLst>
              <a:ext uri="{FF2B5EF4-FFF2-40B4-BE49-F238E27FC236}">
                <a16:creationId xmlns:a16="http://schemas.microsoft.com/office/drawing/2014/main" id="{0E0DBE5D-FA57-140B-41E3-33B4DC86CD98}"/>
              </a:ext>
            </a:extLst>
          </p:cNvPr>
          <p:cNvGrpSpPr/>
          <p:nvPr/>
        </p:nvGrpSpPr>
        <p:grpSpPr>
          <a:xfrm>
            <a:off x="3248532" y="3620200"/>
            <a:ext cx="5361305" cy="1754566"/>
            <a:chOff x="3248532" y="3280536"/>
            <a:chExt cx="5361305" cy="2094230"/>
          </a:xfrm>
        </p:grpSpPr>
        <p:sp>
          <p:nvSpPr>
            <p:cNvPr id="20" name="object 7">
              <a:extLst>
                <a:ext uri="{FF2B5EF4-FFF2-40B4-BE49-F238E27FC236}">
                  <a16:creationId xmlns:a16="http://schemas.microsoft.com/office/drawing/2014/main" id="{42403EC3-B432-5B85-9A37-5C4AAEEA171B}"/>
                </a:ext>
              </a:extLst>
            </p:cNvPr>
            <p:cNvSpPr/>
            <p:nvPr/>
          </p:nvSpPr>
          <p:spPr>
            <a:xfrm>
              <a:off x="3248532" y="3280536"/>
              <a:ext cx="550545" cy="2094230"/>
            </a:xfrm>
            <a:custGeom>
              <a:avLst/>
              <a:gdLst/>
              <a:ahLst/>
              <a:cxnLst/>
              <a:rect l="l" t="t" r="r" b="b"/>
              <a:pathLst>
                <a:path w="550545" h="2094229">
                  <a:moveTo>
                    <a:pt x="0" y="1969389"/>
                  </a:moveTo>
                  <a:lnTo>
                    <a:pt x="28829" y="2093849"/>
                  </a:lnTo>
                  <a:lnTo>
                    <a:pt x="103002" y="2005711"/>
                  </a:lnTo>
                  <a:lnTo>
                    <a:pt x="69595" y="2005711"/>
                  </a:lnTo>
                  <a:lnTo>
                    <a:pt x="32639" y="1996821"/>
                  </a:lnTo>
                  <a:lnTo>
                    <a:pt x="37098" y="1978292"/>
                  </a:lnTo>
                  <a:lnTo>
                    <a:pt x="0" y="1969389"/>
                  </a:lnTo>
                  <a:close/>
                </a:path>
                <a:path w="550545" h="2094229">
                  <a:moveTo>
                    <a:pt x="37098" y="1978292"/>
                  </a:moveTo>
                  <a:lnTo>
                    <a:pt x="32639" y="1996821"/>
                  </a:lnTo>
                  <a:lnTo>
                    <a:pt x="69595" y="2005711"/>
                  </a:lnTo>
                  <a:lnTo>
                    <a:pt x="74060" y="1987163"/>
                  </a:lnTo>
                  <a:lnTo>
                    <a:pt x="37098" y="1978292"/>
                  </a:lnTo>
                  <a:close/>
                </a:path>
                <a:path w="550545" h="2094229">
                  <a:moveTo>
                    <a:pt x="74060" y="1987163"/>
                  </a:moveTo>
                  <a:lnTo>
                    <a:pt x="69595" y="2005711"/>
                  </a:lnTo>
                  <a:lnTo>
                    <a:pt x="103002" y="2005711"/>
                  </a:lnTo>
                  <a:lnTo>
                    <a:pt x="111125" y="1996059"/>
                  </a:lnTo>
                  <a:lnTo>
                    <a:pt x="74060" y="1987163"/>
                  </a:lnTo>
                  <a:close/>
                </a:path>
                <a:path w="550545" h="2094229">
                  <a:moveTo>
                    <a:pt x="513206" y="0"/>
                  </a:moveTo>
                  <a:lnTo>
                    <a:pt x="37098" y="1978292"/>
                  </a:lnTo>
                  <a:lnTo>
                    <a:pt x="74060" y="1987163"/>
                  </a:lnTo>
                  <a:lnTo>
                    <a:pt x="550291" y="8889"/>
                  </a:lnTo>
                  <a:lnTo>
                    <a:pt x="513206" y="0"/>
                  </a:lnTo>
                  <a:close/>
                </a:path>
              </a:pathLst>
            </a:custGeom>
            <a:solidFill>
              <a:srgbClr val="FF9900"/>
            </a:solidFill>
          </p:spPr>
          <p:txBody>
            <a:bodyPr wrap="square" lIns="0" tIns="0" rIns="0" bIns="0" rtlCol="0"/>
            <a:lstStyle/>
            <a:p>
              <a:endParaRPr/>
            </a:p>
          </p:txBody>
        </p:sp>
        <p:sp>
          <p:nvSpPr>
            <p:cNvPr id="21" name="object 8">
              <a:extLst>
                <a:ext uri="{FF2B5EF4-FFF2-40B4-BE49-F238E27FC236}">
                  <a16:creationId xmlns:a16="http://schemas.microsoft.com/office/drawing/2014/main" id="{FBCF59A7-2F52-408C-6055-1685E9B780C3}"/>
                </a:ext>
              </a:extLst>
            </p:cNvPr>
            <p:cNvSpPr/>
            <p:nvPr/>
          </p:nvSpPr>
          <p:spPr>
            <a:xfrm>
              <a:off x="5364479" y="3788663"/>
              <a:ext cx="3240405" cy="1122045"/>
            </a:xfrm>
            <a:custGeom>
              <a:avLst/>
              <a:gdLst/>
              <a:ahLst/>
              <a:cxnLst/>
              <a:rect l="l" t="t" r="r" b="b"/>
              <a:pathLst>
                <a:path w="3240404" h="1122045">
                  <a:moveTo>
                    <a:pt x="3240024" y="0"/>
                  </a:moveTo>
                  <a:lnTo>
                    <a:pt x="0" y="0"/>
                  </a:lnTo>
                  <a:lnTo>
                    <a:pt x="0" y="1121664"/>
                  </a:lnTo>
                  <a:lnTo>
                    <a:pt x="3240024" y="1121664"/>
                  </a:lnTo>
                  <a:lnTo>
                    <a:pt x="3240024" y="0"/>
                  </a:lnTo>
                  <a:close/>
                </a:path>
              </a:pathLst>
            </a:custGeom>
            <a:solidFill>
              <a:srgbClr val="7CDAFF"/>
            </a:solidFill>
          </p:spPr>
          <p:txBody>
            <a:bodyPr wrap="square" lIns="0" tIns="0" rIns="0" bIns="0" rtlCol="0"/>
            <a:lstStyle/>
            <a:p>
              <a:endParaRPr/>
            </a:p>
          </p:txBody>
        </p:sp>
        <p:sp>
          <p:nvSpPr>
            <p:cNvPr id="25" name="object 9">
              <a:extLst>
                <a:ext uri="{FF2B5EF4-FFF2-40B4-BE49-F238E27FC236}">
                  <a16:creationId xmlns:a16="http://schemas.microsoft.com/office/drawing/2014/main" id="{CCA82C07-AF68-1B2B-5C45-EBACCADDD93F}"/>
                </a:ext>
              </a:extLst>
            </p:cNvPr>
            <p:cNvSpPr/>
            <p:nvPr/>
          </p:nvSpPr>
          <p:spPr>
            <a:xfrm>
              <a:off x="5364479" y="3788663"/>
              <a:ext cx="3240405" cy="1122045"/>
            </a:xfrm>
            <a:custGeom>
              <a:avLst/>
              <a:gdLst/>
              <a:ahLst/>
              <a:cxnLst/>
              <a:rect l="l" t="t" r="r" b="b"/>
              <a:pathLst>
                <a:path w="3240404" h="1122045">
                  <a:moveTo>
                    <a:pt x="0" y="1121664"/>
                  </a:moveTo>
                  <a:lnTo>
                    <a:pt x="3240024" y="1121664"/>
                  </a:lnTo>
                  <a:lnTo>
                    <a:pt x="3240024" y="0"/>
                  </a:lnTo>
                  <a:lnTo>
                    <a:pt x="0" y="0"/>
                  </a:lnTo>
                  <a:lnTo>
                    <a:pt x="0" y="1121664"/>
                  </a:lnTo>
                  <a:close/>
                </a:path>
              </a:pathLst>
            </a:custGeom>
            <a:ln w="9143">
              <a:solidFill>
                <a:srgbClr val="000000"/>
              </a:solidFill>
            </a:ln>
          </p:spPr>
          <p:txBody>
            <a:bodyPr wrap="square" lIns="0" tIns="0" rIns="0" bIns="0" rtlCol="0"/>
            <a:lstStyle/>
            <a:p>
              <a:endParaRPr/>
            </a:p>
          </p:txBody>
        </p:sp>
      </p:grpSp>
      <p:sp>
        <p:nvSpPr>
          <p:cNvPr id="27" name="object 10">
            <a:extLst>
              <a:ext uri="{FF2B5EF4-FFF2-40B4-BE49-F238E27FC236}">
                <a16:creationId xmlns:a16="http://schemas.microsoft.com/office/drawing/2014/main" id="{D3301ED1-E9F2-4CF0-2876-9CBCF83F14DF}"/>
              </a:ext>
            </a:extLst>
          </p:cNvPr>
          <p:cNvSpPr txBox="1"/>
          <p:nvPr/>
        </p:nvSpPr>
        <p:spPr>
          <a:xfrm>
            <a:off x="5557710" y="3950066"/>
            <a:ext cx="2919095" cy="1073150"/>
          </a:xfrm>
          <a:prstGeom prst="rect">
            <a:avLst/>
          </a:prstGeom>
        </p:spPr>
        <p:txBody>
          <a:bodyPr vert="horz" wrap="square" lIns="0" tIns="37465" rIns="0" bIns="0" rtlCol="0">
            <a:spAutoFit/>
          </a:bodyPr>
          <a:lstStyle/>
          <a:p>
            <a:pPr marL="12700" marR="5080">
              <a:lnSpc>
                <a:spcPct val="93200"/>
              </a:lnSpc>
              <a:spcBef>
                <a:spcPts val="295"/>
              </a:spcBef>
            </a:pPr>
            <a:r>
              <a:rPr sz="2400" dirty="0">
                <a:latin typeface="Times New Roman"/>
                <a:cs typeface="Times New Roman"/>
              </a:rPr>
              <a:t>Pour</a:t>
            </a:r>
            <a:r>
              <a:rPr sz="2400" spc="-70" dirty="0">
                <a:latin typeface="Times New Roman"/>
                <a:cs typeface="Times New Roman"/>
              </a:rPr>
              <a:t> </a:t>
            </a:r>
            <a:r>
              <a:rPr sz="2400" dirty="0">
                <a:latin typeface="Times New Roman"/>
                <a:cs typeface="Times New Roman"/>
              </a:rPr>
              <a:t>chaque</a:t>
            </a:r>
            <a:r>
              <a:rPr sz="2400" spc="-75" dirty="0">
                <a:latin typeface="Times New Roman"/>
                <a:cs typeface="Times New Roman"/>
              </a:rPr>
              <a:t> </a:t>
            </a:r>
            <a:r>
              <a:rPr sz="2400" dirty="0">
                <a:latin typeface="Times New Roman"/>
                <a:cs typeface="Times New Roman"/>
              </a:rPr>
              <a:t>groupe,</a:t>
            </a:r>
            <a:r>
              <a:rPr sz="2400" spc="-80" dirty="0">
                <a:latin typeface="Times New Roman"/>
                <a:cs typeface="Times New Roman"/>
              </a:rPr>
              <a:t> </a:t>
            </a:r>
            <a:r>
              <a:rPr sz="2400" spc="-25" dirty="0">
                <a:latin typeface="Times New Roman"/>
                <a:cs typeface="Times New Roman"/>
              </a:rPr>
              <a:t>on </a:t>
            </a:r>
            <a:r>
              <a:rPr sz="2400" dirty="0">
                <a:latin typeface="Times New Roman"/>
                <a:cs typeface="Times New Roman"/>
              </a:rPr>
              <a:t>compte</a:t>
            </a:r>
            <a:r>
              <a:rPr sz="2400" spc="-75" dirty="0">
                <a:latin typeface="Times New Roman"/>
                <a:cs typeface="Times New Roman"/>
              </a:rPr>
              <a:t> </a:t>
            </a:r>
            <a:r>
              <a:rPr sz="2400" dirty="0">
                <a:latin typeface="Times New Roman"/>
                <a:cs typeface="Times New Roman"/>
              </a:rPr>
              <a:t>le</a:t>
            </a:r>
            <a:r>
              <a:rPr sz="2400" spc="-85" dirty="0">
                <a:latin typeface="Times New Roman"/>
                <a:cs typeface="Times New Roman"/>
              </a:rPr>
              <a:t> </a:t>
            </a:r>
            <a:r>
              <a:rPr sz="2400" dirty="0">
                <a:latin typeface="Times New Roman"/>
                <a:cs typeface="Times New Roman"/>
              </a:rPr>
              <a:t>nombre</a:t>
            </a:r>
            <a:r>
              <a:rPr sz="2400" spc="-60" dirty="0">
                <a:latin typeface="Times New Roman"/>
                <a:cs typeface="Times New Roman"/>
              </a:rPr>
              <a:t> </a:t>
            </a:r>
            <a:r>
              <a:rPr sz="2400" spc="-25" dirty="0">
                <a:latin typeface="Times New Roman"/>
                <a:cs typeface="Times New Roman"/>
              </a:rPr>
              <a:t>de </a:t>
            </a:r>
            <a:r>
              <a:rPr sz="2400" spc="-10" dirty="0">
                <a:latin typeface="Times New Roman"/>
                <a:cs typeface="Times New Roman"/>
              </a:rPr>
              <a:t>NumAlbum.</a:t>
            </a:r>
            <a:endParaRPr sz="2400">
              <a:latin typeface="Times New Roman"/>
              <a:cs typeface="Times New Roman"/>
            </a:endParaRPr>
          </a:p>
        </p:txBody>
      </p:sp>
      <p:sp>
        <p:nvSpPr>
          <p:cNvPr id="29" name="object 11">
            <a:extLst>
              <a:ext uri="{FF2B5EF4-FFF2-40B4-BE49-F238E27FC236}">
                <a16:creationId xmlns:a16="http://schemas.microsoft.com/office/drawing/2014/main" id="{34E8A928-0F26-2D20-F740-BF03F4BF5B31}"/>
              </a:ext>
            </a:extLst>
          </p:cNvPr>
          <p:cNvSpPr/>
          <p:nvPr/>
        </p:nvSpPr>
        <p:spPr>
          <a:xfrm>
            <a:off x="4932426" y="4893636"/>
            <a:ext cx="519430" cy="552758"/>
          </a:xfrm>
          <a:custGeom>
            <a:avLst/>
            <a:gdLst/>
            <a:ahLst/>
            <a:cxnLst/>
            <a:rect l="l" t="t" r="r" b="b"/>
            <a:pathLst>
              <a:path w="519429" h="659764">
                <a:moveTo>
                  <a:pt x="25146" y="534035"/>
                </a:moveTo>
                <a:lnTo>
                  <a:pt x="0" y="659384"/>
                </a:lnTo>
                <a:lnTo>
                  <a:pt x="115315" y="604266"/>
                </a:lnTo>
                <a:lnTo>
                  <a:pt x="104554" y="595884"/>
                </a:lnTo>
                <a:lnTo>
                  <a:pt x="73533" y="595884"/>
                </a:lnTo>
                <a:lnTo>
                  <a:pt x="43434" y="572516"/>
                </a:lnTo>
                <a:lnTo>
                  <a:pt x="55185" y="557431"/>
                </a:lnTo>
                <a:lnTo>
                  <a:pt x="25146" y="534035"/>
                </a:lnTo>
                <a:close/>
              </a:path>
              <a:path w="519429" h="659764">
                <a:moveTo>
                  <a:pt x="55185" y="557431"/>
                </a:moveTo>
                <a:lnTo>
                  <a:pt x="43434" y="572516"/>
                </a:lnTo>
                <a:lnTo>
                  <a:pt x="73533" y="595884"/>
                </a:lnTo>
                <a:lnTo>
                  <a:pt x="85245" y="580845"/>
                </a:lnTo>
                <a:lnTo>
                  <a:pt x="55185" y="557431"/>
                </a:lnTo>
                <a:close/>
              </a:path>
              <a:path w="519429" h="659764">
                <a:moveTo>
                  <a:pt x="85245" y="580845"/>
                </a:moveTo>
                <a:lnTo>
                  <a:pt x="73533" y="595884"/>
                </a:lnTo>
                <a:lnTo>
                  <a:pt x="104554" y="595884"/>
                </a:lnTo>
                <a:lnTo>
                  <a:pt x="85245" y="580845"/>
                </a:lnTo>
                <a:close/>
              </a:path>
              <a:path w="519429" h="659764">
                <a:moveTo>
                  <a:pt x="489458" y="0"/>
                </a:moveTo>
                <a:lnTo>
                  <a:pt x="55185" y="557431"/>
                </a:lnTo>
                <a:lnTo>
                  <a:pt x="85245" y="580845"/>
                </a:lnTo>
                <a:lnTo>
                  <a:pt x="519429" y="23368"/>
                </a:lnTo>
                <a:lnTo>
                  <a:pt x="489458" y="0"/>
                </a:lnTo>
                <a:close/>
              </a:path>
            </a:pathLst>
          </a:custGeom>
          <a:solidFill>
            <a:srgbClr val="000099"/>
          </a:solidFill>
        </p:spPr>
        <p:txBody>
          <a:bodyPr wrap="square" lIns="0" tIns="0" rIns="0" bIns="0" rtlCol="0"/>
          <a:lstStyle/>
          <a:p>
            <a:endParaRPr/>
          </a:p>
        </p:txBody>
      </p:sp>
      <p:sp>
        <p:nvSpPr>
          <p:cNvPr id="30" name="object 3">
            <a:extLst>
              <a:ext uri="{FF2B5EF4-FFF2-40B4-BE49-F238E27FC236}">
                <a16:creationId xmlns:a16="http://schemas.microsoft.com/office/drawing/2014/main" id="{390EC399-B452-30C5-38BB-6B00E2075943}"/>
              </a:ext>
            </a:extLst>
          </p:cNvPr>
          <p:cNvSpPr txBox="1"/>
          <p:nvPr/>
        </p:nvSpPr>
        <p:spPr>
          <a:xfrm>
            <a:off x="287908" y="1501092"/>
            <a:ext cx="8568055" cy="832485"/>
          </a:xfrm>
          <a:prstGeom prst="rect">
            <a:avLst/>
          </a:prstGeom>
          <a:ln w="9144">
            <a:solidFill>
              <a:srgbClr val="E0E0B7"/>
            </a:solidFill>
          </a:ln>
        </p:spPr>
        <p:txBody>
          <a:bodyPr vert="horz" wrap="square" lIns="0" tIns="36830" rIns="0" bIns="0" rtlCol="0">
            <a:spAutoFit/>
          </a:bodyPr>
          <a:lstStyle/>
          <a:p>
            <a:pPr marL="445134" algn="ctr">
              <a:lnSpc>
                <a:spcPct val="100000"/>
              </a:lnSpc>
              <a:spcBef>
                <a:spcPts val="290"/>
              </a:spcBef>
            </a:pPr>
            <a:r>
              <a:rPr sz="2400" b="1" dirty="0">
                <a:solidFill>
                  <a:srgbClr val="000099"/>
                </a:solidFill>
                <a:latin typeface="Times New Roman"/>
                <a:cs typeface="Times New Roman"/>
              </a:rPr>
              <a:t>Pour</a:t>
            </a:r>
            <a:r>
              <a:rPr sz="2400" b="1" spc="-114" dirty="0">
                <a:solidFill>
                  <a:srgbClr val="000099"/>
                </a:solidFill>
                <a:latin typeface="Times New Roman"/>
                <a:cs typeface="Times New Roman"/>
              </a:rPr>
              <a:t> </a:t>
            </a:r>
            <a:r>
              <a:rPr sz="2400" b="1" dirty="0">
                <a:solidFill>
                  <a:srgbClr val="000099"/>
                </a:solidFill>
                <a:latin typeface="Times New Roman"/>
                <a:cs typeface="Times New Roman"/>
              </a:rPr>
              <a:t>chaque</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artiste,</a:t>
            </a:r>
            <a:r>
              <a:rPr sz="2400" b="1" spc="-100" dirty="0">
                <a:solidFill>
                  <a:srgbClr val="000099"/>
                </a:solidFill>
                <a:latin typeface="Times New Roman"/>
                <a:cs typeface="Times New Roman"/>
              </a:rPr>
              <a:t> </a:t>
            </a:r>
            <a:r>
              <a:rPr sz="2400" b="1" dirty="0">
                <a:solidFill>
                  <a:srgbClr val="000099"/>
                </a:solidFill>
                <a:latin typeface="Times New Roman"/>
                <a:cs typeface="Times New Roman"/>
              </a:rPr>
              <a:t>afficher</a:t>
            </a:r>
            <a:r>
              <a:rPr sz="2400" b="1" spc="-125"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numéro</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ainsi</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que</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75" dirty="0">
                <a:solidFill>
                  <a:srgbClr val="000099"/>
                </a:solidFill>
                <a:latin typeface="Times New Roman"/>
                <a:cs typeface="Times New Roman"/>
              </a:rPr>
              <a:t> </a:t>
            </a:r>
            <a:r>
              <a:rPr sz="2400" b="1" spc="-10" dirty="0">
                <a:solidFill>
                  <a:srgbClr val="000099"/>
                </a:solidFill>
                <a:latin typeface="Times New Roman"/>
                <a:cs typeface="Times New Roman"/>
              </a:rPr>
              <a:t>nombre</a:t>
            </a:r>
            <a:endParaRPr sz="2400" dirty="0">
              <a:latin typeface="Times New Roman"/>
              <a:cs typeface="Times New Roman"/>
            </a:endParaRPr>
          </a:p>
          <a:p>
            <a:pPr algn="ctr">
              <a:lnSpc>
                <a:spcPct val="100000"/>
              </a:lnSpc>
            </a:pPr>
            <a:r>
              <a:rPr sz="2400" b="1" dirty="0">
                <a:solidFill>
                  <a:srgbClr val="000099"/>
                </a:solidFill>
                <a:latin typeface="Times New Roman"/>
                <a:cs typeface="Times New Roman"/>
              </a:rPr>
              <a:t>de</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ses</a:t>
            </a:r>
            <a:r>
              <a:rPr sz="2400" b="1" spc="-25" dirty="0">
                <a:solidFill>
                  <a:srgbClr val="000099"/>
                </a:solidFill>
                <a:latin typeface="Times New Roman"/>
                <a:cs typeface="Times New Roman"/>
              </a:rPr>
              <a:t> </a:t>
            </a:r>
            <a:r>
              <a:rPr sz="2400" b="1" spc="-10" dirty="0">
                <a:solidFill>
                  <a:srgbClr val="000099"/>
                </a:solidFill>
                <a:latin typeface="Times New Roman"/>
                <a:cs typeface="Times New Roman"/>
              </a:rPr>
              <a:t>albums</a:t>
            </a:r>
            <a:endParaRPr sz="2400" dirty="0">
              <a:latin typeface="Times New Roman"/>
              <a:cs typeface="Times New Roman"/>
            </a:endParaRPr>
          </a:p>
        </p:txBody>
      </p:sp>
    </p:spTree>
    <p:extLst>
      <p:ext uri="{BB962C8B-B14F-4D97-AF65-F5344CB8AC3E}">
        <p14:creationId xmlns:p14="http://schemas.microsoft.com/office/powerpoint/2010/main" val="420249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823" y="6437870"/>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3542069" y="1041954"/>
            <a:ext cx="6703502" cy="523220"/>
          </a:xfrm>
          <a:prstGeom prst="rect">
            <a:avLst/>
          </a:prstGeom>
          <a:noFill/>
        </p:spPr>
        <p:txBody>
          <a:bodyPr wrap="none" rtlCol="0">
            <a:spAutoFit/>
          </a:bodyPr>
          <a:lstStyle/>
          <a:p>
            <a:r>
              <a:rPr lang="fr-FR" sz="2800" b="1" dirty="0">
                <a:solidFill>
                  <a:srgbClr val="7030A0"/>
                </a:solidFill>
              </a:rPr>
              <a:t>2. Système de Gestion de Bases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4" name="Espace réservé du numéro de diapositive 3">
            <a:extLst>
              <a:ext uri="{FF2B5EF4-FFF2-40B4-BE49-F238E27FC236}">
                <a16:creationId xmlns:a16="http://schemas.microsoft.com/office/drawing/2014/main" id="{C4B22B09-A834-D9C8-93C4-C7592DB17DC3}"/>
              </a:ext>
            </a:extLst>
          </p:cNvPr>
          <p:cNvSpPr>
            <a:spLocks noGrp="1"/>
          </p:cNvSpPr>
          <p:nvPr>
            <p:ph type="sldNum" sz="quarter" idx="12"/>
          </p:nvPr>
        </p:nvSpPr>
        <p:spPr/>
        <p:txBody>
          <a:bodyPr/>
          <a:lstStyle/>
          <a:p>
            <a:fld id="{14385F30-F5BB-45A0-A756-346F67DA10C3}" type="slidenum">
              <a:rPr lang="en-US" smtClean="0"/>
              <a:t>7</a:t>
            </a:fld>
            <a:endParaRPr lang="en-US"/>
          </a:p>
        </p:txBody>
      </p:sp>
      <p:sp>
        <p:nvSpPr>
          <p:cNvPr id="3" name="ZoneTexte 2">
            <a:extLst>
              <a:ext uri="{FF2B5EF4-FFF2-40B4-BE49-F238E27FC236}">
                <a16:creationId xmlns:a16="http://schemas.microsoft.com/office/drawing/2014/main" id="{98AF6837-D291-941F-DD7E-E77DE4E95CC9}"/>
              </a:ext>
            </a:extLst>
          </p:cNvPr>
          <p:cNvSpPr txBox="1"/>
          <p:nvPr/>
        </p:nvSpPr>
        <p:spPr>
          <a:xfrm>
            <a:off x="1527905" y="1669073"/>
            <a:ext cx="6372707" cy="400110"/>
          </a:xfrm>
          <a:prstGeom prst="rect">
            <a:avLst/>
          </a:prstGeom>
          <a:noFill/>
        </p:spPr>
        <p:txBody>
          <a:bodyPr wrap="none" rtlCol="0">
            <a:spAutoFit/>
          </a:bodyPr>
          <a:lstStyle/>
          <a:p>
            <a:r>
              <a:rPr lang="fr-FR" sz="2000" b="1" dirty="0">
                <a:solidFill>
                  <a:srgbClr val="FF0000"/>
                </a:solidFill>
              </a:rPr>
              <a:t>Pour résumer un SGBD est un logiciel qui vous permet de :</a:t>
            </a:r>
          </a:p>
        </p:txBody>
      </p:sp>
      <p:sp>
        <p:nvSpPr>
          <p:cNvPr id="5" name="ZoneTexte 4">
            <a:extLst>
              <a:ext uri="{FF2B5EF4-FFF2-40B4-BE49-F238E27FC236}">
                <a16:creationId xmlns:a16="http://schemas.microsoft.com/office/drawing/2014/main" id="{0CEC7381-AD3A-6815-79B9-ED1F02858A22}"/>
              </a:ext>
            </a:extLst>
          </p:cNvPr>
          <p:cNvSpPr txBox="1"/>
          <p:nvPr/>
        </p:nvSpPr>
        <p:spPr>
          <a:xfrm>
            <a:off x="2201005" y="2189049"/>
            <a:ext cx="3328604" cy="400110"/>
          </a:xfrm>
          <a:prstGeom prst="rect">
            <a:avLst/>
          </a:prstGeom>
          <a:noFill/>
        </p:spPr>
        <p:txBody>
          <a:bodyPr wrap="none" rtlCol="0">
            <a:spAutoFit/>
          </a:bodyPr>
          <a:lstStyle/>
          <a:p>
            <a:pPr marL="285750" indent="-285750">
              <a:buFont typeface="Wingdings" pitchFamily="2" charset="2"/>
              <a:buChar char="Ø"/>
            </a:pPr>
            <a:r>
              <a:rPr lang="fr-FR" sz="2000" dirty="0"/>
              <a:t>Créer votre base de donner</a:t>
            </a:r>
          </a:p>
        </p:txBody>
      </p:sp>
      <p:sp>
        <p:nvSpPr>
          <p:cNvPr id="6" name="ZoneTexte 5">
            <a:extLst>
              <a:ext uri="{FF2B5EF4-FFF2-40B4-BE49-F238E27FC236}">
                <a16:creationId xmlns:a16="http://schemas.microsoft.com/office/drawing/2014/main" id="{2510FC11-F71F-EC05-E038-D928CC04222E}"/>
              </a:ext>
            </a:extLst>
          </p:cNvPr>
          <p:cNvSpPr txBox="1"/>
          <p:nvPr/>
        </p:nvSpPr>
        <p:spPr>
          <a:xfrm>
            <a:off x="2201005" y="2668036"/>
            <a:ext cx="4419543" cy="400110"/>
          </a:xfrm>
          <a:prstGeom prst="rect">
            <a:avLst/>
          </a:prstGeom>
          <a:noFill/>
        </p:spPr>
        <p:txBody>
          <a:bodyPr wrap="none" rtlCol="0">
            <a:spAutoFit/>
          </a:bodyPr>
          <a:lstStyle/>
          <a:p>
            <a:pPr marL="285750" indent="-285750">
              <a:buFont typeface="Wingdings" pitchFamily="2" charset="2"/>
              <a:buChar char="Ø"/>
            </a:pPr>
            <a:r>
              <a:rPr lang="fr-FR" sz="2000" dirty="0"/>
              <a:t>Organiser les données sur le support</a:t>
            </a:r>
          </a:p>
        </p:txBody>
      </p:sp>
      <p:sp>
        <p:nvSpPr>
          <p:cNvPr id="12" name="ZoneTexte 11">
            <a:extLst>
              <a:ext uri="{FF2B5EF4-FFF2-40B4-BE49-F238E27FC236}">
                <a16:creationId xmlns:a16="http://schemas.microsoft.com/office/drawing/2014/main" id="{404B1CAD-A290-7101-A6EE-3A8B655883CF}"/>
              </a:ext>
            </a:extLst>
          </p:cNvPr>
          <p:cNvSpPr txBox="1"/>
          <p:nvPr/>
        </p:nvSpPr>
        <p:spPr>
          <a:xfrm>
            <a:off x="2201005" y="3521716"/>
            <a:ext cx="3630481" cy="400110"/>
          </a:xfrm>
          <a:prstGeom prst="rect">
            <a:avLst/>
          </a:prstGeom>
          <a:noFill/>
        </p:spPr>
        <p:txBody>
          <a:bodyPr wrap="none" rtlCol="0">
            <a:spAutoFit/>
          </a:bodyPr>
          <a:lstStyle/>
          <a:p>
            <a:pPr marL="285750" indent="-285750">
              <a:buFont typeface="Wingdings" pitchFamily="2" charset="2"/>
              <a:buChar char="Ø"/>
            </a:pPr>
            <a:r>
              <a:rPr lang="fr-FR" sz="2000" dirty="0"/>
              <a:t>Faire des mises à jour de la BD</a:t>
            </a:r>
          </a:p>
        </p:txBody>
      </p:sp>
      <p:sp>
        <p:nvSpPr>
          <p:cNvPr id="16" name="ZoneTexte 15">
            <a:extLst>
              <a:ext uri="{FF2B5EF4-FFF2-40B4-BE49-F238E27FC236}">
                <a16:creationId xmlns:a16="http://schemas.microsoft.com/office/drawing/2014/main" id="{C904DD4B-5278-A5E2-0759-CC4E1CC6F9A4}"/>
              </a:ext>
            </a:extLst>
          </p:cNvPr>
          <p:cNvSpPr txBox="1"/>
          <p:nvPr/>
        </p:nvSpPr>
        <p:spPr>
          <a:xfrm>
            <a:off x="2201005" y="4006639"/>
            <a:ext cx="3705823" cy="400110"/>
          </a:xfrm>
          <a:prstGeom prst="rect">
            <a:avLst/>
          </a:prstGeom>
          <a:noFill/>
        </p:spPr>
        <p:txBody>
          <a:bodyPr wrap="none" rtlCol="0">
            <a:spAutoFit/>
          </a:bodyPr>
          <a:lstStyle/>
          <a:p>
            <a:pPr marL="285750" indent="-285750">
              <a:buFont typeface="Wingdings" pitchFamily="2" charset="2"/>
              <a:buChar char="Ø"/>
            </a:pPr>
            <a:r>
              <a:rPr lang="fr-FR" sz="2000" dirty="0"/>
              <a:t>Assurer l’intégrité des données</a:t>
            </a:r>
          </a:p>
        </p:txBody>
      </p:sp>
      <p:sp>
        <p:nvSpPr>
          <p:cNvPr id="18" name="ZoneTexte 17">
            <a:extLst>
              <a:ext uri="{FF2B5EF4-FFF2-40B4-BE49-F238E27FC236}">
                <a16:creationId xmlns:a16="http://schemas.microsoft.com/office/drawing/2014/main" id="{CF339F8B-4779-3F21-C8CB-FF2199313562}"/>
              </a:ext>
            </a:extLst>
          </p:cNvPr>
          <p:cNvSpPr txBox="1"/>
          <p:nvPr/>
        </p:nvSpPr>
        <p:spPr>
          <a:xfrm>
            <a:off x="2201005" y="4491562"/>
            <a:ext cx="3069174" cy="400110"/>
          </a:xfrm>
          <a:prstGeom prst="rect">
            <a:avLst/>
          </a:prstGeom>
          <a:noFill/>
        </p:spPr>
        <p:txBody>
          <a:bodyPr wrap="none" rtlCol="0">
            <a:spAutoFit/>
          </a:bodyPr>
          <a:lstStyle/>
          <a:p>
            <a:pPr marL="285750" indent="-285750">
              <a:buFont typeface="Wingdings" pitchFamily="2" charset="2"/>
              <a:buChar char="Ø"/>
            </a:pPr>
            <a:r>
              <a:rPr lang="fr-FR" sz="2000" dirty="0"/>
              <a:t>Assurer la confidentialité</a:t>
            </a:r>
          </a:p>
        </p:txBody>
      </p:sp>
      <p:sp>
        <p:nvSpPr>
          <p:cNvPr id="20" name="ZoneTexte 19">
            <a:extLst>
              <a:ext uri="{FF2B5EF4-FFF2-40B4-BE49-F238E27FC236}">
                <a16:creationId xmlns:a16="http://schemas.microsoft.com/office/drawing/2014/main" id="{15F9F5AB-532E-CA85-9674-6C3966EB04A2}"/>
              </a:ext>
            </a:extLst>
          </p:cNvPr>
          <p:cNvSpPr txBox="1"/>
          <p:nvPr/>
        </p:nvSpPr>
        <p:spPr>
          <a:xfrm>
            <a:off x="2201005" y="4976485"/>
            <a:ext cx="3844129" cy="400110"/>
          </a:xfrm>
          <a:prstGeom prst="rect">
            <a:avLst/>
          </a:prstGeom>
          <a:noFill/>
        </p:spPr>
        <p:txBody>
          <a:bodyPr wrap="none" rtlCol="0">
            <a:spAutoFit/>
          </a:bodyPr>
          <a:lstStyle/>
          <a:p>
            <a:pPr marL="285750" indent="-285750">
              <a:buFont typeface="Wingdings" pitchFamily="2" charset="2"/>
              <a:buChar char="Ø"/>
            </a:pPr>
            <a:r>
              <a:rPr lang="fr-FR" sz="2000" dirty="0"/>
              <a:t>Gérer les accès multiples à la BD</a:t>
            </a:r>
          </a:p>
        </p:txBody>
      </p:sp>
      <p:sp>
        <p:nvSpPr>
          <p:cNvPr id="21" name="ZoneTexte 20">
            <a:extLst>
              <a:ext uri="{FF2B5EF4-FFF2-40B4-BE49-F238E27FC236}">
                <a16:creationId xmlns:a16="http://schemas.microsoft.com/office/drawing/2014/main" id="{DF827D6D-E92C-0E90-5546-04F81597CFC5}"/>
              </a:ext>
            </a:extLst>
          </p:cNvPr>
          <p:cNvSpPr txBox="1"/>
          <p:nvPr/>
        </p:nvSpPr>
        <p:spPr>
          <a:xfrm>
            <a:off x="2201005" y="3101341"/>
            <a:ext cx="6424900" cy="400110"/>
          </a:xfrm>
          <a:prstGeom prst="rect">
            <a:avLst/>
          </a:prstGeom>
          <a:noFill/>
        </p:spPr>
        <p:txBody>
          <a:bodyPr wrap="none" rtlCol="0">
            <a:spAutoFit/>
          </a:bodyPr>
          <a:lstStyle/>
          <a:p>
            <a:pPr marL="285750" indent="-285750">
              <a:buFont typeface="Wingdings" pitchFamily="2" charset="2"/>
              <a:buChar char="Ø"/>
            </a:pPr>
            <a:r>
              <a:rPr lang="fr-FR" sz="2000" dirty="0"/>
              <a:t>Utilisation de la BD(interaction avec la base de données)</a:t>
            </a:r>
          </a:p>
        </p:txBody>
      </p:sp>
    </p:spTree>
    <p:extLst>
      <p:ext uri="{BB962C8B-B14F-4D97-AF65-F5344CB8AC3E}">
        <p14:creationId xmlns:p14="http://schemas.microsoft.com/office/powerpoint/2010/main" val="1101985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70</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3" name="ZoneTexte 12">
            <a:extLst>
              <a:ext uri="{FF2B5EF4-FFF2-40B4-BE49-F238E27FC236}">
                <a16:creationId xmlns:a16="http://schemas.microsoft.com/office/drawing/2014/main" id="{4DFBD196-2894-25CF-23E0-8AA9DD476E21}"/>
              </a:ext>
            </a:extLst>
          </p:cNvPr>
          <p:cNvSpPr txBox="1"/>
          <p:nvPr/>
        </p:nvSpPr>
        <p:spPr>
          <a:xfrm>
            <a:off x="5104816" y="951715"/>
            <a:ext cx="4014112" cy="523220"/>
          </a:xfrm>
          <a:prstGeom prst="rect">
            <a:avLst/>
          </a:prstGeom>
          <a:noFill/>
        </p:spPr>
        <p:txBody>
          <a:bodyPr wrap="none" rtlCol="0">
            <a:spAutoFit/>
          </a:bodyPr>
          <a:lstStyle/>
          <a:p>
            <a:r>
              <a:rPr lang="fr-FR" sz="2800" b="1" dirty="0"/>
              <a:t>Regroupement sur Access</a:t>
            </a:r>
          </a:p>
        </p:txBody>
      </p:sp>
      <p:graphicFrame>
        <p:nvGraphicFramePr>
          <p:cNvPr id="3" name="object 2">
            <a:extLst>
              <a:ext uri="{FF2B5EF4-FFF2-40B4-BE49-F238E27FC236}">
                <a16:creationId xmlns:a16="http://schemas.microsoft.com/office/drawing/2014/main" id="{126CFCDF-DA1F-E828-DD5E-C2892BA47D78}"/>
              </a:ext>
            </a:extLst>
          </p:cNvPr>
          <p:cNvGraphicFramePr>
            <a:graphicFrameLocks noGrp="1"/>
          </p:cNvGraphicFramePr>
          <p:nvPr>
            <p:extLst>
              <p:ext uri="{D42A27DB-BD31-4B8C-83A1-F6EECF244321}">
                <p14:modId xmlns:p14="http://schemas.microsoft.com/office/powerpoint/2010/main" val="446485402"/>
              </p:ext>
            </p:extLst>
          </p:nvPr>
        </p:nvGraphicFramePr>
        <p:xfrm>
          <a:off x="393886" y="1471774"/>
          <a:ext cx="6142354" cy="2268220"/>
        </p:xfrm>
        <a:graphic>
          <a:graphicData uri="http://schemas.openxmlformats.org/drawingml/2006/table">
            <a:tbl>
              <a:tblPr firstRow="1" bandRow="1">
                <a:tableStyleId>{2D5ABB26-0587-4C30-8999-92F81FD0307C}</a:tableStyleId>
              </a:tblPr>
              <a:tblGrid>
                <a:gridCol w="1809750">
                  <a:extLst>
                    <a:ext uri="{9D8B030D-6E8A-4147-A177-3AD203B41FA5}">
                      <a16:colId xmlns:a16="http://schemas.microsoft.com/office/drawing/2014/main" val="20000"/>
                    </a:ext>
                  </a:extLst>
                </a:gridCol>
                <a:gridCol w="1388745">
                  <a:extLst>
                    <a:ext uri="{9D8B030D-6E8A-4147-A177-3AD203B41FA5}">
                      <a16:colId xmlns:a16="http://schemas.microsoft.com/office/drawing/2014/main" val="20001"/>
                    </a:ext>
                  </a:extLst>
                </a:gridCol>
                <a:gridCol w="1115695">
                  <a:extLst>
                    <a:ext uri="{9D8B030D-6E8A-4147-A177-3AD203B41FA5}">
                      <a16:colId xmlns:a16="http://schemas.microsoft.com/office/drawing/2014/main" val="20002"/>
                    </a:ext>
                  </a:extLst>
                </a:gridCol>
                <a:gridCol w="1828164">
                  <a:extLst>
                    <a:ext uri="{9D8B030D-6E8A-4147-A177-3AD203B41FA5}">
                      <a16:colId xmlns:a16="http://schemas.microsoft.com/office/drawing/2014/main" val="20003"/>
                    </a:ext>
                  </a:extLst>
                </a:gridCol>
              </a:tblGrid>
              <a:tr h="342110">
                <a:tc>
                  <a:txBody>
                    <a:bodyPr/>
                    <a:lstStyle/>
                    <a:p>
                      <a:pPr marR="85725" algn="r">
                        <a:lnSpc>
                          <a:spcPct val="100000"/>
                        </a:lnSpc>
                        <a:spcBef>
                          <a:spcPts val="95"/>
                        </a:spcBef>
                      </a:pPr>
                      <a:r>
                        <a:rPr sz="2400" b="1" spc="-10" dirty="0">
                          <a:latin typeface="Arial"/>
                          <a:cs typeface="Arial"/>
                        </a:rPr>
                        <a:t>NumAlbum</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L="91440">
                        <a:lnSpc>
                          <a:spcPct val="100000"/>
                        </a:lnSpc>
                        <a:spcBef>
                          <a:spcPts val="95"/>
                        </a:spcBef>
                      </a:pPr>
                      <a:r>
                        <a:rPr sz="2400" b="1" spc="-10" dirty="0">
                          <a:latin typeface="Arial"/>
                          <a:cs typeface="Arial"/>
                        </a:rPr>
                        <a:t>Titre</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L="92075">
                        <a:lnSpc>
                          <a:spcPct val="100000"/>
                        </a:lnSpc>
                        <a:spcBef>
                          <a:spcPts val="95"/>
                        </a:spcBef>
                      </a:pPr>
                      <a:r>
                        <a:rPr sz="2400" b="1" spc="-10" dirty="0">
                          <a:latin typeface="Arial"/>
                          <a:cs typeface="Arial"/>
                        </a:rPr>
                        <a:t>Année</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R="86360" algn="r">
                        <a:lnSpc>
                          <a:spcPct val="100000"/>
                        </a:lnSpc>
                        <a:spcBef>
                          <a:spcPts val="95"/>
                        </a:spcBef>
                      </a:pPr>
                      <a:r>
                        <a:rPr sz="2400" b="1" spc="-10" dirty="0">
                          <a:latin typeface="Arial"/>
                          <a:cs typeface="Arial"/>
                        </a:rPr>
                        <a:t>NumArtiste</a:t>
                      </a:r>
                      <a:endParaRPr sz="2400" dirty="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extLst>
                  <a:ext uri="{0D108BD9-81ED-4DB2-BD59-A6C34878D82A}">
                    <a16:rowId xmlns:a16="http://schemas.microsoft.com/office/drawing/2014/main" val="10000"/>
                  </a:ext>
                </a:extLst>
              </a:tr>
              <a:tr h="342110">
                <a:tc>
                  <a:txBody>
                    <a:bodyPr/>
                    <a:lstStyle/>
                    <a:p>
                      <a:pPr marR="83820" algn="r">
                        <a:lnSpc>
                          <a:spcPct val="100000"/>
                        </a:lnSpc>
                        <a:spcBef>
                          <a:spcPts val="95"/>
                        </a:spcBef>
                      </a:pPr>
                      <a:r>
                        <a:rPr sz="2400" spc="-25" dirty="0">
                          <a:latin typeface="Arial"/>
                          <a:cs typeface="Arial"/>
                        </a:rPr>
                        <a:t>23</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95"/>
                        </a:spcBef>
                      </a:pPr>
                      <a:r>
                        <a:rPr sz="2400" spc="-20" dirty="0">
                          <a:latin typeface="Arial"/>
                          <a:cs typeface="Arial"/>
                        </a:rPr>
                        <a:t>Hier</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2075">
                        <a:lnSpc>
                          <a:spcPct val="100000"/>
                        </a:lnSpc>
                        <a:spcBef>
                          <a:spcPts val="95"/>
                        </a:spcBef>
                      </a:pPr>
                      <a:r>
                        <a:rPr sz="2400" spc="-20" dirty="0">
                          <a:latin typeface="Arial"/>
                          <a:cs typeface="Arial"/>
                        </a:rPr>
                        <a:t>1960</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84455" algn="r">
                        <a:lnSpc>
                          <a:spcPct val="100000"/>
                        </a:lnSpc>
                        <a:spcBef>
                          <a:spcPts val="95"/>
                        </a:spcBef>
                      </a:pPr>
                      <a:r>
                        <a:rPr sz="2400" spc="-25" dirty="0">
                          <a:latin typeface="Arial"/>
                          <a:cs typeface="Arial"/>
                        </a:rPr>
                        <a:t>123</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1"/>
                  </a:ext>
                </a:extLst>
              </a:tr>
              <a:tr h="342110">
                <a:tc>
                  <a:txBody>
                    <a:bodyPr/>
                    <a:lstStyle/>
                    <a:p>
                      <a:pPr marR="83820" algn="r">
                        <a:lnSpc>
                          <a:spcPct val="100000"/>
                        </a:lnSpc>
                        <a:spcBef>
                          <a:spcPts val="95"/>
                        </a:spcBef>
                      </a:pPr>
                      <a:r>
                        <a:rPr sz="2400" spc="-25" dirty="0">
                          <a:latin typeface="Arial"/>
                          <a:cs typeface="Arial"/>
                        </a:rPr>
                        <a:t>27</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95"/>
                        </a:spcBef>
                      </a:pPr>
                      <a:r>
                        <a:rPr sz="2400" spc="-10" dirty="0">
                          <a:latin typeface="Arial"/>
                          <a:cs typeface="Arial"/>
                        </a:rPr>
                        <a:t>Suzanne</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2075">
                        <a:lnSpc>
                          <a:spcPct val="100000"/>
                        </a:lnSpc>
                        <a:spcBef>
                          <a:spcPts val="95"/>
                        </a:spcBef>
                      </a:pPr>
                      <a:r>
                        <a:rPr sz="2400" spc="-20" dirty="0">
                          <a:latin typeface="Arial"/>
                          <a:cs typeface="Arial"/>
                        </a:rPr>
                        <a:t>1976</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R="83820" algn="r">
                        <a:lnSpc>
                          <a:spcPct val="100000"/>
                        </a:lnSpc>
                        <a:spcBef>
                          <a:spcPts val="95"/>
                        </a:spcBef>
                      </a:pPr>
                      <a:r>
                        <a:rPr sz="2400" spc="-25" dirty="0">
                          <a:latin typeface="Arial"/>
                          <a:cs typeface="Arial"/>
                        </a:rPr>
                        <a:t>25</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extLst>
                  <a:ext uri="{0D108BD9-81ED-4DB2-BD59-A6C34878D82A}">
                    <a16:rowId xmlns:a16="http://schemas.microsoft.com/office/drawing/2014/main" val="10002"/>
                  </a:ext>
                </a:extLst>
              </a:tr>
              <a:tr h="342110">
                <a:tc>
                  <a:txBody>
                    <a:bodyPr/>
                    <a:lstStyle/>
                    <a:p>
                      <a:pPr marR="83820" algn="r">
                        <a:lnSpc>
                          <a:spcPct val="100000"/>
                        </a:lnSpc>
                        <a:spcBef>
                          <a:spcPts val="95"/>
                        </a:spcBef>
                      </a:pPr>
                      <a:r>
                        <a:rPr sz="2400" spc="-25" dirty="0">
                          <a:latin typeface="Arial"/>
                          <a:cs typeface="Arial"/>
                        </a:rPr>
                        <a:t>36</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95"/>
                        </a:spcBef>
                      </a:pPr>
                      <a:r>
                        <a:rPr sz="2400" spc="-10" dirty="0">
                          <a:latin typeface="Arial"/>
                          <a:cs typeface="Arial"/>
                        </a:rPr>
                        <a:t>Demain</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2075">
                        <a:lnSpc>
                          <a:spcPct val="100000"/>
                        </a:lnSpc>
                        <a:spcBef>
                          <a:spcPts val="95"/>
                        </a:spcBef>
                      </a:pPr>
                      <a:r>
                        <a:rPr sz="2400" spc="-20" dirty="0">
                          <a:latin typeface="Arial"/>
                          <a:cs typeface="Arial"/>
                        </a:rPr>
                        <a:t>1974</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84455" algn="r">
                        <a:lnSpc>
                          <a:spcPct val="100000"/>
                        </a:lnSpc>
                        <a:spcBef>
                          <a:spcPts val="95"/>
                        </a:spcBef>
                      </a:pPr>
                      <a:r>
                        <a:rPr sz="2400" spc="-25" dirty="0">
                          <a:latin typeface="Arial"/>
                          <a:cs typeface="Arial"/>
                        </a:rPr>
                        <a:t>123</a:t>
                      </a:r>
                      <a:endParaRPr sz="2400">
                        <a:latin typeface="Arial"/>
                        <a:cs typeface="Arial"/>
                      </a:endParaRPr>
                    </a:p>
                  </a:txBody>
                  <a:tcPr marL="0" marR="0" marT="1206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3"/>
                  </a:ext>
                </a:extLst>
              </a:tr>
              <a:tr h="342684">
                <a:tc>
                  <a:txBody>
                    <a:bodyPr/>
                    <a:lstStyle/>
                    <a:p>
                      <a:pPr marR="83820" algn="r">
                        <a:lnSpc>
                          <a:spcPct val="100000"/>
                        </a:lnSpc>
                        <a:spcBef>
                          <a:spcPts val="100"/>
                        </a:spcBef>
                      </a:pPr>
                      <a:r>
                        <a:rPr sz="2400" spc="-25" dirty="0">
                          <a:latin typeface="Arial"/>
                          <a:cs typeface="Arial"/>
                        </a:rPr>
                        <a:t>67</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100"/>
                        </a:spcBef>
                      </a:pPr>
                      <a:r>
                        <a:rPr sz="2400" spc="-10" dirty="0">
                          <a:latin typeface="Arial"/>
                          <a:cs typeface="Arial"/>
                        </a:rPr>
                        <a:t>Montreal</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2075">
                        <a:lnSpc>
                          <a:spcPct val="100000"/>
                        </a:lnSpc>
                        <a:spcBef>
                          <a:spcPts val="100"/>
                        </a:spcBef>
                      </a:pPr>
                      <a:r>
                        <a:rPr sz="2400" spc="-20" dirty="0">
                          <a:latin typeface="Arial"/>
                          <a:cs typeface="Arial"/>
                        </a:rPr>
                        <a:t>1974</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R="83820" algn="r">
                        <a:lnSpc>
                          <a:spcPct val="100000"/>
                        </a:lnSpc>
                        <a:spcBef>
                          <a:spcPts val="100"/>
                        </a:spcBef>
                      </a:pPr>
                      <a:r>
                        <a:rPr sz="2400" spc="-25" dirty="0">
                          <a:latin typeface="Arial"/>
                          <a:cs typeface="Arial"/>
                        </a:rPr>
                        <a:t>25</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extLst>
                  <a:ext uri="{0D108BD9-81ED-4DB2-BD59-A6C34878D82A}">
                    <a16:rowId xmlns:a16="http://schemas.microsoft.com/office/drawing/2014/main" val="10004"/>
                  </a:ext>
                </a:extLst>
              </a:tr>
              <a:tr h="342684">
                <a:tc>
                  <a:txBody>
                    <a:bodyPr/>
                    <a:lstStyle/>
                    <a:p>
                      <a:pPr marR="83820" algn="r">
                        <a:lnSpc>
                          <a:spcPct val="100000"/>
                        </a:lnSpc>
                        <a:spcBef>
                          <a:spcPts val="100"/>
                        </a:spcBef>
                      </a:pPr>
                      <a:r>
                        <a:rPr sz="2400" spc="-25" dirty="0">
                          <a:latin typeface="Arial"/>
                          <a:cs typeface="Arial"/>
                        </a:rPr>
                        <a:t>137</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L="91440">
                        <a:lnSpc>
                          <a:spcPct val="100000"/>
                        </a:lnSpc>
                        <a:spcBef>
                          <a:spcPts val="100"/>
                        </a:spcBef>
                      </a:pPr>
                      <a:r>
                        <a:rPr sz="2400" spc="-10" dirty="0">
                          <a:latin typeface="Arial"/>
                          <a:cs typeface="Arial"/>
                        </a:rPr>
                        <a:t>Thriller</a:t>
                      </a:r>
                      <a:endParaRPr sz="2400" dirty="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L="92075">
                        <a:lnSpc>
                          <a:spcPct val="100000"/>
                        </a:lnSpc>
                        <a:spcBef>
                          <a:spcPts val="100"/>
                        </a:spcBef>
                      </a:pPr>
                      <a:r>
                        <a:rPr sz="2400" spc="-20" dirty="0">
                          <a:latin typeface="Arial"/>
                          <a:cs typeface="Arial"/>
                        </a:rPr>
                        <a:t>1983</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R="83820" algn="r">
                        <a:lnSpc>
                          <a:spcPct val="100000"/>
                        </a:lnSpc>
                        <a:spcBef>
                          <a:spcPts val="100"/>
                        </a:spcBef>
                      </a:pPr>
                      <a:r>
                        <a:rPr sz="2400" spc="-25" dirty="0">
                          <a:latin typeface="Arial"/>
                          <a:cs typeface="Arial"/>
                        </a:rPr>
                        <a:t>22</a:t>
                      </a:r>
                      <a:endParaRPr sz="2400" dirty="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extLst>
                  <a:ext uri="{0D108BD9-81ED-4DB2-BD59-A6C34878D82A}">
                    <a16:rowId xmlns:a16="http://schemas.microsoft.com/office/drawing/2014/main" val="10005"/>
                  </a:ext>
                </a:extLst>
              </a:tr>
            </a:tbl>
          </a:graphicData>
        </a:graphic>
      </p:graphicFrame>
      <p:graphicFrame>
        <p:nvGraphicFramePr>
          <p:cNvPr id="4" name="object 3">
            <a:extLst>
              <a:ext uri="{FF2B5EF4-FFF2-40B4-BE49-F238E27FC236}">
                <a16:creationId xmlns:a16="http://schemas.microsoft.com/office/drawing/2014/main" id="{07582898-012B-DF7A-FA52-4EA2499FBD53}"/>
              </a:ext>
            </a:extLst>
          </p:cNvPr>
          <p:cNvGraphicFramePr>
            <a:graphicFrameLocks noGrp="1"/>
          </p:cNvGraphicFramePr>
          <p:nvPr>
            <p:extLst>
              <p:ext uri="{D42A27DB-BD31-4B8C-83A1-F6EECF244321}">
                <p14:modId xmlns:p14="http://schemas.microsoft.com/office/powerpoint/2010/main" val="93275520"/>
              </p:ext>
            </p:extLst>
          </p:nvPr>
        </p:nvGraphicFramePr>
        <p:xfrm>
          <a:off x="384678" y="3918032"/>
          <a:ext cx="6160770" cy="2446655"/>
        </p:xfrm>
        <a:graphic>
          <a:graphicData uri="http://schemas.openxmlformats.org/drawingml/2006/table">
            <a:tbl>
              <a:tblPr firstRow="1" bandRow="1">
                <a:tableStyleId>{2D5ABB26-0587-4C30-8999-92F81FD0307C}</a:tableStyleId>
              </a:tblPr>
              <a:tblGrid>
                <a:gridCol w="1809750">
                  <a:extLst>
                    <a:ext uri="{9D8B030D-6E8A-4147-A177-3AD203B41FA5}">
                      <a16:colId xmlns:a16="http://schemas.microsoft.com/office/drawing/2014/main" val="20000"/>
                    </a:ext>
                  </a:extLst>
                </a:gridCol>
                <a:gridCol w="1389380">
                  <a:extLst>
                    <a:ext uri="{9D8B030D-6E8A-4147-A177-3AD203B41FA5}">
                      <a16:colId xmlns:a16="http://schemas.microsoft.com/office/drawing/2014/main" val="20001"/>
                    </a:ext>
                  </a:extLst>
                </a:gridCol>
                <a:gridCol w="1116330">
                  <a:extLst>
                    <a:ext uri="{9D8B030D-6E8A-4147-A177-3AD203B41FA5}">
                      <a16:colId xmlns:a16="http://schemas.microsoft.com/office/drawing/2014/main" val="20002"/>
                    </a:ext>
                  </a:extLst>
                </a:gridCol>
                <a:gridCol w="1845310">
                  <a:extLst>
                    <a:ext uri="{9D8B030D-6E8A-4147-A177-3AD203B41FA5}">
                      <a16:colId xmlns:a16="http://schemas.microsoft.com/office/drawing/2014/main" val="20003"/>
                    </a:ext>
                  </a:extLst>
                </a:gridCol>
              </a:tblGrid>
              <a:tr h="547533">
                <a:tc>
                  <a:txBody>
                    <a:bodyPr/>
                    <a:lstStyle/>
                    <a:p>
                      <a:pPr marR="85725" algn="r">
                        <a:lnSpc>
                          <a:spcPct val="100000"/>
                        </a:lnSpc>
                        <a:spcBef>
                          <a:spcPts val="1470"/>
                        </a:spcBef>
                      </a:pPr>
                      <a:r>
                        <a:rPr sz="2400" b="1" spc="-10" dirty="0">
                          <a:latin typeface="Arial"/>
                          <a:cs typeface="Arial"/>
                        </a:rPr>
                        <a:t>NumAlbum</a:t>
                      </a:r>
                      <a:endParaRPr sz="2400">
                        <a:latin typeface="Arial"/>
                        <a:cs typeface="Arial"/>
                      </a:endParaRPr>
                    </a:p>
                  </a:txBody>
                  <a:tcPr marL="0" marR="0" marT="1866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L="91440">
                        <a:lnSpc>
                          <a:spcPct val="100000"/>
                        </a:lnSpc>
                        <a:spcBef>
                          <a:spcPts val="1470"/>
                        </a:spcBef>
                      </a:pPr>
                      <a:r>
                        <a:rPr sz="2400" b="1" spc="-10" dirty="0">
                          <a:latin typeface="Arial"/>
                          <a:cs typeface="Arial"/>
                        </a:rPr>
                        <a:t>Titre</a:t>
                      </a:r>
                      <a:endParaRPr sz="2400">
                        <a:latin typeface="Arial"/>
                        <a:cs typeface="Arial"/>
                      </a:endParaRPr>
                    </a:p>
                  </a:txBody>
                  <a:tcPr marL="0" marR="0" marT="1866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L="91440">
                        <a:lnSpc>
                          <a:spcPct val="100000"/>
                        </a:lnSpc>
                        <a:spcBef>
                          <a:spcPts val="1470"/>
                        </a:spcBef>
                      </a:pPr>
                      <a:r>
                        <a:rPr sz="2400" b="1" spc="-10" dirty="0">
                          <a:latin typeface="Arial"/>
                          <a:cs typeface="Arial"/>
                        </a:rPr>
                        <a:t>Année</a:t>
                      </a:r>
                      <a:endParaRPr sz="2400" dirty="0">
                        <a:latin typeface="Arial"/>
                        <a:cs typeface="Arial"/>
                      </a:endParaRPr>
                    </a:p>
                  </a:txBody>
                  <a:tcPr marL="0" marR="0" marT="1866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tc>
                  <a:txBody>
                    <a:bodyPr/>
                    <a:lstStyle/>
                    <a:p>
                      <a:pPr marR="102235" algn="r">
                        <a:lnSpc>
                          <a:spcPct val="100000"/>
                        </a:lnSpc>
                        <a:spcBef>
                          <a:spcPts val="1470"/>
                        </a:spcBef>
                      </a:pPr>
                      <a:r>
                        <a:rPr sz="2400" b="1" spc="-10" dirty="0">
                          <a:latin typeface="Arial"/>
                          <a:cs typeface="Arial"/>
                        </a:rPr>
                        <a:t>NumArtiste</a:t>
                      </a:r>
                      <a:endParaRPr sz="2400">
                        <a:latin typeface="Arial"/>
                        <a:cs typeface="Arial"/>
                      </a:endParaRPr>
                    </a:p>
                  </a:txBody>
                  <a:tcPr marL="0" marR="0" marT="1866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0C0C0"/>
                    </a:solidFill>
                  </a:tcPr>
                </a:tc>
                <a:extLst>
                  <a:ext uri="{0D108BD9-81ED-4DB2-BD59-A6C34878D82A}">
                    <a16:rowId xmlns:a16="http://schemas.microsoft.com/office/drawing/2014/main" val="10000"/>
                  </a:ext>
                </a:extLst>
              </a:tr>
              <a:tr h="311027">
                <a:tc>
                  <a:txBody>
                    <a:bodyPr/>
                    <a:lstStyle/>
                    <a:p>
                      <a:pPr marR="83820" algn="r">
                        <a:lnSpc>
                          <a:spcPct val="100000"/>
                        </a:lnSpc>
                        <a:spcBef>
                          <a:spcPts val="100"/>
                        </a:spcBef>
                      </a:pPr>
                      <a:r>
                        <a:rPr sz="2400" spc="-25" dirty="0">
                          <a:latin typeface="Arial"/>
                          <a:cs typeface="Arial"/>
                        </a:rPr>
                        <a:t>23</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100"/>
                        </a:spcBef>
                      </a:pPr>
                      <a:r>
                        <a:rPr sz="2400" spc="-20" dirty="0">
                          <a:latin typeface="Arial"/>
                          <a:cs typeface="Arial"/>
                        </a:rPr>
                        <a:t>Hier</a:t>
                      </a:r>
                      <a:endParaRPr sz="2400" dirty="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100"/>
                        </a:spcBef>
                      </a:pPr>
                      <a:r>
                        <a:rPr sz="2400" spc="-20" dirty="0">
                          <a:latin typeface="Arial"/>
                          <a:cs typeface="Arial"/>
                        </a:rPr>
                        <a:t>1960</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83185" algn="r">
                        <a:lnSpc>
                          <a:spcPct val="100000"/>
                        </a:lnSpc>
                        <a:spcBef>
                          <a:spcPts val="100"/>
                        </a:spcBef>
                      </a:pPr>
                      <a:r>
                        <a:rPr sz="2400" spc="-25" dirty="0">
                          <a:latin typeface="Arial"/>
                          <a:cs typeface="Arial"/>
                        </a:rPr>
                        <a:t>123</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1"/>
                  </a:ext>
                </a:extLst>
              </a:tr>
              <a:tr h="343602">
                <a:tc>
                  <a:txBody>
                    <a:bodyPr/>
                    <a:lstStyle/>
                    <a:p>
                      <a:pPr marR="83820" algn="r">
                        <a:lnSpc>
                          <a:spcPct val="100000"/>
                        </a:lnSpc>
                        <a:spcBef>
                          <a:spcPts val="100"/>
                        </a:spcBef>
                      </a:pPr>
                      <a:r>
                        <a:rPr sz="2400" spc="-25" dirty="0">
                          <a:latin typeface="Arial"/>
                          <a:cs typeface="Arial"/>
                        </a:rPr>
                        <a:t>36</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100"/>
                        </a:spcBef>
                      </a:pPr>
                      <a:r>
                        <a:rPr sz="2400" spc="-10" dirty="0">
                          <a:latin typeface="Arial"/>
                          <a:cs typeface="Arial"/>
                        </a:rPr>
                        <a:t>Demain</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91440">
                        <a:lnSpc>
                          <a:spcPct val="100000"/>
                        </a:lnSpc>
                        <a:spcBef>
                          <a:spcPts val="100"/>
                        </a:spcBef>
                      </a:pPr>
                      <a:r>
                        <a:rPr sz="2400" spc="-20" dirty="0">
                          <a:latin typeface="Arial"/>
                          <a:cs typeface="Arial"/>
                        </a:rPr>
                        <a:t>1974</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R="83185" algn="r">
                        <a:lnSpc>
                          <a:spcPct val="100000"/>
                        </a:lnSpc>
                        <a:spcBef>
                          <a:spcPts val="100"/>
                        </a:spcBef>
                      </a:pPr>
                      <a:r>
                        <a:rPr sz="2400" spc="-25" dirty="0">
                          <a:latin typeface="Arial"/>
                          <a:cs typeface="Arial"/>
                        </a:rPr>
                        <a:t>123</a:t>
                      </a:r>
                      <a:endParaRPr sz="2400">
                        <a:latin typeface="Arial"/>
                        <a:cs typeface="Arial"/>
                      </a:endParaRPr>
                    </a:p>
                  </a:txBody>
                  <a:tcPr marL="0" marR="0" marT="127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2"/>
                  </a:ext>
                </a:extLst>
              </a:tr>
              <a:tr h="343602">
                <a:tc>
                  <a:txBody>
                    <a:bodyPr/>
                    <a:lstStyle/>
                    <a:p>
                      <a:pPr marR="83820" algn="r">
                        <a:lnSpc>
                          <a:spcPct val="100000"/>
                        </a:lnSpc>
                        <a:spcBef>
                          <a:spcPts val="105"/>
                        </a:spcBef>
                      </a:pPr>
                      <a:r>
                        <a:rPr sz="2400" spc="-25" dirty="0">
                          <a:latin typeface="Arial"/>
                          <a:cs typeface="Arial"/>
                        </a:rPr>
                        <a:t>27</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105"/>
                        </a:spcBef>
                      </a:pPr>
                      <a:r>
                        <a:rPr sz="2400" spc="-10" dirty="0">
                          <a:latin typeface="Arial"/>
                          <a:cs typeface="Arial"/>
                        </a:rPr>
                        <a:t>Suzanne</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105"/>
                        </a:spcBef>
                      </a:pPr>
                      <a:r>
                        <a:rPr sz="2400" spc="-20" dirty="0">
                          <a:latin typeface="Arial"/>
                          <a:cs typeface="Arial"/>
                        </a:rPr>
                        <a:t>1976</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R="83185" algn="r">
                        <a:lnSpc>
                          <a:spcPct val="100000"/>
                        </a:lnSpc>
                        <a:spcBef>
                          <a:spcPts val="105"/>
                        </a:spcBef>
                      </a:pPr>
                      <a:r>
                        <a:rPr sz="2400" spc="-25" dirty="0">
                          <a:latin typeface="Arial"/>
                          <a:cs typeface="Arial"/>
                        </a:rPr>
                        <a:t>25</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extLst>
                  <a:ext uri="{0D108BD9-81ED-4DB2-BD59-A6C34878D82A}">
                    <a16:rowId xmlns:a16="http://schemas.microsoft.com/office/drawing/2014/main" val="10003"/>
                  </a:ext>
                </a:extLst>
              </a:tr>
              <a:tr h="342264">
                <a:tc>
                  <a:txBody>
                    <a:bodyPr/>
                    <a:lstStyle/>
                    <a:p>
                      <a:pPr marR="83820" algn="r">
                        <a:lnSpc>
                          <a:spcPct val="100000"/>
                        </a:lnSpc>
                        <a:spcBef>
                          <a:spcPts val="105"/>
                        </a:spcBef>
                      </a:pPr>
                      <a:r>
                        <a:rPr sz="2400" spc="-25" dirty="0">
                          <a:latin typeface="Arial"/>
                          <a:cs typeface="Arial"/>
                        </a:rPr>
                        <a:t>67</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105"/>
                        </a:spcBef>
                      </a:pPr>
                      <a:r>
                        <a:rPr sz="2400" spc="-10" dirty="0">
                          <a:latin typeface="Arial"/>
                          <a:cs typeface="Arial"/>
                        </a:rPr>
                        <a:t>Montreal</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L="91440">
                        <a:lnSpc>
                          <a:spcPct val="100000"/>
                        </a:lnSpc>
                        <a:spcBef>
                          <a:spcPts val="105"/>
                        </a:spcBef>
                      </a:pPr>
                      <a:r>
                        <a:rPr sz="2400" spc="-20" dirty="0">
                          <a:latin typeface="Arial"/>
                          <a:cs typeface="Arial"/>
                        </a:rPr>
                        <a:t>1974</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tc>
                  <a:txBody>
                    <a:bodyPr/>
                    <a:lstStyle/>
                    <a:p>
                      <a:pPr marR="83185" algn="r">
                        <a:lnSpc>
                          <a:spcPct val="100000"/>
                        </a:lnSpc>
                        <a:spcBef>
                          <a:spcPts val="105"/>
                        </a:spcBef>
                      </a:pPr>
                      <a:r>
                        <a:rPr sz="2400" spc="-25" dirty="0">
                          <a:latin typeface="Arial"/>
                          <a:cs typeface="Arial"/>
                        </a:rPr>
                        <a:t>25</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CDAFF"/>
                    </a:solidFill>
                  </a:tcPr>
                </a:tc>
                <a:extLst>
                  <a:ext uri="{0D108BD9-81ED-4DB2-BD59-A6C34878D82A}">
                    <a16:rowId xmlns:a16="http://schemas.microsoft.com/office/drawing/2014/main" val="10004"/>
                  </a:ext>
                </a:extLst>
              </a:tr>
              <a:tr h="313258">
                <a:tc>
                  <a:txBody>
                    <a:bodyPr/>
                    <a:lstStyle/>
                    <a:p>
                      <a:pPr marR="85090" algn="r">
                        <a:lnSpc>
                          <a:spcPct val="100000"/>
                        </a:lnSpc>
                        <a:spcBef>
                          <a:spcPts val="105"/>
                        </a:spcBef>
                      </a:pPr>
                      <a:r>
                        <a:rPr sz="2400" spc="-25" dirty="0">
                          <a:latin typeface="Arial"/>
                          <a:cs typeface="Arial"/>
                        </a:rPr>
                        <a:t>137</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L="91440">
                        <a:lnSpc>
                          <a:spcPct val="100000"/>
                        </a:lnSpc>
                        <a:spcBef>
                          <a:spcPts val="105"/>
                        </a:spcBef>
                      </a:pPr>
                      <a:r>
                        <a:rPr sz="2400" spc="-10" dirty="0">
                          <a:latin typeface="Arial"/>
                          <a:cs typeface="Arial"/>
                        </a:rPr>
                        <a:t>Thriller</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L="91440">
                        <a:lnSpc>
                          <a:spcPct val="100000"/>
                        </a:lnSpc>
                        <a:spcBef>
                          <a:spcPts val="105"/>
                        </a:spcBef>
                      </a:pPr>
                      <a:r>
                        <a:rPr sz="2400" spc="-20" dirty="0">
                          <a:latin typeface="Arial"/>
                          <a:cs typeface="Arial"/>
                        </a:rPr>
                        <a:t>1983</a:t>
                      </a:r>
                      <a:endParaRPr sz="240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tc>
                  <a:txBody>
                    <a:bodyPr/>
                    <a:lstStyle/>
                    <a:p>
                      <a:pPr marR="83185" algn="r">
                        <a:lnSpc>
                          <a:spcPct val="100000"/>
                        </a:lnSpc>
                        <a:spcBef>
                          <a:spcPts val="105"/>
                        </a:spcBef>
                      </a:pPr>
                      <a:r>
                        <a:rPr sz="2400" spc="-25" dirty="0">
                          <a:latin typeface="Arial"/>
                          <a:cs typeface="Arial"/>
                        </a:rPr>
                        <a:t>22</a:t>
                      </a:r>
                      <a:endParaRPr sz="2400" dirty="0">
                        <a:latin typeface="Arial"/>
                        <a:cs typeface="Arial"/>
                      </a:endParaRPr>
                    </a:p>
                  </a:txBody>
                  <a:tcPr marL="0" marR="0" marT="133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FF"/>
                    </a:solidFill>
                  </a:tcPr>
                </a:tc>
                <a:extLst>
                  <a:ext uri="{0D108BD9-81ED-4DB2-BD59-A6C34878D82A}">
                    <a16:rowId xmlns:a16="http://schemas.microsoft.com/office/drawing/2014/main" val="10005"/>
                  </a:ext>
                </a:extLst>
              </a:tr>
            </a:tbl>
          </a:graphicData>
        </a:graphic>
      </p:graphicFrame>
      <p:grpSp>
        <p:nvGrpSpPr>
          <p:cNvPr id="9" name="object 4">
            <a:extLst>
              <a:ext uri="{FF2B5EF4-FFF2-40B4-BE49-F238E27FC236}">
                <a16:creationId xmlns:a16="http://schemas.microsoft.com/office/drawing/2014/main" id="{07D33E08-9428-6ACC-C6F7-3638754C03CD}"/>
              </a:ext>
            </a:extLst>
          </p:cNvPr>
          <p:cNvGrpSpPr/>
          <p:nvPr/>
        </p:nvGrpSpPr>
        <p:grpSpPr>
          <a:xfrm>
            <a:off x="6655307" y="2695268"/>
            <a:ext cx="585470" cy="2062151"/>
            <a:chOff x="6655307" y="2560320"/>
            <a:chExt cx="585470" cy="2197100"/>
          </a:xfrm>
        </p:grpSpPr>
        <p:sp>
          <p:nvSpPr>
            <p:cNvPr id="10" name="object 5">
              <a:extLst>
                <a:ext uri="{FF2B5EF4-FFF2-40B4-BE49-F238E27FC236}">
                  <a16:creationId xmlns:a16="http://schemas.microsoft.com/office/drawing/2014/main" id="{4D063C57-D7E9-8B0D-F76E-F41ED25464E5}"/>
                </a:ext>
              </a:extLst>
            </p:cNvPr>
            <p:cNvSpPr/>
            <p:nvPr/>
          </p:nvSpPr>
          <p:spPr>
            <a:xfrm>
              <a:off x="6659879" y="3569716"/>
              <a:ext cx="576580" cy="1183640"/>
            </a:xfrm>
            <a:custGeom>
              <a:avLst/>
              <a:gdLst/>
              <a:ahLst/>
              <a:cxnLst/>
              <a:rect l="l" t="t" r="r" b="b"/>
              <a:pathLst>
                <a:path w="576579" h="1183639">
                  <a:moveTo>
                    <a:pt x="552069" y="0"/>
                  </a:moveTo>
                  <a:lnTo>
                    <a:pt x="538511" y="54384"/>
                  </a:lnTo>
                  <a:lnTo>
                    <a:pt x="522182" y="106880"/>
                  </a:lnTo>
                  <a:lnTo>
                    <a:pt x="503193" y="157327"/>
                  </a:lnTo>
                  <a:lnTo>
                    <a:pt x="481659" y="205565"/>
                  </a:lnTo>
                  <a:lnTo>
                    <a:pt x="457693" y="251432"/>
                  </a:lnTo>
                  <a:lnTo>
                    <a:pt x="431409" y="294768"/>
                  </a:lnTo>
                  <a:lnTo>
                    <a:pt x="402919" y="335411"/>
                  </a:lnTo>
                  <a:lnTo>
                    <a:pt x="372338" y="373200"/>
                  </a:lnTo>
                  <a:lnTo>
                    <a:pt x="339778" y="407976"/>
                  </a:lnTo>
                  <a:lnTo>
                    <a:pt x="305353" y="439576"/>
                  </a:lnTo>
                  <a:lnTo>
                    <a:pt x="269177" y="467839"/>
                  </a:lnTo>
                  <a:lnTo>
                    <a:pt x="231363" y="492606"/>
                  </a:lnTo>
                  <a:lnTo>
                    <a:pt x="192024" y="513715"/>
                  </a:lnTo>
                  <a:lnTo>
                    <a:pt x="192024" y="290576"/>
                  </a:lnTo>
                  <a:lnTo>
                    <a:pt x="0" y="781558"/>
                  </a:lnTo>
                  <a:lnTo>
                    <a:pt x="192024" y="1183132"/>
                  </a:lnTo>
                  <a:lnTo>
                    <a:pt x="192024" y="959993"/>
                  </a:lnTo>
                  <a:lnTo>
                    <a:pt x="229007" y="940305"/>
                  </a:lnTo>
                  <a:lnTo>
                    <a:pt x="264449" y="917555"/>
                  </a:lnTo>
                  <a:lnTo>
                    <a:pt x="298292" y="891894"/>
                  </a:lnTo>
                  <a:lnTo>
                    <a:pt x="330480" y="863472"/>
                  </a:lnTo>
                  <a:lnTo>
                    <a:pt x="360955" y="832441"/>
                  </a:lnTo>
                  <a:lnTo>
                    <a:pt x="389662" y="798952"/>
                  </a:lnTo>
                  <a:lnTo>
                    <a:pt x="416544" y="763157"/>
                  </a:lnTo>
                  <a:lnTo>
                    <a:pt x="441543" y="725205"/>
                  </a:lnTo>
                  <a:lnTo>
                    <a:pt x="464603" y="685249"/>
                  </a:lnTo>
                  <a:lnTo>
                    <a:pt x="485667" y="643439"/>
                  </a:lnTo>
                  <a:lnTo>
                    <a:pt x="504679" y="599927"/>
                  </a:lnTo>
                  <a:lnTo>
                    <a:pt x="521581" y="554863"/>
                  </a:lnTo>
                  <a:lnTo>
                    <a:pt x="536317" y="508400"/>
                  </a:lnTo>
                  <a:lnTo>
                    <a:pt x="548831" y="460687"/>
                  </a:lnTo>
                  <a:lnTo>
                    <a:pt x="559065" y="411876"/>
                  </a:lnTo>
                  <a:lnTo>
                    <a:pt x="566963" y="362119"/>
                  </a:lnTo>
                  <a:lnTo>
                    <a:pt x="572468" y="311565"/>
                  </a:lnTo>
                  <a:lnTo>
                    <a:pt x="575524" y="260368"/>
                  </a:lnTo>
                  <a:lnTo>
                    <a:pt x="576072" y="208676"/>
                  </a:lnTo>
                  <a:lnTo>
                    <a:pt x="574058" y="156643"/>
                  </a:lnTo>
                  <a:lnTo>
                    <a:pt x="569424" y="104418"/>
                  </a:lnTo>
                  <a:lnTo>
                    <a:pt x="562113" y="52153"/>
                  </a:lnTo>
                  <a:lnTo>
                    <a:pt x="552069" y="0"/>
                  </a:lnTo>
                  <a:close/>
                </a:path>
              </a:pathLst>
            </a:custGeom>
            <a:solidFill>
              <a:srgbClr val="00B8FF"/>
            </a:solidFill>
          </p:spPr>
          <p:txBody>
            <a:bodyPr wrap="square" lIns="0" tIns="0" rIns="0" bIns="0" rtlCol="0"/>
            <a:lstStyle/>
            <a:p>
              <a:endParaRPr/>
            </a:p>
          </p:txBody>
        </p:sp>
        <p:sp>
          <p:nvSpPr>
            <p:cNvPr id="11" name="object 6">
              <a:extLst>
                <a:ext uri="{FF2B5EF4-FFF2-40B4-BE49-F238E27FC236}">
                  <a16:creationId xmlns:a16="http://schemas.microsoft.com/office/drawing/2014/main" id="{4A6F6EA3-F763-F423-8AB8-F59D04678C94}"/>
                </a:ext>
              </a:extLst>
            </p:cNvPr>
            <p:cNvSpPr/>
            <p:nvPr/>
          </p:nvSpPr>
          <p:spPr>
            <a:xfrm>
              <a:off x="6659879" y="2564892"/>
              <a:ext cx="576580" cy="1228090"/>
            </a:xfrm>
            <a:custGeom>
              <a:avLst/>
              <a:gdLst/>
              <a:ahLst/>
              <a:cxnLst/>
              <a:rect l="l" t="t" r="r" b="b"/>
              <a:pathLst>
                <a:path w="576579" h="1228089">
                  <a:moveTo>
                    <a:pt x="0" y="0"/>
                  </a:moveTo>
                  <a:lnTo>
                    <a:pt x="0" y="446278"/>
                  </a:lnTo>
                  <a:lnTo>
                    <a:pt x="41138" y="448240"/>
                  </a:lnTo>
                  <a:lnTo>
                    <a:pt x="81496" y="454038"/>
                  </a:lnTo>
                  <a:lnTo>
                    <a:pt x="120976" y="463541"/>
                  </a:lnTo>
                  <a:lnTo>
                    <a:pt x="159481" y="476615"/>
                  </a:lnTo>
                  <a:lnTo>
                    <a:pt x="196913" y="493129"/>
                  </a:lnTo>
                  <a:lnTo>
                    <a:pt x="233174" y="512950"/>
                  </a:lnTo>
                  <a:lnTo>
                    <a:pt x="268168" y="535947"/>
                  </a:lnTo>
                  <a:lnTo>
                    <a:pt x="301797" y="561986"/>
                  </a:lnTo>
                  <a:lnTo>
                    <a:pt x="333962" y="590936"/>
                  </a:lnTo>
                  <a:lnTo>
                    <a:pt x="364567" y="622665"/>
                  </a:lnTo>
                  <a:lnTo>
                    <a:pt x="393515" y="657040"/>
                  </a:lnTo>
                  <a:lnTo>
                    <a:pt x="420707" y="693930"/>
                  </a:lnTo>
                  <a:lnTo>
                    <a:pt x="446046" y="733201"/>
                  </a:lnTo>
                  <a:lnTo>
                    <a:pt x="469434" y="774722"/>
                  </a:lnTo>
                  <a:lnTo>
                    <a:pt x="490775" y="818361"/>
                  </a:lnTo>
                  <a:lnTo>
                    <a:pt x="509970" y="863985"/>
                  </a:lnTo>
                  <a:lnTo>
                    <a:pt x="526922" y="911462"/>
                  </a:lnTo>
                  <a:lnTo>
                    <a:pt x="541533" y="960660"/>
                  </a:lnTo>
                  <a:lnTo>
                    <a:pt x="553707" y="1011446"/>
                  </a:lnTo>
                  <a:lnTo>
                    <a:pt x="563345" y="1063689"/>
                  </a:lnTo>
                  <a:lnTo>
                    <a:pt x="570350" y="1117257"/>
                  </a:lnTo>
                  <a:lnTo>
                    <a:pt x="574625" y="1172016"/>
                  </a:lnTo>
                  <a:lnTo>
                    <a:pt x="576072" y="1227836"/>
                  </a:lnTo>
                  <a:lnTo>
                    <a:pt x="576072" y="781685"/>
                  </a:lnTo>
                  <a:lnTo>
                    <a:pt x="574625" y="725864"/>
                  </a:lnTo>
                  <a:lnTo>
                    <a:pt x="570350" y="671103"/>
                  </a:lnTo>
                  <a:lnTo>
                    <a:pt x="563345" y="617532"/>
                  </a:lnTo>
                  <a:lnTo>
                    <a:pt x="553707" y="565285"/>
                  </a:lnTo>
                  <a:lnTo>
                    <a:pt x="541533" y="514493"/>
                  </a:lnTo>
                  <a:lnTo>
                    <a:pt x="526922" y="465289"/>
                  </a:lnTo>
                  <a:lnTo>
                    <a:pt x="509970" y="417806"/>
                  </a:lnTo>
                  <a:lnTo>
                    <a:pt x="490775" y="372174"/>
                  </a:lnTo>
                  <a:lnTo>
                    <a:pt x="469434" y="328528"/>
                  </a:lnTo>
                  <a:lnTo>
                    <a:pt x="446046" y="286999"/>
                  </a:lnTo>
                  <a:lnTo>
                    <a:pt x="420707" y="247719"/>
                  </a:lnTo>
                  <a:lnTo>
                    <a:pt x="393515" y="210822"/>
                  </a:lnTo>
                  <a:lnTo>
                    <a:pt x="364567" y="176438"/>
                  </a:lnTo>
                  <a:lnTo>
                    <a:pt x="333962" y="144701"/>
                  </a:lnTo>
                  <a:lnTo>
                    <a:pt x="301797" y="115744"/>
                  </a:lnTo>
                  <a:lnTo>
                    <a:pt x="268168" y="89697"/>
                  </a:lnTo>
                  <a:lnTo>
                    <a:pt x="233174" y="66694"/>
                  </a:lnTo>
                  <a:lnTo>
                    <a:pt x="196913" y="46866"/>
                  </a:lnTo>
                  <a:lnTo>
                    <a:pt x="159481" y="30347"/>
                  </a:lnTo>
                  <a:lnTo>
                    <a:pt x="120976" y="17269"/>
                  </a:lnTo>
                  <a:lnTo>
                    <a:pt x="81496" y="7763"/>
                  </a:lnTo>
                  <a:lnTo>
                    <a:pt x="41138" y="1962"/>
                  </a:lnTo>
                  <a:lnTo>
                    <a:pt x="0" y="0"/>
                  </a:lnTo>
                  <a:close/>
                </a:path>
              </a:pathLst>
            </a:custGeom>
            <a:solidFill>
              <a:srgbClr val="0093CD"/>
            </a:solidFill>
          </p:spPr>
          <p:txBody>
            <a:bodyPr wrap="square" lIns="0" tIns="0" rIns="0" bIns="0" rtlCol="0"/>
            <a:lstStyle/>
            <a:p>
              <a:endParaRPr/>
            </a:p>
          </p:txBody>
        </p:sp>
        <p:sp>
          <p:nvSpPr>
            <p:cNvPr id="12" name="object 7">
              <a:extLst>
                <a:ext uri="{FF2B5EF4-FFF2-40B4-BE49-F238E27FC236}">
                  <a16:creationId xmlns:a16="http://schemas.microsoft.com/office/drawing/2014/main" id="{BC110C7C-C062-FFE5-EE28-D85135D79AF5}"/>
                </a:ext>
              </a:extLst>
            </p:cNvPr>
            <p:cNvSpPr/>
            <p:nvPr/>
          </p:nvSpPr>
          <p:spPr>
            <a:xfrm>
              <a:off x="6659879" y="2564892"/>
              <a:ext cx="576580" cy="2188210"/>
            </a:xfrm>
            <a:custGeom>
              <a:avLst/>
              <a:gdLst/>
              <a:ahLst/>
              <a:cxnLst/>
              <a:rect l="l" t="t" r="r" b="b"/>
              <a:pathLst>
                <a:path w="576579" h="2188210">
                  <a:moveTo>
                    <a:pt x="576072" y="1227836"/>
                  </a:moveTo>
                  <a:lnTo>
                    <a:pt x="574625" y="1172016"/>
                  </a:lnTo>
                  <a:lnTo>
                    <a:pt x="570350" y="1117257"/>
                  </a:lnTo>
                  <a:lnTo>
                    <a:pt x="563345" y="1063689"/>
                  </a:lnTo>
                  <a:lnTo>
                    <a:pt x="553707" y="1011446"/>
                  </a:lnTo>
                  <a:lnTo>
                    <a:pt x="541533" y="960660"/>
                  </a:lnTo>
                  <a:lnTo>
                    <a:pt x="526922" y="911462"/>
                  </a:lnTo>
                  <a:lnTo>
                    <a:pt x="509970" y="863985"/>
                  </a:lnTo>
                  <a:lnTo>
                    <a:pt x="490775" y="818361"/>
                  </a:lnTo>
                  <a:lnTo>
                    <a:pt x="469434" y="774722"/>
                  </a:lnTo>
                  <a:lnTo>
                    <a:pt x="446046" y="733201"/>
                  </a:lnTo>
                  <a:lnTo>
                    <a:pt x="420707" y="693930"/>
                  </a:lnTo>
                  <a:lnTo>
                    <a:pt x="393515" y="657040"/>
                  </a:lnTo>
                  <a:lnTo>
                    <a:pt x="364567" y="622665"/>
                  </a:lnTo>
                  <a:lnTo>
                    <a:pt x="333962" y="590936"/>
                  </a:lnTo>
                  <a:lnTo>
                    <a:pt x="301797" y="561986"/>
                  </a:lnTo>
                  <a:lnTo>
                    <a:pt x="268168" y="535947"/>
                  </a:lnTo>
                  <a:lnTo>
                    <a:pt x="233174" y="512950"/>
                  </a:lnTo>
                  <a:lnTo>
                    <a:pt x="196913" y="493129"/>
                  </a:lnTo>
                  <a:lnTo>
                    <a:pt x="159481" y="476615"/>
                  </a:lnTo>
                  <a:lnTo>
                    <a:pt x="120976" y="463541"/>
                  </a:lnTo>
                  <a:lnTo>
                    <a:pt x="81496" y="454038"/>
                  </a:lnTo>
                  <a:lnTo>
                    <a:pt x="41138" y="448240"/>
                  </a:lnTo>
                  <a:lnTo>
                    <a:pt x="0" y="446278"/>
                  </a:lnTo>
                  <a:lnTo>
                    <a:pt x="0" y="0"/>
                  </a:lnTo>
                  <a:lnTo>
                    <a:pt x="41138" y="1962"/>
                  </a:lnTo>
                  <a:lnTo>
                    <a:pt x="81496" y="7763"/>
                  </a:lnTo>
                  <a:lnTo>
                    <a:pt x="120976" y="17269"/>
                  </a:lnTo>
                  <a:lnTo>
                    <a:pt x="159481" y="30347"/>
                  </a:lnTo>
                  <a:lnTo>
                    <a:pt x="196913" y="46866"/>
                  </a:lnTo>
                  <a:lnTo>
                    <a:pt x="233174" y="66694"/>
                  </a:lnTo>
                  <a:lnTo>
                    <a:pt x="268168" y="89697"/>
                  </a:lnTo>
                  <a:lnTo>
                    <a:pt x="301797" y="115744"/>
                  </a:lnTo>
                  <a:lnTo>
                    <a:pt x="333962" y="144701"/>
                  </a:lnTo>
                  <a:lnTo>
                    <a:pt x="364567" y="176438"/>
                  </a:lnTo>
                  <a:lnTo>
                    <a:pt x="393515" y="210822"/>
                  </a:lnTo>
                  <a:lnTo>
                    <a:pt x="420707" y="247719"/>
                  </a:lnTo>
                  <a:lnTo>
                    <a:pt x="446046" y="286999"/>
                  </a:lnTo>
                  <a:lnTo>
                    <a:pt x="469434" y="328528"/>
                  </a:lnTo>
                  <a:lnTo>
                    <a:pt x="490775" y="372174"/>
                  </a:lnTo>
                  <a:lnTo>
                    <a:pt x="509970" y="417806"/>
                  </a:lnTo>
                  <a:lnTo>
                    <a:pt x="526922" y="465289"/>
                  </a:lnTo>
                  <a:lnTo>
                    <a:pt x="541533" y="514493"/>
                  </a:lnTo>
                  <a:lnTo>
                    <a:pt x="553707" y="565285"/>
                  </a:lnTo>
                  <a:lnTo>
                    <a:pt x="563345" y="617532"/>
                  </a:lnTo>
                  <a:lnTo>
                    <a:pt x="570350" y="671103"/>
                  </a:lnTo>
                  <a:lnTo>
                    <a:pt x="574625" y="725864"/>
                  </a:lnTo>
                  <a:lnTo>
                    <a:pt x="576072" y="781685"/>
                  </a:lnTo>
                  <a:lnTo>
                    <a:pt x="576072" y="1227836"/>
                  </a:lnTo>
                  <a:lnTo>
                    <a:pt x="574660" y="1282700"/>
                  </a:lnTo>
                  <a:lnTo>
                    <a:pt x="570477" y="1336743"/>
                  </a:lnTo>
                  <a:lnTo>
                    <a:pt x="563604" y="1389812"/>
                  </a:lnTo>
                  <a:lnTo>
                    <a:pt x="554121" y="1441754"/>
                  </a:lnTo>
                  <a:lnTo>
                    <a:pt x="542107" y="1492415"/>
                  </a:lnTo>
                  <a:lnTo>
                    <a:pt x="527642" y="1541643"/>
                  </a:lnTo>
                  <a:lnTo>
                    <a:pt x="510807" y="1589284"/>
                  </a:lnTo>
                  <a:lnTo>
                    <a:pt x="491681" y="1635185"/>
                  </a:lnTo>
                  <a:lnTo>
                    <a:pt x="470344" y="1679194"/>
                  </a:lnTo>
                  <a:lnTo>
                    <a:pt x="446876" y="1721156"/>
                  </a:lnTo>
                  <a:lnTo>
                    <a:pt x="421358" y="1760918"/>
                  </a:lnTo>
                  <a:lnTo>
                    <a:pt x="393869" y="1798329"/>
                  </a:lnTo>
                  <a:lnTo>
                    <a:pt x="364489" y="1833234"/>
                  </a:lnTo>
                  <a:lnTo>
                    <a:pt x="333298" y="1865480"/>
                  </a:lnTo>
                  <a:lnTo>
                    <a:pt x="300376" y="1894915"/>
                  </a:lnTo>
                  <a:lnTo>
                    <a:pt x="265803" y="1921384"/>
                  </a:lnTo>
                  <a:lnTo>
                    <a:pt x="229659" y="1944736"/>
                  </a:lnTo>
                  <a:lnTo>
                    <a:pt x="192024" y="1964817"/>
                  </a:lnTo>
                  <a:lnTo>
                    <a:pt x="192024" y="2187956"/>
                  </a:lnTo>
                  <a:lnTo>
                    <a:pt x="0" y="1786382"/>
                  </a:lnTo>
                  <a:lnTo>
                    <a:pt x="192024" y="1295400"/>
                  </a:lnTo>
                  <a:lnTo>
                    <a:pt x="192024" y="1518539"/>
                  </a:lnTo>
                  <a:lnTo>
                    <a:pt x="231363" y="1497430"/>
                  </a:lnTo>
                  <a:lnTo>
                    <a:pt x="269177" y="1472663"/>
                  </a:lnTo>
                  <a:lnTo>
                    <a:pt x="305353" y="1444400"/>
                  </a:lnTo>
                  <a:lnTo>
                    <a:pt x="339778" y="1412800"/>
                  </a:lnTo>
                  <a:lnTo>
                    <a:pt x="372338" y="1378024"/>
                  </a:lnTo>
                  <a:lnTo>
                    <a:pt x="402919" y="1340235"/>
                  </a:lnTo>
                  <a:lnTo>
                    <a:pt x="431409" y="1299592"/>
                  </a:lnTo>
                  <a:lnTo>
                    <a:pt x="457693" y="1256256"/>
                  </a:lnTo>
                  <a:lnTo>
                    <a:pt x="481659" y="1210389"/>
                  </a:lnTo>
                  <a:lnTo>
                    <a:pt x="503193" y="1162151"/>
                  </a:lnTo>
                  <a:lnTo>
                    <a:pt x="522182" y="1111704"/>
                  </a:lnTo>
                  <a:lnTo>
                    <a:pt x="538511" y="1059208"/>
                  </a:lnTo>
                  <a:lnTo>
                    <a:pt x="552069" y="1004824"/>
                  </a:lnTo>
                </a:path>
              </a:pathLst>
            </a:custGeom>
            <a:ln w="9144">
              <a:solidFill>
                <a:srgbClr val="000000"/>
              </a:solidFill>
            </a:ln>
          </p:spPr>
          <p:txBody>
            <a:bodyPr wrap="square" lIns="0" tIns="0" rIns="0" bIns="0" rtlCol="0"/>
            <a:lstStyle/>
            <a:p>
              <a:endParaRPr/>
            </a:p>
          </p:txBody>
        </p:sp>
      </p:grpSp>
      <p:sp>
        <p:nvSpPr>
          <p:cNvPr id="14" name="object 8">
            <a:extLst>
              <a:ext uri="{FF2B5EF4-FFF2-40B4-BE49-F238E27FC236}">
                <a16:creationId xmlns:a16="http://schemas.microsoft.com/office/drawing/2014/main" id="{F0988947-AF16-D269-04A8-32B54285ECC3}"/>
              </a:ext>
            </a:extLst>
          </p:cNvPr>
          <p:cNvSpPr txBox="1">
            <a:spLocks/>
          </p:cNvSpPr>
          <p:nvPr/>
        </p:nvSpPr>
        <p:spPr>
          <a:xfrm>
            <a:off x="7363459" y="3130375"/>
            <a:ext cx="2159635" cy="1122045"/>
          </a:xfrm>
          <a:prstGeom prst="rect">
            <a:avLst/>
          </a:prstGeom>
          <a:solidFill>
            <a:srgbClr val="FFFFCC"/>
          </a:solidFill>
          <a:ln w="9144">
            <a:solidFill>
              <a:srgbClr val="FF3300"/>
            </a:solidFill>
          </a:ln>
        </p:spPr>
        <p:txBody>
          <a:bodyPr vert="horz" wrap="square" lIns="0" tIns="3429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2075" marR="173355">
              <a:lnSpc>
                <a:spcPct val="93200"/>
              </a:lnSpc>
              <a:spcBef>
                <a:spcPts val="270"/>
              </a:spcBef>
            </a:pPr>
            <a:r>
              <a:rPr lang="fr-MA" sz="2400" spc="-10">
                <a:solidFill>
                  <a:srgbClr val="000000"/>
                </a:solidFill>
                <a:latin typeface="Times New Roman"/>
                <a:cs typeface="Times New Roman"/>
              </a:rPr>
              <a:t>Après regroupement </a:t>
            </a:r>
            <a:r>
              <a:rPr lang="fr-MA" sz="2400">
                <a:solidFill>
                  <a:srgbClr val="000000"/>
                </a:solidFill>
                <a:latin typeface="Times New Roman"/>
                <a:cs typeface="Times New Roman"/>
              </a:rPr>
              <a:t>sur</a:t>
            </a:r>
            <a:r>
              <a:rPr lang="fr-MA" sz="2400" spc="-30">
                <a:solidFill>
                  <a:srgbClr val="000000"/>
                </a:solidFill>
                <a:latin typeface="Times New Roman"/>
                <a:cs typeface="Times New Roman"/>
              </a:rPr>
              <a:t> </a:t>
            </a:r>
            <a:r>
              <a:rPr lang="fr-MA" sz="2400" spc="-10">
                <a:solidFill>
                  <a:srgbClr val="000000"/>
                </a:solidFill>
                <a:latin typeface="Times New Roman"/>
                <a:cs typeface="Times New Roman"/>
              </a:rPr>
              <a:t>NumArtiste</a:t>
            </a:r>
            <a:endParaRPr lang="fr-MA" sz="2400">
              <a:latin typeface="Times New Roman"/>
              <a:cs typeface="Times New Roman"/>
            </a:endParaRPr>
          </a:p>
        </p:txBody>
      </p:sp>
    </p:spTree>
    <p:extLst>
      <p:ext uri="{BB962C8B-B14F-4D97-AF65-F5344CB8AC3E}">
        <p14:creationId xmlns:p14="http://schemas.microsoft.com/office/powerpoint/2010/main" val="1319877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71</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7" name="Connecteur droit 6">
            <a:extLst>
              <a:ext uri="{FF2B5EF4-FFF2-40B4-BE49-F238E27FC236}">
                <a16:creationId xmlns:a16="http://schemas.microsoft.com/office/drawing/2014/main" id="{EC56E207-6BE3-28BC-EF3C-33C0506283F1}"/>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D48E2E63-D983-52D0-4D8C-E60E6B39CFEC}"/>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3" name="ZoneTexte 12">
            <a:extLst>
              <a:ext uri="{FF2B5EF4-FFF2-40B4-BE49-F238E27FC236}">
                <a16:creationId xmlns:a16="http://schemas.microsoft.com/office/drawing/2014/main" id="{4DFBD196-2894-25CF-23E0-8AA9DD476E21}"/>
              </a:ext>
            </a:extLst>
          </p:cNvPr>
          <p:cNvSpPr txBox="1"/>
          <p:nvPr/>
        </p:nvSpPr>
        <p:spPr>
          <a:xfrm>
            <a:off x="5104816" y="951715"/>
            <a:ext cx="2544158" cy="523220"/>
          </a:xfrm>
          <a:prstGeom prst="rect">
            <a:avLst/>
          </a:prstGeom>
          <a:noFill/>
        </p:spPr>
        <p:txBody>
          <a:bodyPr wrap="none" rtlCol="0">
            <a:spAutoFit/>
          </a:bodyPr>
          <a:lstStyle/>
          <a:p>
            <a:r>
              <a:rPr lang="fr-FR" sz="2800" b="1" dirty="0"/>
              <a:t>Regroupements</a:t>
            </a:r>
          </a:p>
        </p:txBody>
      </p:sp>
      <p:graphicFrame>
        <p:nvGraphicFramePr>
          <p:cNvPr id="16" name="object 3">
            <a:extLst>
              <a:ext uri="{FF2B5EF4-FFF2-40B4-BE49-F238E27FC236}">
                <a16:creationId xmlns:a16="http://schemas.microsoft.com/office/drawing/2014/main" id="{D3AB2B36-D311-65E6-DA32-505D69ED6E3A}"/>
              </a:ext>
            </a:extLst>
          </p:cNvPr>
          <p:cNvGraphicFramePr>
            <a:graphicFrameLocks noGrp="1"/>
          </p:cNvGraphicFramePr>
          <p:nvPr>
            <p:extLst>
              <p:ext uri="{D42A27DB-BD31-4B8C-83A1-F6EECF244321}">
                <p14:modId xmlns:p14="http://schemas.microsoft.com/office/powerpoint/2010/main" val="4257241887"/>
              </p:ext>
            </p:extLst>
          </p:nvPr>
        </p:nvGraphicFramePr>
        <p:xfrm>
          <a:off x="2066540" y="1945448"/>
          <a:ext cx="2809240" cy="2163662"/>
        </p:xfrm>
        <a:graphic>
          <a:graphicData uri="http://schemas.openxmlformats.org/drawingml/2006/table">
            <a:tbl>
              <a:tblPr firstRow="1" bandRow="1">
                <a:tableStyleId>{2D5ABB26-0587-4C30-8999-92F81FD0307C}</a:tableStyleId>
              </a:tblPr>
              <a:tblGrid>
                <a:gridCol w="935355">
                  <a:extLst>
                    <a:ext uri="{9D8B030D-6E8A-4147-A177-3AD203B41FA5}">
                      <a16:colId xmlns:a16="http://schemas.microsoft.com/office/drawing/2014/main" val="20000"/>
                    </a:ext>
                  </a:extLst>
                </a:gridCol>
                <a:gridCol w="938530">
                  <a:extLst>
                    <a:ext uri="{9D8B030D-6E8A-4147-A177-3AD203B41FA5}">
                      <a16:colId xmlns:a16="http://schemas.microsoft.com/office/drawing/2014/main" val="20001"/>
                    </a:ext>
                  </a:extLst>
                </a:gridCol>
                <a:gridCol w="935355">
                  <a:extLst>
                    <a:ext uri="{9D8B030D-6E8A-4147-A177-3AD203B41FA5}">
                      <a16:colId xmlns:a16="http://schemas.microsoft.com/office/drawing/2014/main" val="20002"/>
                    </a:ext>
                  </a:extLst>
                </a:gridCol>
              </a:tblGrid>
              <a:tr h="431740">
                <a:tc>
                  <a:txBody>
                    <a:bodyPr/>
                    <a:lstStyle/>
                    <a:p>
                      <a:pPr algn="ctr">
                        <a:lnSpc>
                          <a:spcPct val="100000"/>
                        </a:lnSpc>
                        <a:spcBef>
                          <a:spcPts val="45"/>
                        </a:spcBef>
                      </a:pPr>
                      <a:r>
                        <a:rPr sz="2800" b="1" i="1" dirty="0">
                          <a:latin typeface="Arial"/>
                          <a:cs typeface="Arial"/>
                        </a:rPr>
                        <a:t>A</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45"/>
                        </a:spcBef>
                      </a:pPr>
                      <a:r>
                        <a:rPr sz="2800" b="1" i="1" dirty="0">
                          <a:latin typeface="Arial"/>
                          <a:cs typeface="Arial"/>
                        </a:rPr>
                        <a:t>B</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45"/>
                        </a:spcBef>
                      </a:pPr>
                      <a:r>
                        <a:rPr sz="2800" b="1" i="1" dirty="0">
                          <a:latin typeface="Arial"/>
                          <a:cs typeface="Arial"/>
                        </a:rPr>
                        <a:t>C</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32861">
                <a:tc>
                  <a:txBody>
                    <a:bodyPr/>
                    <a:lstStyle/>
                    <a:p>
                      <a:pPr marL="91440">
                        <a:lnSpc>
                          <a:spcPct val="100000"/>
                        </a:lnSpc>
                        <a:spcBef>
                          <a:spcPts val="45"/>
                        </a:spcBef>
                      </a:pPr>
                      <a:r>
                        <a:rPr sz="2800" dirty="0">
                          <a:latin typeface="Arial"/>
                          <a:cs typeface="Arial"/>
                        </a:rPr>
                        <a:t>1</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1</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31740">
                <a:tc>
                  <a:txBody>
                    <a:bodyPr/>
                    <a:lstStyle/>
                    <a:p>
                      <a:pPr marL="91440">
                        <a:lnSpc>
                          <a:spcPct val="100000"/>
                        </a:lnSpc>
                        <a:spcBef>
                          <a:spcPts val="45"/>
                        </a:spcBef>
                      </a:pPr>
                      <a:r>
                        <a:rPr sz="2800" dirty="0">
                          <a:latin typeface="Arial"/>
                          <a:cs typeface="Arial"/>
                        </a:rPr>
                        <a:t>1</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1</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32861">
                <a:tc>
                  <a:txBody>
                    <a:bodyPr/>
                    <a:lstStyle/>
                    <a:p>
                      <a:pPr marL="91440">
                        <a:lnSpc>
                          <a:spcPct val="100000"/>
                        </a:lnSpc>
                        <a:spcBef>
                          <a:spcPts val="45"/>
                        </a:spcBef>
                      </a:pPr>
                      <a:r>
                        <a:rPr sz="2800" dirty="0">
                          <a:latin typeface="Arial"/>
                          <a:cs typeface="Arial"/>
                        </a:rPr>
                        <a:t>2</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45"/>
                        </a:spcBef>
                      </a:pPr>
                      <a:r>
                        <a:rPr sz="2800" dirty="0">
                          <a:latin typeface="Arial"/>
                          <a:cs typeface="Arial"/>
                        </a:rPr>
                        <a:t>1</a:t>
                      </a: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31740">
                <a:tc>
                  <a:txBody>
                    <a:bodyPr/>
                    <a:lstStyle/>
                    <a:p>
                      <a:pPr marL="91440">
                        <a:lnSpc>
                          <a:spcPct val="100000"/>
                        </a:lnSpc>
                        <a:spcBef>
                          <a:spcPts val="50"/>
                        </a:spcBef>
                      </a:pPr>
                      <a:r>
                        <a:rPr sz="2800" dirty="0">
                          <a:latin typeface="Arial"/>
                          <a:cs typeface="Arial"/>
                        </a:rPr>
                        <a:t>1</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50"/>
                        </a:spcBef>
                      </a:pPr>
                      <a:r>
                        <a:rPr sz="2800" dirty="0">
                          <a:latin typeface="Arial"/>
                          <a:cs typeface="Arial"/>
                        </a:rPr>
                        <a:t>3</a:t>
                      </a:r>
                      <a:endParaRPr sz="280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50"/>
                        </a:spcBef>
                      </a:pPr>
                      <a:r>
                        <a:rPr sz="2800" dirty="0">
                          <a:latin typeface="Arial"/>
                          <a:cs typeface="Arial"/>
                        </a:rPr>
                        <a:t>2</a:t>
                      </a:r>
                    </a:p>
                  </a:txBody>
                  <a:tcPr marL="0" marR="0" marT="635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17" name="object 4">
            <a:extLst>
              <a:ext uri="{FF2B5EF4-FFF2-40B4-BE49-F238E27FC236}">
                <a16:creationId xmlns:a16="http://schemas.microsoft.com/office/drawing/2014/main" id="{0B6569AC-A9CE-D0D0-8271-E6EC054F295B}"/>
              </a:ext>
            </a:extLst>
          </p:cNvPr>
          <p:cNvGraphicFramePr>
            <a:graphicFrameLocks noGrp="1"/>
          </p:cNvGraphicFramePr>
          <p:nvPr>
            <p:extLst>
              <p:ext uri="{D42A27DB-BD31-4B8C-83A1-F6EECF244321}">
                <p14:modId xmlns:p14="http://schemas.microsoft.com/office/powerpoint/2010/main" val="3718779659"/>
              </p:ext>
            </p:extLst>
          </p:nvPr>
        </p:nvGraphicFramePr>
        <p:xfrm>
          <a:off x="7538716" y="1792668"/>
          <a:ext cx="2520950" cy="2162810"/>
        </p:xfrm>
        <a:graphic>
          <a:graphicData uri="http://schemas.openxmlformats.org/drawingml/2006/table">
            <a:tbl>
              <a:tblPr firstRow="1" bandRow="1">
                <a:tableStyleId>{2D5ABB26-0587-4C30-8999-92F81FD0307C}</a:tableStyleId>
              </a:tblPr>
              <a:tblGrid>
                <a:gridCol w="863600">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tblGrid>
              <a:tr h="350170">
                <a:tc>
                  <a:txBody>
                    <a:bodyPr/>
                    <a:lstStyle/>
                    <a:p>
                      <a:pPr marL="1905" algn="ctr">
                        <a:lnSpc>
                          <a:spcPct val="100000"/>
                        </a:lnSpc>
                        <a:spcBef>
                          <a:spcPts val="45"/>
                        </a:spcBef>
                      </a:pPr>
                      <a:r>
                        <a:rPr sz="2800" b="1" i="1" dirty="0">
                          <a:latin typeface="Arial"/>
                          <a:cs typeface="Arial"/>
                        </a:rPr>
                        <a:t>A</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540" algn="ctr">
                        <a:lnSpc>
                          <a:spcPct val="100000"/>
                        </a:lnSpc>
                        <a:spcBef>
                          <a:spcPts val="45"/>
                        </a:spcBef>
                      </a:pPr>
                      <a:r>
                        <a:rPr sz="2800" b="1" i="1" dirty="0">
                          <a:latin typeface="Arial"/>
                          <a:cs typeface="Arial"/>
                        </a:rPr>
                        <a:t>B</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33045">
                        <a:lnSpc>
                          <a:spcPct val="100000"/>
                        </a:lnSpc>
                        <a:spcBef>
                          <a:spcPts val="45"/>
                        </a:spcBef>
                      </a:pPr>
                      <a:r>
                        <a:rPr sz="2800" b="1" i="1" dirty="0">
                          <a:latin typeface="Arial"/>
                          <a:cs typeface="Arial"/>
                        </a:rPr>
                        <a:t>C</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50170">
                <a:tc>
                  <a:txBody>
                    <a:bodyPr/>
                    <a:lstStyle/>
                    <a:p>
                      <a:pPr marL="92075">
                        <a:lnSpc>
                          <a:spcPct val="100000"/>
                        </a:lnSpc>
                        <a:spcBef>
                          <a:spcPts val="45"/>
                        </a:spcBef>
                      </a:pPr>
                      <a:r>
                        <a:rPr sz="2800" dirty="0">
                          <a:solidFill>
                            <a:srgbClr val="000099"/>
                          </a:solidFill>
                          <a:latin typeface="Arial"/>
                          <a:cs typeface="Arial"/>
                        </a:rPr>
                        <a:t>1</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1</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0000FF"/>
                    </a:solidFill>
                  </a:tcPr>
                </a:tc>
                <a:extLst>
                  <a:ext uri="{0D108BD9-81ED-4DB2-BD59-A6C34878D82A}">
                    <a16:rowId xmlns:a16="http://schemas.microsoft.com/office/drawing/2014/main" val="10001"/>
                  </a:ext>
                </a:extLst>
              </a:tr>
              <a:tr h="350170">
                <a:tc>
                  <a:txBody>
                    <a:bodyPr/>
                    <a:lstStyle/>
                    <a:p>
                      <a:pPr marL="92075">
                        <a:lnSpc>
                          <a:spcPct val="100000"/>
                        </a:lnSpc>
                        <a:spcBef>
                          <a:spcPts val="45"/>
                        </a:spcBef>
                      </a:pPr>
                      <a:r>
                        <a:rPr sz="2800" dirty="0">
                          <a:solidFill>
                            <a:srgbClr val="000099"/>
                          </a:solidFill>
                          <a:latin typeface="Arial"/>
                          <a:cs typeface="Arial"/>
                        </a:rPr>
                        <a:t>1</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1</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0000FF"/>
                    </a:solidFill>
                  </a:tcPr>
                </a:tc>
                <a:extLst>
                  <a:ext uri="{0D108BD9-81ED-4DB2-BD59-A6C34878D82A}">
                    <a16:rowId xmlns:a16="http://schemas.microsoft.com/office/drawing/2014/main" val="10002"/>
                  </a:ext>
                </a:extLst>
              </a:tr>
              <a:tr h="350170">
                <a:tc>
                  <a:txBody>
                    <a:bodyPr/>
                    <a:lstStyle/>
                    <a:p>
                      <a:pPr marL="92075">
                        <a:lnSpc>
                          <a:spcPct val="100000"/>
                        </a:lnSpc>
                        <a:spcBef>
                          <a:spcPts val="45"/>
                        </a:spcBef>
                      </a:pPr>
                      <a:r>
                        <a:rPr sz="2800" dirty="0">
                          <a:solidFill>
                            <a:srgbClr val="000099"/>
                          </a:solidFill>
                          <a:latin typeface="Arial"/>
                          <a:cs typeface="Arial"/>
                        </a:rPr>
                        <a:t>1</a:t>
                      </a:r>
                      <a:endParaRPr sz="2800">
                        <a:latin typeface="Arial"/>
                        <a:cs typeface="Arial"/>
                      </a:endParaRPr>
                    </a:p>
                  </a:txBody>
                  <a:tcPr marL="0" marR="0" marT="571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3</a:t>
                      </a:r>
                      <a:endParaRPr sz="2800">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00FF"/>
                    </a:solidFill>
                  </a:tcPr>
                </a:tc>
                <a:tc>
                  <a:txBody>
                    <a:bodyPr/>
                    <a:lstStyle/>
                    <a:p>
                      <a:pPr marL="92075">
                        <a:lnSpc>
                          <a:spcPct val="100000"/>
                        </a:lnSpc>
                        <a:spcBef>
                          <a:spcPts val="45"/>
                        </a:spcBef>
                      </a:pPr>
                      <a:r>
                        <a:rPr sz="2800" dirty="0">
                          <a:latin typeface="Arial"/>
                          <a:cs typeface="Arial"/>
                        </a:rPr>
                        <a:t>2</a:t>
                      </a:r>
                      <a:endParaRPr sz="2800">
                        <a:latin typeface="Arial"/>
                        <a:cs typeface="Arial"/>
                      </a:endParaRPr>
                    </a:p>
                  </a:txBody>
                  <a:tcPr marL="0" marR="0" marT="57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0000FF"/>
                    </a:solidFill>
                  </a:tcPr>
                </a:tc>
                <a:extLst>
                  <a:ext uri="{0D108BD9-81ED-4DB2-BD59-A6C34878D82A}">
                    <a16:rowId xmlns:a16="http://schemas.microsoft.com/office/drawing/2014/main" val="10003"/>
                  </a:ext>
                </a:extLst>
              </a:tr>
              <a:tr h="350685">
                <a:tc>
                  <a:txBody>
                    <a:bodyPr/>
                    <a:lstStyle/>
                    <a:p>
                      <a:pPr marL="92075">
                        <a:lnSpc>
                          <a:spcPct val="100000"/>
                        </a:lnSpc>
                        <a:spcBef>
                          <a:spcPts val="50"/>
                        </a:spcBef>
                      </a:pPr>
                      <a:r>
                        <a:rPr sz="2800" dirty="0">
                          <a:solidFill>
                            <a:srgbClr val="FF9900"/>
                          </a:solidFill>
                          <a:latin typeface="Arial"/>
                          <a:cs typeface="Arial"/>
                        </a:rPr>
                        <a:t>2</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00"/>
                    </a:solidFill>
                  </a:tcPr>
                </a:tc>
                <a:tc>
                  <a:txBody>
                    <a:bodyPr/>
                    <a:lstStyle/>
                    <a:p>
                      <a:pPr marL="92075">
                        <a:lnSpc>
                          <a:spcPct val="100000"/>
                        </a:lnSpc>
                        <a:spcBef>
                          <a:spcPts val="50"/>
                        </a:spcBef>
                      </a:pPr>
                      <a:r>
                        <a:rPr sz="2800" dirty="0">
                          <a:latin typeface="Arial"/>
                          <a:cs typeface="Arial"/>
                        </a:rPr>
                        <a:t>2</a:t>
                      </a:r>
                      <a:endParaRPr sz="280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00"/>
                    </a:solidFill>
                  </a:tcPr>
                </a:tc>
                <a:tc>
                  <a:txBody>
                    <a:bodyPr/>
                    <a:lstStyle/>
                    <a:p>
                      <a:pPr marL="92075">
                        <a:lnSpc>
                          <a:spcPct val="100000"/>
                        </a:lnSpc>
                        <a:spcBef>
                          <a:spcPts val="50"/>
                        </a:spcBef>
                      </a:pPr>
                      <a:r>
                        <a:rPr sz="2800" dirty="0">
                          <a:latin typeface="Arial"/>
                          <a:cs typeface="Arial"/>
                        </a:rPr>
                        <a:t>1</a:t>
                      </a:r>
                    </a:p>
                  </a:txBody>
                  <a:tcPr marL="0" marR="0" marT="635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FF00"/>
                    </a:solidFill>
                  </a:tcPr>
                </a:tc>
                <a:extLst>
                  <a:ext uri="{0D108BD9-81ED-4DB2-BD59-A6C34878D82A}">
                    <a16:rowId xmlns:a16="http://schemas.microsoft.com/office/drawing/2014/main" val="10004"/>
                  </a:ext>
                </a:extLst>
              </a:tr>
            </a:tbl>
          </a:graphicData>
        </a:graphic>
      </p:graphicFrame>
      <p:graphicFrame>
        <p:nvGraphicFramePr>
          <p:cNvPr id="18" name="object 5">
            <a:extLst>
              <a:ext uri="{FF2B5EF4-FFF2-40B4-BE49-F238E27FC236}">
                <a16:creationId xmlns:a16="http://schemas.microsoft.com/office/drawing/2014/main" id="{DEC5AC87-3FAB-B6E1-CD2A-CB1A27BF7E22}"/>
              </a:ext>
            </a:extLst>
          </p:cNvPr>
          <p:cNvGraphicFramePr>
            <a:graphicFrameLocks noGrp="1"/>
          </p:cNvGraphicFramePr>
          <p:nvPr>
            <p:extLst>
              <p:ext uri="{D42A27DB-BD31-4B8C-83A1-F6EECF244321}">
                <p14:modId xmlns:p14="http://schemas.microsoft.com/office/powerpoint/2010/main" val="2928600870"/>
              </p:ext>
            </p:extLst>
          </p:nvPr>
        </p:nvGraphicFramePr>
        <p:xfrm>
          <a:off x="5134996" y="4082289"/>
          <a:ext cx="1800224" cy="2165985"/>
        </p:xfrm>
        <a:graphic>
          <a:graphicData uri="http://schemas.openxmlformats.org/drawingml/2006/table">
            <a:tbl>
              <a:tblPr firstRow="1" bandRow="1">
                <a:tableStyleId>{2D5ABB26-0587-4C30-8999-92F81FD0307C}</a:tableStyleId>
              </a:tblPr>
              <a:tblGrid>
                <a:gridCol w="57658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575944">
                  <a:extLst>
                    <a:ext uri="{9D8B030D-6E8A-4147-A177-3AD203B41FA5}">
                      <a16:colId xmlns:a16="http://schemas.microsoft.com/office/drawing/2014/main" val="20002"/>
                    </a:ext>
                  </a:extLst>
                </a:gridCol>
              </a:tblGrid>
              <a:tr h="362479">
                <a:tc>
                  <a:txBody>
                    <a:bodyPr/>
                    <a:lstStyle/>
                    <a:p>
                      <a:pPr marL="159385">
                        <a:lnSpc>
                          <a:spcPct val="100000"/>
                        </a:lnSpc>
                        <a:spcBef>
                          <a:spcPts val="50"/>
                        </a:spcBef>
                      </a:pPr>
                      <a:r>
                        <a:rPr sz="2800" b="1" i="1" dirty="0">
                          <a:latin typeface="Arial"/>
                          <a:cs typeface="Arial"/>
                        </a:rPr>
                        <a:t>A</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6215">
                        <a:lnSpc>
                          <a:spcPct val="100000"/>
                        </a:lnSpc>
                        <a:spcBef>
                          <a:spcPts val="50"/>
                        </a:spcBef>
                      </a:pPr>
                      <a:r>
                        <a:rPr sz="2800" b="1" i="1" dirty="0">
                          <a:latin typeface="Arial"/>
                          <a:cs typeface="Arial"/>
                        </a:rPr>
                        <a:t>B</a:t>
                      </a:r>
                      <a:endParaRPr sz="2800">
                        <a:latin typeface="Arial"/>
                        <a:cs typeface="Arial"/>
                      </a:endParaRPr>
                    </a:p>
                  </a:txBody>
                  <a:tcPr marL="0" marR="0" marT="635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59385">
                        <a:lnSpc>
                          <a:spcPct val="100000"/>
                        </a:lnSpc>
                        <a:spcBef>
                          <a:spcPts val="50"/>
                        </a:spcBef>
                      </a:pPr>
                      <a:r>
                        <a:rPr sz="2800" b="1" i="1" dirty="0">
                          <a:latin typeface="Arial"/>
                          <a:cs typeface="Arial"/>
                        </a:rPr>
                        <a:t>C</a:t>
                      </a:r>
                      <a:endParaRPr sz="2800">
                        <a:latin typeface="Arial"/>
                        <a:cs typeface="Arial"/>
                      </a:endParaRPr>
                    </a:p>
                  </a:txBody>
                  <a:tcPr marL="0" marR="0" marT="635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2479">
                <a:tc>
                  <a:txBody>
                    <a:bodyPr/>
                    <a:lstStyle/>
                    <a:p>
                      <a:pPr marL="92075">
                        <a:lnSpc>
                          <a:spcPct val="100000"/>
                        </a:lnSpc>
                        <a:spcBef>
                          <a:spcPts val="50"/>
                        </a:spcBef>
                      </a:pPr>
                      <a:r>
                        <a:rPr sz="2800" dirty="0">
                          <a:latin typeface="Arial"/>
                          <a:cs typeface="Arial"/>
                        </a:rPr>
                        <a:t>1</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2075">
                        <a:lnSpc>
                          <a:spcPct val="100000"/>
                        </a:lnSpc>
                        <a:spcBef>
                          <a:spcPts val="50"/>
                        </a:spcBef>
                      </a:pPr>
                      <a:r>
                        <a:rPr sz="2800" dirty="0">
                          <a:solidFill>
                            <a:srgbClr val="000099"/>
                          </a:solidFill>
                          <a:latin typeface="Arial"/>
                          <a:cs typeface="Arial"/>
                        </a:rPr>
                        <a:t>1</a:t>
                      </a:r>
                      <a:endParaRPr sz="280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marL="92075">
                        <a:lnSpc>
                          <a:spcPct val="100000"/>
                        </a:lnSpc>
                        <a:spcBef>
                          <a:spcPts val="50"/>
                        </a:spcBef>
                      </a:pPr>
                      <a:r>
                        <a:rPr sz="2800" dirty="0">
                          <a:latin typeface="Arial"/>
                          <a:cs typeface="Arial"/>
                        </a:rPr>
                        <a:t>2</a:t>
                      </a:r>
                      <a:endParaRPr sz="2800">
                        <a:latin typeface="Arial"/>
                        <a:cs typeface="Arial"/>
                      </a:endParaRPr>
                    </a:p>
                  </a:txBody>
                  <a:tcPr marL="0" marR="0" marT="635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1"/>
                  </a:ext>
                </a:extLst>
              </a:tr>
              <a:tr h="362479">
                <a:tc>
                  <a:txBody>
                    <a:bodyPr/>
                    <a:lstStyle/>
                    <a:p>
                      <a:pPr marL="92075">
                        <a:lnSpc>
                          <a:spcPct val="100000"/>
                        </a:lnSpc>
                        <a:spcBef>
                          <a:spcPts val="50"/>
                        </a:spcBef>
                      </a:pPr>
                      <a:r>
                        <a:rPr sz="2800" dirty="0">
                          <a:latin typeface="Arial"/>
                          <a:cs typeface="Arial"/>
                        </a:rPr>
                        <a:t>1</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CDAFF"/>
                    </a:solidFill>
                  </a:tcPr>
                </a:tc>
                <a:tc>
                  <a:txBody>
                    <a:bodyPr/>
                    <a:lstStyle/>
                    <a:p>
                      <a:pPr marL="92075">
                        <a:lnSpc>
                          <a:spcPct val="100000"/>
                        </a:lnSpc>
                        <a:spcBef>
                          <a:spcPts val="50"/>
                        </a:spcBef>
                      </a:pPr>
                      <a:r>
                        <a:rPr sz="2800" dirty="0">
                          <a:solidFill>
                            <a:srgbClr val="FF9900"/>
                          </a:solidFill>
                          <a:latin typeface="Arial"/>
                          <a:cs typeface="Arial"/>
                        </a:rPr>
                        <a:t>2</a:t>
                      </a:r>
                      <a:endParaRPr sz="280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CDAFF"/>
                    </a:solidFill>
                  </a:tcPr>
                </a:tc>
                <a:tc>
                  <a:txBody>
                    <a:bodyPr/>
                    <a:lstStyle/>
                    <a:p>
                      <a:pPr marL="92075">
                        <a:lnSpc>
                          <a:spcPct val="100000"/>
                        </a:lnSpc>
                        <a:spcBef>
                          <a:spcPts val="50"/>
                        </a:spcBef>
                      </a:pPr>
                      <a:r>
                        <a:rPr sz="2800" dirty="0">
                          <a:latin typeface="Arial"/>
                          <a:cs typeface="Arial"/>
                        </a:rPr>
                        <a:t>1</a:t>
                      </a:r>
                      <a:endParaRPr sz="2800">
                        <a:latin typeface="Arial"/>
                        <a:cs typeface="Arial"/>
                      </a:endParaRPr>
                    </a:p>
                  </a:txBody>
                  <a:tcPr marL="0" marR="0" marT="635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7CDAFF"/>
                    </a:solidFill>
                  </a:tcPr>
                </a:tc>
                <a:extLst>
                  <a:ext uri="{0D108BD9-81ED-4DB2-BD59-A6C34878D82A}">
                    <a16:rowId xmlns:a16="http://schemas.microsoft.com/office/drawing/2014/main" val="10002"/>
                  </a:ext>
                </a:extLst>
              </a:tr>
              <a:tr h="362479">
                <a:tc>
                  <a:txBody>
                    <a:bodyPr/>
                    <a:lstStyle/>
                    <a:p>
                      <a:pPr marL="92075">
                        <a:lnSpc>
                          <a:spcPct val="100000"/>
                        </a:lnSpc>
                        <a:spcBef>
                          <a:spcPts val="50"/>
                        </a:spcBef>
                      </a:pPr>
                      <a:r>
                        <a:rPr sz="2800" dirty="0">
                          <a:latin typeface="Arial"/>
                          <a:cs typeface="Arial"/>
                        </a:rPr>
                        <a:t>2</a:t>
                      </a:r>
                      <a:endParaRPr sz="2800">
                        <a:latin typeface="Arial"/>
                        <a:cs typeface="Arial"/>
                      </a:endParaRPr>
                    </a:p>
                  </a:txBody>
                  <a:tcPr marL="0" marR="0" marT="635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CDAFF"/>
                    </a:solidFill>
                  </a:tcPr>
                </a:tc>
                <a:tc>
                  <a:txBody>
                    <a:bodyPr/>
                    <a:lstStyle/>
                    <a:p>
                      <a:pPr marL="92075">
                        <a:lnSpc>
                          <a:spcPct val="100000"/>
                        </a:lnSpc>
                        <a:spcBef>
                          <a:spcPts val="50"/>
                        </a:spcBef>
                      </a:pPr>
                      <a:r>
                        <a:rPr sz="2800" dirty="0">
                          <a:solidFill>
                            <a:srgbClr val="FF9900"/>
                          </a:solidFill>
                          <a:latin typeface="Arial"/>
                          <a:cs typeface="Arial"/>
                        </a:rPr>
                        <a:t>2</a:t>
                      </a:r>
                      <a:endParaRPr sz="2800" dirty="0">
                        <a:latin typeface="Arial"/>
                        <a:cs typeface="Arial"/>
                      </a:endParaRPr>
                    </a:p>
                  </a:txBody>
                  <a:tcPr marL="0" marR="0" marT="63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7CDAFF"/>
                    </a:solidFill>
                  </a:tcPr>
                </a:tc>
                <a:tc>
                  <a:txBody>
                    <a:bodyPr/>
                    <a:lstStyle/>
                    <a:p>
                      <a:pPr marL="92075">
                        <a:lnSpc>
                          <a:spcPct val="100000"/>
                        </a:lnSpc>
                        <a:spcBef>
                          <a:spcPts val="50"/>
                        </a:spcBef>
                      </a:pPr>
                      <a:r>
                        <a:rPr sz="2800" dirty="0">
                          <a:latin typeface="Arial"/>
                          <a:cs typeface="Arial"/>
                        </a:rPr>
                        <a:t>1</a:t>
                      </a:r>
                      <a:endParaRPr sz="2800">
                        <a:latin typeface="Arial"/>
                        <a:cs typeface="Arial"/>
                      </a:endParaRPr>
                    </a:p>
                  </a:txBody>
                  <a:tcPr marL="0" marR="0" marT="635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7CDAFF"/>
                    </a:solidFill>
                  </a:tcPr>
                </a:tc>
                <a:extLst>
                  <a:ext uri="{0D108BD9-81ED-4DB2-BD59-A6C34878D82A}">
                    <a16:rowId xmlns:a16="http://schemas.microsoft.com/office/drawing/2014/main" val="10003"/>
                  </a:ext>
                </a:extLst>
              </a:tr>
              <a:tr h="363010">
                <a:tc>
                  <a:txBody>
                    <a:bodyPr/>
                    <a:lstStyle/>
                    <a:p>
                      <a:pPr marL="92075">
                        <a:lnSpc>
                          <a:spcPct val="100000"/>
                        </a:lnSpc>
                        <a:spcBef>
                          <a:spcPts val="55"/>
                        </a:spcBef>
                      </a:pPr>
                      <a:r>
                        <a:rPr sz="2800" dirty="0">
                          <a:latin typeface="Arial"/>
                          <a:cs typeface="Arial"/>
                        </a:rPr>
                        <a:t>1</a:t>
                      </a:r>
                      <a:endParaRPr sz="2800">
                        <a:latin typeface="Arial"/>
                        <a:cs typeface="Arial"/>
                      </a:endParaRPr>
                    </a:p>
                  </a:txBody>
                  <a:tcPr marL="0" marR="0" marT="698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CC"/>
                    </a:solidFill>
                  </a:tcPr>
                </a:tc>
                <a:tc>
                  <a:txBody>
                    <a:bodyPr/>
                    <a:lstStyle/>
                    <a:p>
                      <a:pPr marL="92075">
                        <a:lnSpc>
                          <a:spcPct val="100000"/>
                        </a:lnSpc>
                        <a:spcBef>
                          <a:spcPts val="55"/>
                        </a:spcBef>
                      </a:pPr>
                      <a:r>
                        <a:rPr sz="2800" dirty="0">
                          <a:solidFill>
                            <a:srgbClr val="008000"/>
                          </a:solidFill>
                          <a:latin typeface="Arial"/>
                          <a:cs typeface="Arial"/>
                        </a:rPr>
                        <a:t>3</a:t>
                      </a:r>
                      <a:endParaRPr sz="2800">
                        <a:latin typeface="Arial"/>
                        <a:cs typeface="Arial"/>
                      </a:endParaRPr>
                    </a:p>
                  </a:txBody>
                  <a:tcPr marL="0" marR="0" marT="698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FFFFCC"/>
                    </a:solidFill>
                  </a:tcPr>
                </a:tc>
                <a:tc>
                  <a:txBody>
                    <a:bodyPr/>
                    <a:lstStyle/>
                    <a:p>
                      <a:pPr marL="92075">
                        <a:lnSpc>
                          <a:spcPct val="100000"/>
                        </a:lnSpc>
                        <a:spcBef>
                          <a:spcPts val="55"/>
                        </a:spcBef>
                      </a:pPr>
                      <a:r>
                        <a:rPr sz="2800" dirty="0">
                          <a:latin typeface="Arial"/>
                          <a:cs typeface="Arial"/>
                        </a:rPr>
                        <a:t>2</a:t>
                      </a:r>
                    </a:p>
                  </a:txBody>
                  <a:tcPr marL="0" marR="0" marT="698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FFFFCC"/>
                    </a:solidFill>
                  </a:tcPr>
                </a:tc>
                <a:extLst>
                  <a:ext uri="{0D108BD9-81ED-4DB2-BD59-A6C34878D82A}">
                    <a16:rowId xmlns:a16="http://schemas.microsoft.com/office/drawing/2014/main" val="10004"/>
                  </a:ext>
                </a:extLst>
              </a:tr>
            </a:tbl>
          </a:graphicData>
        </a:graphic>
      </p:graphicFrame>
      <p:sp>
        <p:nvSpPr>
          <p:cNvPr id="20" name="object 6">
            <a:extLst>
              <a:ext uri="{FF2B5EF4-FFF2-40B4-BE49-F238E27FC236}">
                <a16:creationId xmlns:a16="http://schemas.microsoft.com/office/drawing/2014/main" id="{B59A6698-A180-8642-2814-B7DF88177F02}"/>
              </a:ext>
            </a:extLst>
          </p:cNvPr>
          <p:cNvSpPr/>
          <p:nvPr/>
        </p:nvSpPr>
        <p:spPr>
          <a:xfrm>
            <a:off x="7191816" y="2204112"/>
            <a:ext cx="289560" cy="1776702"/>
          </a:xfrm>
          <a:custGeom>
            <a:avLst/>
            <a:gdLst/>
            <a:ahLst/>
            <a:cxnLst/>
            <a:rect l="l" t="t" r="r" b="b"/>
            <a:pathLst>
              <a:path w="288289" h="1946275">
                <a:moveTo>
                  <a:pt x="288036" y="1438655"/>
                </a:moveTo>
                <a:lnTo>
                  <a:pt x="246227" y="1429271"/>
                </a:lnTo>
                <a:lnTo>
                  <a:pt x="212074" y="1403683"/>
                </a:lnTo>
                <a:lnTo>
                  <a:pt x="189041" y="1365736"/>
                </a:lnTo>
                <a:lnTo>
                  <a:pt x="180593" y="1319276"/>
                </a:lnTo>
                <a:lnTo>
                  <a:pt x="180593" y="838707"/>
                </a:lnTo>
                <a:lnTo>
                  <a:pt x="172146" y="792247"/>
                </a:lnTo>
                <a:lnTo>
                  <a:pt x="149113" y="754300"/>
                </a:lnTo>
                <a:lnTo>
                  <a:pt x="114960" y="728712"/>
                </a:lnTo>
                <a:lnTo>
                  <a:pt x="73151" y="719327"/>
                </a:lnTo>
                <a:lnTo>
                  <a:pt x="114960" y="709943"/>
                </a:lnTo>
                <a:lnTo>
                  <a:pt x="149113" y="684355"/>
                </a:lnTo>
                <a:lnTo>
                  <a:pt x="172146" y="646408"/>
                </a:lnTo>
                <a:lnTo>
                  <a:pt x="180593" y="599948"/>
                </a:lnTo>
                <a:lnTo>
                  <a:pt x="180593" y="119379"/>
                </a:lnTo>
                <a:lnTo>
                  <a:pt x="189041" y="72919"/>
                </a:lnTo>
                <a:lnTo>
                  <a:pt x="212074" y="34972"/>
                </a:lnTo>
                <a:lnTo>
                  <a:pt x="246227" y="9384"/>
                </a:lnTo>
                <a:lnTo>
                  <a:pt x="288036" y="0"/>
                </a:lnTo>
              </a:path>
              <a:path w="288289" h="1946275">
                <a:moveTo>
                  <a:pt x="288036" y="1946147"/>
                </a:moveTo>
                <a:lnTo>
                  <a:pt x="231993" y="1942849"/>
                </a:lnTo>
                <a:lnTo>
                  <a:pt x="186213" y="1933860"/>
                </a:lnTo>
                <a:lnTo>
                  <a:pt x="155340" y="1920537"/>
                </a:lnTo>
                <a:lnTo>
                  <a:pt x="144017" y="1904238"/>
                </a:lnTo>
                <a:lnTo>
                  <a:pt x="144017" y="1714373"/>
                </a:lnTo>
                <a:lnTo>
                  <a:pt x="132695" y="1698073"/>
                </a:lnTo>
                <a:lnTo>
                  <a:pt x="101822" y="1684750"/>
                </a:lnTo>
                <a:lnTo>
                  <a:pt x="56042" y="1675761"/>
                </a:lnTo>
                <a:lnTo>
                  <a:pt x="0" y="1672463"/>
                </a:lnTo>
                <a:lnTo>
                  <a:pt x="56042" y="1669164"/>
                </a:lnTo>
                <a:lnTo>
                  <a:pt x="101822" y="1660175"/>
                </a:lnTo>
                <a:lnTo>
                  <a:pt x="132695" y="1646852"/>
                </a:lnTo>
                <a:lnTo>
                  <a:pt x="144017" y="1630552"/>
                </a:lnTo>
                <a:lnTo>
                  <a:pt x="144017" y="1482089"/>
                </a:lnTo>
                <a:lnTo>
                  <a:pt x="155340" y="1465790"/>
                </a:lnTo>
                <a:lnTo>
                  <a:pt x="186213" y="1452467"/>
                </a:lnTo>
                <a:lnTo>
                  <a:pt x="231993" y="1443478"/>
                </a:lnTo>
                <a:lnTo>
                  <a:pt x="288036" y="1440179"/>
                </a:lnTo>
              </a:path>
            </a:pathLst>
          </a:custGeom>
          <a:ln w="9144">
            <a:solidFill>
              <a:srgbClr val="000000"/>
            </a:solidFill>
          </a:ln>
        </p:spPr>
        <p:txBody>
          <a:bodyPr wrap="square" lIns="0" tIns="0" rIns="0" bIns="0" rtlCol="0"/>
          <a:lstStyle/>
          <a:p>
            <a:endParaRPr/>
          </a:p>
        </p:txBody>
      </p:sp>
      <p:sp>
        <p:nvSpPr>
          <p:cNvPr id="21" name="object 7">
            <a:extLst>
              <a:ext uri="{FF2B5EF4-FFF2-40B4-BE49-F238E27FC236}">
                <a16:creationId xmlns:a16="http://schemas.microsoft.com/office/drawing/2014/main" id="{AB2A84DA-94C3-FC96-35BD-6252C4880FF9}"/>
              </a:ext>
            </a:extLst>
          </p:cNvPr>
          <p:cNvSpPr/>
          <p:nvPr/>
        </p:nvSpPr>
        <p:spPr>
          <a:xfrm>
            <a:off x="2791062" y="4183507"/>
            <a:ext cx="2243455" cy="1812925"/>
          </a:xfrm>
          <a:custGeom>
            <a:avLst/>
            <a:gdLst/>
            <a:ahLst/>
            <a:cxnLst/>
            <a:rect l="l" t="t" r="r" b="b"/>
            <a:pathLst>
              <a:path w="2243454" h="1812925">
                <a:moveTo>
                  <a:pt x="2166570" y="1769396"/>
                </a:moveTo>
                <a:lnTo>
                  <a:pt x="2148408" y="1791957"/>
                </a:lnTo>
                <a:lnTo>
                  <a:pt x="2243277" y="1812671"/>
                </a:lnTo>
                <a:lnTo>
                  <a:pt x="2227668" y="1778508"/>
                </a:lnTo>
                <a:lnTo>
                  <a:pt x="2177872" y="1778508"/>
                </a:lnTo>
                <a:lnTo>
                  <a:pt x="2166570" y="1769396"/>
                </a:lnTo>
                <a:close/>
              </a:path>
              <a:path w="2243454" h="1812925">
                <a:moveTo>
                  <a:pt x="2184723" y="1746846"/>
                </a:moveTo>
                <a:lnTo>
                  <a:pt x="2166570" y="1769396"/>
                </a:lnTo>
                <a:lnTo>
                  <a:pt x="2177872" y="1778508"/>
                </a:lnTo>
                <a:lnTo>
                  <a:pt x="2196033" y="1755965"/>
                </a:lnTo>
                <a:lnTo>
                  <a:pt x="2184723" y="1746846"/>
                </a:lnTo>
                <a:close/>
              </a:path>
              <a:path w="2243454" h="1812925">
                <a:moveTo>
                  <a:pt x="2202891" y="1724279"/>
                </a:moveTo>
                <a:lnTo>
                  <a:pt x="2184723" y="1746846"/>
                </a:lnTo>
                <a:lnTo>
                  <a:pt x="2196033" y="1755965"/>
                </a:lnTo>
                <a:lnTo>
                  <a:pt x="2177872" y="1778508"/>
                </a:lnTo>
                <a:lnTo>
                  <a:pt x="2227668" y="1778508"/>
                </a:lnTo>
                <a:lnTo>
                  <a:pt x="2202891" y="1724279"/>
                </a:lnTo>
                <a:close/>
              </a:path>
              <a:path w="2243454" h="1812925">
                <a:moveTo>
                  <a:pt x="18186" y="0"/>
                </a:moveTo>
                <a:lnTo>
                  <a:pt x="0" y="22605"/>
                </a:lnTo>
                <a:lnTo>
                  <a:pt x="2166570" y="1769396"/>
                </a:lnTo>
                <a:lnTo>
                  <a:pt x="2184723" y="1746846"/>
                </a:lnTo>
                <a:lnTo>
                  <a:pt x="18186" y="0"/>
                </a:lnTo>
                <a:close/>
              </a:path>
            </a:pathLst>
          </a:custGeom>
          <a:solidFill>
            <a:srgbClr val="000000"/>
          </a:solidFill>
        </p:spPr>
        <p:txBody>
          <a:bodyPr wrap="square" lIns="0" tIns="0" rIns="0" bIns="0" rtlCol="0"/>
          <a:lstStyle/>
          <a:p>
            <a:endParaRPr/>
          </a:p>
        </p:txBody>
      </p:sp>
      <p:sp>
        <p:nvSpPr>
          <p:cNvPr id="25" name="object 8">
            <a:extLst>
              <a:ext uri="{FF2B5EF4-FFF2-40B4-BE49-F238E27FC236}">
                <a16:creationId xmlns:a16="http://schemas.microsoft.com/office/drawing/2014/main" id="{45819032-12AC-E2FE-38D6-DC4D03B585E5}"/>
              </a:ext>
            </a:extLst>
          </p:cNvPr>
          <p:cNvSpPr/>
          <p:nvPr/>
        </p:nvSpPr>
        <p:spPr>
          <a:xfrm>
            <a:off x="4961188" y="2855976"/>
            <a:ext cx="2161540" cy="86995"/>
          </a:xfrm>
          <a:custGeom>
            <a:avLst/>
            <a:gdLst/>
            <a:ahLst/>
            <a:cxnLst/>
            <a:rect l="l" t="t" r="r" b="b"/>
            <a:pathLst>
              <a:path w="2161540" h="86994">
                <a:moveTo>
                  <a:pt x="2074164" y="0"/>
                </a:moveTo>
                <a:lnTo>
                  <a:pt x="2074164" y="86867"/>
                </a:lnTo>
                <a:lnTo>
                  <a:pt x="2132075" y="57912"/>
                </a:lnTo>
                <a:lnTo>
                  <a:pt x="2088641" y="57912"/>
                </a:lnTo>
                <a:lnTo>
                  <a:pt x="2088641" y="28955"/>
                </a:lnTo>
                <a:lnTo>
                  <a:pt x="2132076" y="28955"/>
                </a:lnTo>
                <a:lnTo>
                  <a:pt x="2074164" y="0"/>
                </a:lnTo>
                <a:close/>
              </a:path>
              <a:path w="2161540" h="86994">
                <a:moveTo>
                  <a:pt x="2074164" y="28955"/>
                </a:moveTo>
                <a:lnTo>
                  <a:pt x="0" y="28955"/>
                </a:lnTo>
                <a:lnTo>
                  <a:pt x="0" y="57912"/>
                </a:lnTo>
                <a:lnTo>
                  <a:pt x="2074164" y="57912"/>
                </a:lnTo>
                <a:lnTo>
                  <a:pt x="2074164" y="28955"/>
                </a:lnTo>
                <a:close/>
              </a:path>
              <a:path w="2161540" h="86994">
                <a:moveTo>
                  <a:pt x="2132076" y="28955"/>
                </a:moveTo>
                <a:lnTo>
                  <a:pt x="2088641" y="28955"/>
                </a:lnTo>
                <a:lnTo>
                  <a:pt x="2088641" y="57912"/>
                </a:lnTo>
                <a:lnTo>
                  <a:pt x="2132075" y="57912"/>
                </a:lnTo>
                <a:lnTo>
                  <a:pt x="2161031" y="43433"/>
                </a:lnTo>
                <a:lnTo>
                  <a:pt x="2132076" y="28955"/>
                </a:lnTo>
                <a:close/>
              </a:path>
            </a:pathLst>
          </a:custGeom>
          <a:solidFill>
            <a:srgbClr val="000000"/>
          </a:solidFill>
        </p:spPr>
        <p:txBody>
          <a:bodyPr wrap="square" lIns="0" tIns="0" rIns="0" bIns="0" rtlCol="0"/>
          <a:lstStyle/>
          <a:p>
            <a:endParaRPr/>
          </a:p>
        </p:txBody>
      </p:sp>
      <p:sp>
        <p:nvSpPr>
          <p:cNvPr id="27" name="object 9">
            <a:extLst>
              <a:ext uri="{FF2B5EF4-FFF2-40B4-BE49-F238E27FC236}">
                <a16:creationId xmlns:a16="http://schemas.microsoft.com/office/drawing/2014/main" id="{2A683861-37F1-49C2-8A4C-3C019121F1F7}"/>
              </a:ext>
            </a:extLst>
          </p:cNvPr>
          <p:cNvSpPr txBox="1"/>
          <p:nvPr/>
        </p:nvSpPr>
        <p:spPr>
          <a:xfrm>
            <a:off x="5321613" y="1601723"/>
            <a:ext cx="1727200" cy="1122045"/>
          </a:xfrm>
          <a:prstGeom prst="rect">
            <a:avLst/>
          </a:prstGeom>
          <a:ln w="9144">
            <a:solidFill>
              <a:srgbClr val="000000"/>
            </a:solidFill>
          </a:ln>
        </p:spPr>
        <p:txBody>
          <a:bodyPr vert="horz" wrap="square" lIns="0" tIns="34925" rIns="0" bIns="0" rtlCol="0">
            <a:spAutoFit/>
          </a:bodyPr>
          <a:lstStyle/>
          <a:p>
            <a:pPr marL="90805" marR="417195">
              <a:lnSpc>
                <a:spcPct val="93100"/>
              </a:lnSpc>
              <a:spcBef>
                <a:spcPts val="275"/>
              </a:spcBef>
            </a:pPr>
            <a:r>
              <a:rPr sz="2400" spc="-10" dirty="0">
                <a:latin typeface="Times New Roman"/>
                <a:cs typeface="Times New Roman"/>
              </a:rPr>
              <a:t>Par</a:t>
            </a:r>
            <a:r>
              <a:rPr sz="2400" spc="-140"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spc="-25" dirty="0">
                <a:latin typeface="Times New Roman"/>
                <a:cs typeface="Times New Roman"/>
              </a:rPr>
              <a:t>On </a:t>
            </a:r>
            <a:r>
              <a:rPr sz="2400" dirty="0">
                <a:latin typeface="Times New Roman"/>
                <a:cs typeface="Times New Roman"/>
              </a:rPr>
              <a:t>obtient</a:t>
            </a:r>
            <a:r>
              <a:rPr sz="2400" spc="-25" dirty="0">
                <a:latin typeface="Times New Roman"/>
                <a:cs typeface="Times New Roman"/>
              </a:rPr>
              <a:t> </a:t>
            </a:r>
            <a:r>
              <a:rPr sz="2400" spc="-50" dirty="0">
                <a:latin typeface="Times New Roman"/>
                <a:cs typeface="Times New Roman"/>
              </a:rPr>
              <a:t>2 </a:t>
            </a:r>
            <a:r>
              <a:rPr sz="2400" spc="-10" dirty="0">
                <a:latin typeface="Times New Roman"/>
                <a:cs typeface="Times New Roman"/>
              </a:rPr>
              <a:t>groupes</a:t>
            </a:r>
            <a:endParaRPr sz="2400">
              <a:latin typeface="Times New Roman"/>
              <a:cs typeface="Times New Roman"/>
            </a:endParaRPr>
          </a:p>
        </p:txBody>
      </p:sp>
      <p:sp>
        <p:nvSpPr>
          <p:cNvPr id="29" name="object 10">
            <a:extLst>
              <a:ext uri="{FF2B5EF4-FFF2-40B4-BE49-F238E27FC236}">
                <a16:creationId xmlns:a16="http://schemas.microsoft.com/office/drawing/2014/main" id="{3C1FC124-04F0-6507-C826-55B35AD6C5A1}"/>
              </a:ext>
            </a:extLst>
          </p:cNvPr>
          <p:cNvSpPr txBox="1"/>
          <p:nvPr/>
        </p:nvSpPr>
        <p:spPr>
          <a:xfrm>
            <a:off x="2215042" y="5095309"/>
            <a:ext cx="1728470" cy="1120140"/>
          </a:xfrm>
          <a:prstGeom prst="rect">
            <a:avLst/>
          </a:prstGeom>
          <a:ln w="9144">
            <a:solidFill>
              <a:srgbClr val="000000"/>
            </a:solidFill>
          </a:ln>
        </p:spPr>
        <p:txBody>
          <a:bodyPr vert="horz" wrap="square" lIns="0" tIns="34290" rIns="0" bIns="0" rtlCol="0">
            <a:spAutoFit/>
          </a:bodyPr>
          <a:lstStyle/>
          <a:p>
            <a:pPr marL="91440" marR="417830">
              <a:lnSpc>
                <a:spcPct val="93200"/>
              </a:lnSpc>
              <a:spcBef>
                <a:spcPts val="270"/>
              </a:spcBef>
            </a:pPr>
            <a:r>
              <a:rPr sz="2400" dirty="0">
                <a:latin typeface="Times New Roman"/>
                <a:cs typeface="Times New Roman"/>
              </a:rPr>
              <a:t>Par</a:t>
            </a:r>
            <a:r>
              <a:rPr sz="2400" spc="-20" dirty="0">
                <a:latin typeface="Times New Roman"/>
                <a:cs typeface="Times New Roman"/>
              </a:rPr>
              <a:t> </a:t>
            </a:r>
            <a:r>
              <a:rPr sz="2400" dirty="0">
                <a:latin typeface="Times New Roman"/>
                <a:cs typeface="Times New Roman"/>
              </a:rPr>
              <a:t>B.</a:t>
            </a:r>
            <a:r>
              <a:rPr sz="2400" spc="-15" dirty="0">
                <a:latin typeface="Times New Roman"/>
                <a:cs typeface="Times New Roman"/>
              </a:rPr>
              <a:t> </a:t>
            </a:r>
            <a:r>
              <a:rPr sz="2400" spc="-25" dirty="0">
                <a:latin typeface="Times New Roman"/>
                <a:cs typeface="Times New Roman"/>
              </a:rPr>
              <a:t>On </a:t>
            </a:r>
            <a:r>
              <a:rPr sz="2400" dirty="0">
                <a:latin typeface="Times New Roman"/>
                <a:cs typeface="Times New Roman"/>
              </a:rPr>
              <a:t>obtient</a:t>
            </a:r>
            <a:r>
              <a:rPr sz="2400" spc="-30" dirty="0">
                <a:latin typeface="Times New Roman"/>
                <a:cs typeface="Times New Roman"/>
              </a:rPr>
              <a:t> </a:t>
            </a:r>
            <a:r>
              <a:rPr sz="2400" spc="-50" dirty="0">
                <a:latin typeface="Times New Roman"/>
                <a:cs typeface="Times New Roman"/>
              </a:rPr>
              <a:t>3 </a:t>
            </a:r>
            <a:r>
              <a:rPr sz="2400" spc="-10" dirty="0">
                <a:latin typeface="Times New Roman"/>
                <a:cs typeface="Times New Roman"/>
              </a:rPr>
              <a:t>groupes</a:t>
            </a:r>
            <a:endParaRPr sz="2400" dirty="0">
              <a:latin typeface="Times New Roman"/>
              <a:cs typeface="Times New Roman"/>
            </a:endParaRPr>
          </a:p>
        </p:txBody>
      </p:sp>
      <p:sp>
        <p:nvSpPr>
          <p:cNvPr id="30" name="object 11">
            <a:extLst>
              <a:ext uri="{FF2B5EF4-FFF2-40B4-BE49-F238E27FC236}">
                <a16:creationId xmlns:a16="http://schemas.microsoft.com/office/drawing/2014/main" id="{C637F5BB-4E03-C916-13B6-E195394A30A9}"/>
              </a:ext>
            </a:extLst>
          </p:cNvPr>
          <p:cNvSpPr/>
          <p:nvPr/>
        </p:nvSpPr>
        <p:spPr>
          <a:xfrm>
            <a:off x="6977948" y="4537228"/>
            <a:ext cx="289560" cy="1709389"/>
          </a:xfrm>
          <a:custGeom>
            <a:avLst/>
            <a:gdLst/>
            <a:ahLst/>
            <a:cxnLst/>
            <a:rect l="l" t="t" r="r" b="b"/>
            <a:pathLst>
              <a:path w="289560" h="1943100">
                <a:moveTo>
                  <a:pt x="0" y="0"/>
                </a:moveTo>
                <a:lnTo>
                  <a:pt x="56376" y="2831"/>
                </a:lnTo>
                <a:lnTo>
                  <a:pt x="102393" y="10556"/>
                </a:lnTo>
                <a:lnTo>
                  <a:pt x="133409" y="22020"/>
                </a:lnTo>
                <a:lnTo>
                  <a:pt x="144779" y="36067"/>
                </a:lnTo>
                <a:lnTo>
                  <a:pt x="144779" y="180339"/>
                </a:lnTo>
                <a:lnTo>
                  <a:pt x="156150" y="194387"/>
                </a:lnTo>
                <a:lnTo>
                  <a:pt x="187166" y="205851"/>
                </a:lnTo>
                <a:lnTo>
                  <a:pt x="233183" y="213576"/>
                </a:lnTo>
                <a:lnTo>
                  <a:pt x="289560" y="216407"/>
                </a:lnTo>
                <a:lnTo>
                  <a:pt x="233183" y="219239"/>
                </a:lnTo>
                <a:lnTo>
                  <a:pt x="187166" y="226964"/>
                </a:lnTo>
                <a:lnTo>
                  <a:pt x="156150" y="238428"/>
                </a:lnTo>
                <a:lnTo>
                  <a:pt x="144779" y="252475"/>
                </a:lnTo>
                <a:lnTo>
                  <a:pt x="144779" y="396747"/>
                </a:lnTo>
                <a:lnTo>
                  <a:pt x="133409" y="410795"/>
                </a:lnTo>
                <a:lnTo>
                  <a:pt x="102393" y="422259"/>
                </a:lnTo>
                <a:lnTo>
                  <a:pt x="56376" y="429984"/>
                </a:lnTo>
                <a:lnTo>
                  <a:pt x="0" y="432815"/>
                </a:lnTo>
              </a:path>
              <a:path w="289560" h="1943100">
                <a:moveTo>
                  <a:pt x="0" y="432815"/>
                </a:moveTo>
                <a:lnTo>
                  <a:pt x="56376" y="439435"/>
                </a:lnTo>
                <a:lnTo>
                  <a:pt x="102393" y="457485"/>
                </a:lnTo>
                <a:lnTo>
                  <a:pt x="133409" y="484250"/>
                </a:lnTo>
                <a:lnTo>
                  <a:pt x="144779" y="517016"/>
                </a:lnTo>
                <a:lnTo>
                  <a:pt x="144779" y="852296"/>
                </a:lnTo>
                <a:lnTo>
                  <a:pt x="156150" y="885062"/>
                </a:lnTo>
                <a:lnTo>
                  <a:pt x="187166" y="911828"/>
                </a:lnTo>
                <a:lnTo>
                  <a:pt x="233183" y="929878"/>
                </a:lnTo>
                <a:lnTo>
                  <a:pt x="289560" y="936497"/>
                </a:lnTo>
                <a:lnTo>
                  <a:pt x="233183" y="943117"/>
                </a:lnTo>
                <a:lnTo>
                  <a:pt x="187166" y="961166"/>
                </a:lnTo>
                <a:lnTo>
                  <a:pt x="156150" y="987927"/>
                </a:lnTo>
                <a:lnTo>
                  <a:pt x="144779" y="1020686"/>
                </a:lnTo>
                <a:lnTo>
                  <a:pt x="144779" y="1355991"/>
                </a:lnTo>
                <a:lnTo>
                  <a:pt x="133409" y="1388761"/>
                </a:lnTo>
                <a:lnTo>
                  <a:pt x="102393" y="1415521"/>
                </a:lnTo>
                <a:lnTo>
                  <a:pt x="56376" y="1433563"/>
                </a:lnTo>
                <a:lnTo>
                  <a:pt x="0" y="1440179"/>
                </a:lnTo>
              </a:path>
              <a:path w="289560" h="1943100">
                <a:moveTo>
                  <a:pt x="0" y="1440179"/>
                </a:moveTo>
                <a:lnTo>
                  <a:pt x="56376" y="1443483"/>
                </a:lnTo>
                <a:lnTo>
                  <a:pt x="102393" y="1452491"/>
                </a:lnTo>
                <a:lnTo>
                  <a:pt x="133409" y="1465849"/>
                </a:lnTo>
                <a:lnTo>
                  <a:pt x="144779" y="1482204"/>
                </a:lnTo>
                <a:lnTo>
                  <a:pt x="144779" y="1649615"/>
                </a:lnTo>
                <a:lnTo>
                  <a:pt x="156150" y="1665970"/>
                </a:lnTo>
                <a:lnTo>
                  <a:pt x="187166" y="1679328"/>
                </a:lnTo>
                <a:lnTo>
                  <a:pt x="233183" y="1688336"/>
                </a:lnTo>
                <a:lnTo>
                  <a:pt x="289560" y="1691639"/>
                </a:lnTo>
                <a:lnTo>
                  <a:pt x="233183" y="1694943"/>
                </a:lnTo>
                <a:lnTo>
                  <a:pt x="187166" y="1703951"/>
                </a:lnTo>
                <a:lnTo>
                  <a:pt x="156150" y="1717309"/>
                </a:lnTo>
                <a:lnTo>
                  <a:pt x="144779" y="1733664"/>
                </a:lnTo>
                <a:lnTo>
                  <a:pt x="144779" y="1901075"/>
                </a:lnTo>
                <a:lnTo>
                  <a:pt x="133409" y="1917430"/>
                </a:lnTo>
                <a:lnTo>
                  <a:pt x="102393" y="1930788"/>
                </a:lnTo>
                <a:lnTo>
                  <a:pt x="56376" y="1939796"/>
                </a:lnTo>
                <a:lnTo>
                  <a:pt x="0" y="1943099"/>
                </a:lnTo>
              </a:path>
            </a:pathLst>
          </a:custGeom>
          <a:ln w="9144">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050571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72</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4DFBD196-2894-25CF-23E0-8AA9DD476E21}"/>
              </a:ext>
            </a:extLst>
          </p:cNvPr>
          <p:cNvSpPr txBox="1"/>
          <p:nvPr/>
        </p:nvSpPr>
        <p:spPr>
          <a:xfrm>
            <a:off x="5066984" y="849728"/>
            <a:ext cx="2544158" cy="523220"/>
          </a:xfrm>
          <a:prstGeom prst="rect">
            <a:avLst/>
          </a:prstGeom>
          <a:noFill/>
        </p:spPr>
        <p:txBody>
          <a:bodyPr wrap="none" rtlCol="0">
            <a:spAutoFit/>
          </a:bodyPr>
          <a:lstStyle/>
          <a:p>
            <a:r>
              <a:rPr lang="fr-FR" sz="2800" b="1" dirty="0"/>
              <a:t>Regroupements</a:t>
            </a:r>
          </a:p>
        </p:txBody>
      </p:sp>
      <p:grpSp>
        <p:nvGrpSpPr>
          <p:cNvPr id="3" name="object 2">
            <a:extLst>
              <a:ext uri="{FF2B5EF4-FFF2-40B4-BE49-F238E27FC236}">
                <a16:creationId xmlns:a16="http://schemas.microsoft.com/office/drawing/2014/main" id="{8AD816D4-7CA2-3C66-D2E9-969CF501273A}"/>
              </a:ext>
            </a:extLst>
          </p:cNvPr>
          <p:cNvGrpSpPr/>
          <p:nvPr/>
        </p:nvGrpSpPr>
        <p:grpSpPr>
          <a:xfrm>
            <a:off x="1493228" y="2022996"/>
            <a:ext cx="10793732" cy="4664545"/>
            <a:chOff x="394715" y="1479803"/>
            <a:chExt cx="10793732" cy="5378193"/>
          </a:xfrm>
        </p:grpSpPr>
        <p:pic>
          <p:nvPicPr>
            <p:cNvPr id="4" name="object 3">
              <a:extLst>
                <a:ext uri="{FF2B5EF4-FFF2-40B4-BE49-F238E27FC236}">
                  <a16:creationId xmlns:a16="http://schemas.microsoft.com/office/drawing/2014/main" id="{818BDED3-963D-06B7-9AD4-0C1518DA3984}"/>
                </a:ext>
              </a:extLst>
            </p:cNvPr>
            <p:cNvPicPr/>
            <p:nvPr/>
          </p:nvPicPr>
          <p:blipFill>
            <a:blip r:embed="rId4" cstate="print"/>
            <a:stretch>
              <a:fillRect/>
            </a:stretch>
          </p:blipFill>
          <p:spPr>
            <a:xfrm>
              <a:off x="394715" y="1479803"/>
              <a:ext cx="5111496" cy="5378193"/>
            </a:xfrm>
            <a:prstGeom prst="rect">
              <a:avLst/>
            </a:prstGeom>
          </p:spPr>
        </p:pic>
        <p:sp>
          <p:nvSpPr>
            <p:cNvPr id="9" name="object 4">
              <a:extLst>
                <a:ext uri="{FF2B5EF4-FFF2-40B4-BE49-F238E27FC236}">
                  <a16:creationId xmlns:a16="http://schemas.microsoft.com/office/drawing/2014/main" id="{40CE4C42-3E88-220C-9738-1B79659AA9B4}"/>
                </a:ext>
              </a:extLst>
            </p:cNvPr>
            <p:cNvSpPr/>
            <p:nvPr/>
          </p:nvSpPr>
          <p:spPr>
            <a:xfrm>
              <a:off x="6397292" y="1787757"/>
              <a:ext cx="4753610" cy="954660"/>
            </a:xfrm>
            <a:custGeom>
              <a:avLst/>
              <a:gdLst/>
              <a:ahLst/>
              <a:cxnLst/>
              <a:rect l="l" t="t" r="r" b="b"/>
              <a:pathLst>
                <a:path w="4753609" h="780414">
                  <a:moveTo>
                    <a:pt x="4753356" y="0"/>
                  </a:moveTo>
                  <a:lnTo>
                    <a:pt x="0" y="0"/>
                  </a:lnTo>
                  <a:lnTo>
                    <a:pt x="0" y="780288"/>
                  </a:lnTo>
                  <a:lnTo>
                    <a:pt x="4753356" y="780288"/>
                  </a:lnTo>
                  <a:lnTo>
                    <a:pt x="4753356" y="0"/>
                  </a:lnTo>
                  <a:close/>
                </a:path>
              </a:pathLst>
            </a:custGeom>
            <a:solidFill>
              <a:srgbClr val="FFFF00"/>
            </a:solidFill>
          </p:spPr>
          <p:txBody>
            <a:bodyPr wrap="square" lIns="0" tIns="0" rIns="0" bIns="0" rtlCol="0"/>
            <a:lstStyle/>
            <a:p>
              <a:endParaRPr dirty="0"/>
            </a:p>
          </p:txBody>
        </p:sp>
        <p:sp>
          <p:nvSpPr>
            <p:cNvPr id="10" name="object 5">
              <a:extLst>
                <a:ext uri="{FF2B5EF4-FFF2-40B4-BE49-F238E27FC236}">
                  <a16:creationId xmlns:a16="http://schemas.microsoft.com/office/drawing/2014/main" id="{4F3E8796-F253-0645-2A69-C7341B7E6F70}"/>
                </a:ext>
              </a:extLst>
            </p:cNvPr>
            <p:cNvSpPr/>
            <p:nvPr/>
          </p:nvSpPr>
          <p:spPr>
            <a:xfrm>
              <a:off x="6434837" y="1801550"/>
              <a:ext cx="4753610" cy="954659"/>
            </a:xfrm>
            <a:custGeom>
              <a:avLst/>
              <a:gdLst/>
              <a:ahLst/>
              <a:cxnLst/>
              <a:rect l="l" t="t" r="r" b="b"/>
              <a:pathLst>
                <a:path w="4753609" h="780414">
                  <a:moveTo>
                    <a:pt x="0" y="780288"/>
                  </a:moveTo>
                  <a:lnTo>
                    <a:pt x="4753356" y="780288"/>
                  </a:lnTo>
                  <a:lnTo>
                    <a:pt x="4753356" y="0"/>
                  </a:lnTo>
                  <a:lnTo>
                    <a:pt x="0" y="0"/>
                  </a:lnTo>
                  <a:lnTo>
                    <a:pt x="0" y="780288"/>
                  </a:lnTo>
                  <a:close/>
                </a:path>
              </a:pathLst>
            </a:custGeom>
            <a:ln w="9144">
              <a:solidFill>
                <a:srgbClr val="000000"/>
              </a:solidFill>
            </a:ln>
          </p:spPr>
          <p:txBody>
            <a:bodyPr wrap="square" lIns="0" tIns="0" rIns="0" bIns="0" rtlCol="0"/>
            <a:lstStyle/>
            <a:p>
              <a:endParaRPr dirty="0"/>
            </a:p>
          </p:txBody>
        </p:sp>
      </p:grpSp>
      <p:sp>
        <p:nvSpPr>
          <p:cNvPr id="12" name="object 7">
            <a:extLst>
              <a:ext uri="{FF2B5EF4-FFF2-40B4-BE49-F238E27FC236}">
                <a16:creationId xmlns:a16="http://schemas.microsoft.com/office/drawing/2014/main" id="{09A36C02-B485-31CC-2E06-9C222742EC4E}"/>
              </a:ext>
            </a:extLst>
          </p:cNvPr>
          <p:cNvSpPr txBox="1"/>
          <p:nvPr/>
        </p:nvSpPr>
        <p:spPr>
          <a:xfrm>
            <a:off x="388055" y="1284470"/>
            <a:ext cx="8568055" cy="832485"/>
          </a:xfrm>
          <a:prstGeom prst="rect">
            <a:avLst/>
          </a:prstGeom>
          <a:ln w="9144">
            <a:solidFill>
              <a:srgbClr val="E0E0B7"/>
            </a:solidFill>
          </a:ln>
        </p:spPr>
        <p:txBody>
          <a:bodyPr vert="horz" wrap="square" lIns="0" tIns="36830" rIns="0" bIns="0" rtlCol="0">
            <a:spAutoFit/>
          </a:bodyPr>
          <a:lstStyle/>
          <a:p>
            <a:pPr marL="447040" algn="ctr">
              <a:lnSpc>
                <a:spcPct val="100000"/>
              </a:lnSpc>
              <a:spcBef>
                <a:spcPts val="290"/>
              </a:spcBef>
            </a:pPr>
            <a:r>
              <a:rPr sz="2400" b="1" dirty="0">
                <a:solidFill>
                  <a:srgbClr val="000099"/>
                </a:solidFill>
                <a:latin typeface="Times New Roman"/>
                <a:cs typeface="Times New Roman"/>
              </a:rPr>
              <a:t>Pour</a:t>
            </a:r>
            <a:r>
              <a:rPr sz="2400" b="1" spc="-110" dirty="0">
                <a:solidFill>
                  <a:srgbClr val="000099"/>
                </a:solidFill>
                <a:latin typeface="Times New Roman"/>
                <a:cs typeface="Times New Roman"/>
              </a:rPr>
              <a:t> </a:t>
            </a:r>
            <a:r>
              <a:rPr sz="2400" b="1" dirty="0">
                <a:solidFill>
                  <a:srgbClr val="000099"/>
                </a:solidFill>
                <a:latin typeface="Times New Roman"/>
                <a:cs typeface="Times New Roman"/>
              </a:rPr>
              <a:t>chaque</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artiste,</a:t>
            </a:r>
            <a:r>
              <a:rPr sz="2400" b="1" spc="-90" dirty="0">
                <a:solidFill>
                  <a:srgbClr val="000099"/>
                </a:solidFill>
                <a:latin typeface="Times New Roman"/>
                <a:cs typeface="Times New Roman"/>
              </a:rPr>
              <a:t> </a:t>
            </a:r>
            <a:r>
              <a:rPr sz="2400" b="1" dirty="0">
                <a:solidFill>
                  <a:srgbClr val="000099"/>
                </a:solidFill>
                <a:latin typeface="Times New Roman"/>
                <a:cs typeface="Times New Roman"/>
              </a:rPr>
              <a:t>afficher</a:t>
            </a:r>
            <a:r>
              <a:rPr sz="2400" b="1" spc="-114" dirty="0">
                <a:solidFill>
                  <a:srgbClr val="000099"/>
                </a:solidFill>
                <a:latin typeface="Times New Roman"/>
                <a:cs typeface="Times New Roman"/>
              </a:rPr>
              <a:t> </a:t>
            </a:r>
            <a:r>
              <a:rPr sz="2400" b="1" dirty="0">
                <a:solidFill>
                  <a:srgbClr val="000099"/>
                </a:solidFill>
                <a:latin typeface="Times New Roman"/>
                <a:cs typeface="Times New Roman"/>
              </a:rPr>
              <a:t>son</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nom</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ainsi</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que</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70" dirty="0">
                <a:solidFill>
                  <a:srgbClr val="000099"/>
                </a:solidFill>
                <a:latin typeface="Times New Roman"/>
                <a:cs typeface="Times New Roman"/>
              </a:rPr>
              <a:t> </a:t>
            </a:r>
            <a:r>
              <a:rPr sz="2400" b="1" dirty="0">
                <a:solidFill>
                  <a:srgbClr val="000099"/>
                </a:solidFill>
                <a:latin typeface="Times New Roman"/>
                <a:cs typeface="Times New Roman"/>
              </a:rPr>
              <a:t>nombre</a:t>
            </a:r>
            <a:r>
              <a:rPr sz="2400" b="1" spc="-45" dirty="0">
                <a:solidFill>
                  <a:srgbClr val="000099"/>
                </a:solidFill>
                <a:latin typeface="Times New Roman"/>
                <a:cs typeface="Times New Roman"/>
              </a:rPr>
              <a:t> </a:t>
            </a:r>
            <a:r>
              <a:rPr sz="2400" b="1" spc="-25" dirty="0">
                <a:solidFill>
                  <a:srgbClr val="000099"/>
                </a:solidFill>
                <a:latin typeface="Times New Roman"/>
                <a:cs typeface="Times New Roman"/>
              </a:rPr>
              <a:t>de</a:t>
            </a:r>
            <a:endParaRPr sz="2400" dirty="0">
              <a:latin typeface="Times New Roman"/>
              <a:cs typeface="Times New Roman"/>
            </a:endParaRPr>
          </a:p>
          <a:p>
            <a:pPr algn="ctr">
              <a:lnSpc>
                <a:spcPct val="100000"/>
              </a:lnSpc>
            </a:pPr>
            <a:r>
              <a:rPr sz="2400" b="1" dirty="0">
                <a:solidFill>
                  <a:srgbClr val="000099"/>
                </a:solidFill>
                <a:latin typeface="Times New Roman"/>
                <a:cs typeface="Times New Roman"/>
              </a:rPr>
              <a:t>ses</a:t>
            </a:r>
            <a:r>
              <a:rPr sz="2400" b="1" spc="-30" dirty="0">
                <a:solidFill>
                  <a:srgbClr val="000099"/>
                </a:solidFill>
                <a:latin typeface="Times New Roman"/>
                <a:cs typeface="Times New Roman"/>
              </a:rPr>
              <a:t> </a:t>
            </a:r>
            <a:r>
              <a:rPr sz="2400" b="1" spc="-10" dirty="0">
                <a:solidFill>
                  <a:srgbClr val="000099"/>
                </a:solidFill>
                <a:latin typeface="Times New Roman"/>
                <a:cs typeface="Times New Roman"/>
              </a:rPr>
              <a:t>albums</a:t>
            </a:r>
            <a:endParaRPr sz="2400" dirty="0">
              <a:latin typeface="Times New Roman"/>
              <a:cs typeface="Times New Roman"/>
            </a:endParaRPr>
          </a:p>
        </p:txBody>
      </p:sp>
      <p:sp>
        <p:nvSpPr>
          <p:cNvPr id="14" name="object 8">
            <a:extLst>
              <a:ext uri="{FF2B5EF4-FFF2-40B4-BE49-F238E27FC236}">
                <a16:creationId xmlns:a16="http://schemas.microsoft.com/office/drawing/2014/main" id="{00902C78-B43D-8C7E-2452-38F650C8F6CF}"/>
              </a:ext>
            </a:extLst>
          </p:cNvPr>
          <p:cNvSpPr txBox="1"/>
          <p:nvPr/>
        </p:nvSpPr>
        <p:spPr>
          <a:xfrm>
            <a:off x="7795287" y="2329753"/>
            <a:ext cx="4229735" cy="732790"/>
          </a:xfrm>
          <a:prstGeom prst="rect">
            <a:avLst/>
          </a:prstGeom>
        </p:spPr>
        <p:txBody>
          <a:bodyPr vert="horz" wrap="square" lIns="0" tIns="43815" rIns="0" bIns="0" rtlCol="0">
            <a:spAutoFit/>
          </a:bodyPr>
          <a:lstStyle/>
          <a:p>
            <a:pPr marL="12700" marR="5080">
              <a:lnSpc>
                <a:spcPts val="2690"/>
              </a:lnSpc>
              <a:spcBef>
                <a:spcPts val="345"/>
              </a:spcBef>
            </a:pP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regroupe</a:t>
            </a:r>
            <a:r>
              <a:rPr sz="2400" spc="-30" dirty="0">
                <a:latin typeface="Times New Roman"/>
                <a:cs typeface="Times New Roman"/>
              </a:rPr>
              <a:t> </a:t>
            </a:r>
            <a:r>
              <a:rPr sz="2400" dirty="0">
                <a:latin typeface="Times New Roman"/>
                <a:cs typeface="Times New Roman"/>
              </a:rPr>
              <a:t>les</a:t>
            </a:r>
            <a:r>
              <a:rPr sz="2400" spc="-15" dirty="0">
                <a:latin typeface="Times New Roman"/>
                <a:cs typeface="Times New Roman"/>
              </a:rPr>
              <a:t> </a:t>
            </a:r>
            <a:r>
              <a:rPr sz="2400" dirty="0">
                <a:latin typeface="Times New Roman"/>
                <a:cs typeface="Times New Roman"/>
              </a:rPr>
              <a:t>lignes</a:t>
            </a:r>
            <a:r>
              <a:rPr sz="2400" spc="-30" dirty="0">
                <a:latin typeface="Times New Roman"/>
                <a:cs typeface="Times New Roman"/>
              </a:rPr>
              <a:t> </a:t>
            </a:r>
            <a:r>
              <a:rPr sz="2400" dirty="0">
                <a:latin typeface="Times New Roman"/>
                <a:cs typeface="Times New Roman"/>
              </a:rPr>
              <a:t>en</a:t>
            </a:r>
            <a:r>
              <a:rPr sz="2400" spc="-10" dirty="0">
                <a:latin typeface="Times New Roman"/>
                <a:cs typeface="Times New Roman"/>
              </a:rPr>
              <a:t> fonction </a:t>
            </a:r>
            <a:r>
              <a:rPr sz="2400" dirty="0">
                <a:latin typeface="Times New Roman"/>
                <a:cs typeface="Times New Roman"/>
              </a:rPr>
              <a:t>du</a:t>
            </a:r>
            <a:r>
              <a:rPr sz="2400" spc="-10" dirty="0">
                <a:latin typeface="Times New Roman"/>
                <a:cs typeface="Times New Roman"/>
              </a:rPr>
              <a:t> </a:t>
            </a:r>
            <a:r>
              <a:rPr sz="2400" spc="-20" dirty="0">
                <a:latin typeface="Times New Roman"/>
                <a:cs typeface="Times New Roman"/>
              </a:rPr>
              <a:t>Nom.</a:t>
            </a:r>
            <a:endParaRPr sz="2400" dirty="0">
              <a:latin typeface="Times New Roman"/>
              <a:cs typeface="Times New Roman"/>
            </a:endParaRPr>
          </a:p>
        </p:txBody>
      </p:sp>
      <p:grpSp>
        <p:nvGrpSpPr>
          <p:cNvPr id="15" name="object 9">
            <a:extLst>
              <a:ext uri="{FF2B5EF4-FFF2-40B4-BE49-F238E27FC236}">
                <a16:creationId xmlns:a16="http://schemas.microsoft.com/office/drawing/2014/main" id="{E7A092F2-C85F-57C0-12FF-545DA50FD3F4}"/>
              </a:ext>
            </a:extLst>
          </p:cNvPr>
          <p:cNvGrpSpPr/>
          <p:nvPr/>
        </p:nvGrpSpPr>
        <p:grpSpPr>
          <a:xfrm>
            <a:off x="3386037" y="2668047"/>
            <a:ext cx="6480492" cy="2739608"/>
            <a:chOff x="2124392" y="2703714"/>
            <a:chExt cx="6480492" cy="2739608"/>
          </a:xfrm>
        </p:grpSpPr>
        <p:sp>
          <p:nvSpPr>
            <p:cNvPr id="31" name="object 10">
              <a:extLst>
                <a:ext uri="{FF2B5EF4-FFF2-40B4-BE49-F238E27FC236}">
                  <a16:creationId xmlns:a16="http://schemas.microsoft.com/office/drawing/2014/main" id="{700987A8-E4AE-967A-C848-B2D87247C7BA}"/>
                </a:ext>
              </a:extLst>
            </p:cNvPr>
            <p:cNvSpPr/>
            <p:nvPr/>
          </p:nvSpPr>
          <p:spPr>
            <a:xfrm>
              <a:off x="2124392" y="2703714"/>
              <a:ext cx="4117110" cy="2739608"/>
            </a:xfrm>
            <a:custGeom>
              <a:avLst/>
              <a:gdLst/>
              <a:ahLst/>
              <a:cxnLst/>
              <a:rect l="l" t="t" r="r" b="b"/>
              <a:pathLst>
                <a:path w="2103120" h="2748915">
                  <a:moveTo>
                    <a:pt x="23875" y="2623057"/>
                  </a:moveTo>
                  <a:lnTo>
                    <a:pt x="0" y="2748660"/>
                  </a:lnTo>
                  <a:lnTo>
                    <a:pt x="114808" y="2692399"/>
                  </a:lnTo>
                  <a:lnTo>
                    <a:pt x="104482" y="2684525"/>
                  </a:lnTo>
                  <a:lnTo>
                    <a:pt x="72898" y="2684525"/>
                  </a:lnTo>
                  <a:lnTo>
                    <a:pt x="42672" y="2661411"/>
                  </a:lnTo>
                  <a:lnTo>
                    <a:pt x="54256" y="2646225"/>
                  </a:lnTo>
                  <a:lnTo>
                    <a:pt x="23875" y="2623057"/>
                  </a:lnTo>
                  <a:close/>
                </a:path>
                <a:path w="2103120" h="2748915">
                  <a:moveTo>
                    <a:pt x="54256" y="2646225"/>
                  </a:moveTo>
                  <a:lnTo>
                    <a:pt x="42672" y="2661411"/>
                  </a:lnTo>
                  <a:lnTo>
                    <a:pt x="72898" y="2684525"/>
                  </a:lnTo>
                  <a:lnTo>
                    <a:pt x="84513" y="2669298"/>
                  </a:lnTo>
                  <a:lnTo>
                    <a:pt x="54256" y="2646225"/>
                  </a:lnTo>
                  <a:close/>
                </a:path>
                <a:path w="2103120" h="2748915">
                  <a:moveTo>
                    <a:pt x="84513" y="2669298"/>
                  </a:moveTo>
                  <a:lnTo>
                    <a:pt x="72898" y="2684525"/>
                  </a:lnTo>
                  <a:lnTo>
                    <a:pt x="104482" y="2684525"/>
                  </a:lnTo>
                  <a:lnTo>
                    <a:pt x="84513" y="2669298"/>
                  </a:lnTo>
                  <a:close/>
                </a:path>
                <a:path w="2103120" h="2748915">
                  <a:moveTo>
                    <a:pt x="2072767" y="0"/>
                  </a:moveTo>
                  <a:lnTo>
                    <a:pt x="54256" y="2646225"/>
                  </a:lnTo>
                  <a:lnTo>
                    <a:pt x="84513" y="2669298"/>
                  </a:lnTo>
                  <a:lnTo>
                    <a:pt x="2102993" y="23113"/>
                  </a:lnTo>
                  <a:lnTo>
                    <a:pt x="2072767" y="0"/>
                  </a:lnTo>
                  <a:close/>
                </a:path>
              </a:pathLst>
            </a:custGeom>
            <a:solidFill>
              <a:srgbClr val="FF9900"/>
            </a:solidFill>
          </p:spPr>
          <p:txBody>
            <a:bodyPr wrap="square" lIns="0" tIns="0" rIns="0" bIns="0" rtlCol="0"/>
            <a:lstStyle/>
            <a:p>
              <a:endParaRPr dirty="0"/>
            </a:p>
          </p:txBody>
        </p:sp>
        <p:sp>
          <p:nvSpPr>
            <p:cNvPr id="32" name="object 11">
              <a:extLst>
                <a:ext uri="{FF2B5EF4-FFF2-40B4-BE49-F238E27FC236}">
                  <a16:creationId xmlns:a16="http://schemas.microsoft.com/office/drawing/2014/main" id="{E604865E-C61C-13B1-7B22-53C9E2B6ADC1}"/>
                </a:ext>
              </a:extLst>
            </p:cNvPr>
            <p:cNvSpPr/>
            <p:nvPr/>
          </p:nvSpPr>
          <p:spPr>
            <a:xfrm>
              <a:off x="5364479" y="3788664"/>
              <a:ext cx="3240405" cy="1122045"/>
            </a:xfrm>
            <a:custGeom>
              <a:avLst/>
              <a:gdLst/>
              <a:ahLst/>
              <a:cxnLst/>
              <a:rect l="l" t="t" r="r" b="b"/>
              <a:pathLst>
                <a:path w="3240404" h="1122045">
                  <a:moveTo>
                    <a:pt x="3240024" y="0"/>
                  </a:moveTo>
                  <a:lnTo>
                    <a:pt x="0" y="0"/>
                  </a:lnTo>
                  <a:lnTo>
                    <a:pt x="0" y="1121664"/>
                  </a:lnTo>
                  <a:lnTo>
                    <a:pt x="3240024" y="1121664"/>
                  </a:lnTo>
                  <a:lnTo>
                    <a:pt x="3240024" y="0"/>
                  </a:lnTo>
                  <a:close/>
                </a:path>
              </a:pathLst>
            </a:custGeom>
            <a:solidFill>
              <a:srgbClr val="7CDAFF"/>
            </a:solidFill>
          </p:spPr>
          <p:txBody>
            <a:bodyPr wrap="square" lIns="0" tIns="0" rIns="0" bIns="0" rtlCol="0"/>
            <a:lstStyle/>
            <a:p>
              <a:endParaRPr/>
            </a:p>
          </p:txBody>
        </p:sp>
        <p:sp>
          <p:nvSpPr>
            <p:cNvPr id="33" name="object 12">
              <a:extLst>
                <a:ext uri="{FF2B5EF4-FFF2-40B4-BE49-F238E27FC236}">
                  <a16:creationId xmlns:a16="http://schemas.microsoft.com/office/drawing/2014/main" id="{29A65B52-0E54-8BE5-11EB-5459BBBC1BC6}"/>
                </a:ext>
              </a:extLst>
            </p:cNvPr>
            <p:cNvSpPr/>
            <p:nvPr/>
          </p:nvSpPr>
          <p:spPr>
            <a:xfrm>
              <a:off x="5364479" y="3788664"/>
              <a:ext cx="3240405" cy="1122045"/>
            </a:xfrm>
            <a:custGeom>
              <a:avLst/>
              <a:gdLst/>
              <a:ahLst/>
              <a:cxnLst/>
              <a:rect l="l" t="t" r="r" b="b"/>
              <a:pathLst>
                <a:path w="3240404" h="1122045">
                  <a:moveTo>
                    <a:pt x="0" y="1121664"/>
                  </a:moveTo>
                  <a:lnTo>
                    <a:pt x="3240024" y="1121664"/>
                  </a:lnTo>
                  <a:lnTo>
                    <a:pt x="3240024" y="0"/>
                  </a:lnTo>
                  <a:lnTo>
                    <a:pt x="0" y="0"/>
                  </a:lnTo>
                  <a:lnTo>
                    <a:pt x="0" y="1121664"/>
                  </a:lnTo>
                  <a:close/>
                </a:path>
              </a:pathLst>
            </a:custGeom>
            <a:ln w="9143">
              <a:solidFill>
                <a:srgbClr val="000000"/>
              </a:solidFill>
            </a:ln>
          </p:spPr>
          <p:txBody>
            <a:bodyPr wrap="square" lIns="0" tIns="0" rIns="0" bIns="0" rtlCol="0"/>
            <a:lstStyle/>
            <a:p>
              <a:endParaRPr dirty="0"/>
            </a:p>
          </p:txBody>
        </p:sp>
      </p:grpSp>
      <p:sp>
        <p:nvSpPr>
          <p:cNvPr id="34" name="object 13">
            <a:extLst>
              <a:ext uri="{FF2B5EF4-FFF2-40B4-BE49-F238E27FC236}">
                <a16:creationId xmlns:a16="http://schemas.microsoft.com/office/drawing/2014/main" id="{7D9A4C23-5F2D-6251-EF14-7783393090C3}"/>
              </a:ext>
            </a:extLst>
          </p:cNvPr>
          <p:cNvSpPr txBox="1"/>
          <p:nvPr/>
        </p:nvSpPr>
        <p:spPr>
          <a:xfrm>
            <a:off x="6655294" y="3847411"/>
            <a:ext cx="2919095" cy="1073150"/>
          </a:xfrm>
          <a:prstGeom prst="rect">
            <a:avLst/>
          </a:prstGeom>
        </p:spPr>
        <p:txBody>
          <a:bodyPr vert="horz" wrap="square" lIns="0" tIns="37465" rIns="0" bIns="0" rtlCol="0">
            <a:spAutoFit/>
          </a:bodyPr>
          <a:lstStyle/>
          <a:p>
            <a:pPr marL="12700" marR="5080">
              <a:lnSpc>
                <a:spcPct val="93200"/>
              </a:lnSpc>
              <a:spcBef>
                <a:spcPts val="295"/>
              </a:spcBef>
            </a:pPr>
            <a:r>
              <a:rPr sz="2400" dirty="0">
                <a:latin typeface="Times New Roman"/>
                <a:cs typeface="Times New Roman"/>
              </a:rPr>
              <a:t>Pour</a:t>
            </a:r>
            <a:r>
              <a:rPr sz="2400" spc="-70" dirty="0">
                <a:latin typeface="Times New Roman"/>
                <a:cs typeface="Times New Roman"/>
              </a:rPr>
              <a:t> </a:t>
            </a:r>
            <a:r>
              <a:rPr sz="2400" dirty="0">
                <a:latin typeface="Times New Roman"/>
                <a:cs typeface="Times New Roman"/>
              </a:rPr>
              <a:t>chaque</a:t>
            </a:r>
            <a:r>
              <a:rPr sz="2400" spc="-75" dirty="0">
                <a:latin typeface="Times New Roman"/>
                <a:cs typeface="Times New Roman"/>
              </a:rPr>
              <a:t> </a:t>
            </a:r>
            <a:r>
              <a:rPr sz="2400" dirty="0">
                <a:latin typeface="Times New Roman"/>
                <a:cs typeface="Times New Roman"/>
              </a:rPr>
              <a:t>groupe,</a:t>
            </a:r>
            <a:r>
              <a:rPr sz="2400" spc="-80" dirty="0">
                <a:latin typeface="Times New Roman"/>
                <a:cs typeface="Times New Roman"/>
              </a:rPr>
              <a:t> </a:t>
            </a:r>
            <a:r>
              <a:rPr sz="2400" spc="-25" dirty="0">
                <a:latin typeface="Times New Roman"/>
                <a:cs typeface="Times New Roman"/>
              </a:rPr>
              <a:t>on </a:t>
            </a:r>
            <a:r>
              <a:rPr sz="2400" dirty="0">
                <a:latin typeface="Times New Roman"/>
                <a:cs typeface="Times New Roman"/>
              </a:rPr>
              <a:t>compte</a:t>
            </a:r>
            <a:r>
              <a:rPr sz="2400" spc="-75" dirty="0">
                <a:latin typeface="Times New Roman"/>
                <a:cs typeface="Times New Roman"/>
              </a:rPr>
              <a:t> </a:t>
            </a:r>
            <a:r>
              <a:rPr sz="2400" dirty="0">
                <a:latin typeface="Times New Roman"/>
                <a:cs typeface="Times New Roman"/>
              </a:rPr>
              <a:t>le</a:t>
            </a:r>
            <a:r>
              <a:rPr sz="2400" spc="-85" dirty="0">
                <a:latin typeface="Times New Roman"/>
                <a:cs typeface="Times New Roman"/>
              </a:rPr>
              <a:t> </a:t>
            </a:r>
            <a:r>
              <a:rPr sz="2400" dirty="0">
                <a:latin typeface="Times New Roman"/>
                <a:cs typeface="Times New Roman"/>
              </a:rPr>
              <a:t>nombre</a:t>
            </a:r>
            <a:r>
              <a:rPr sz="2400" spc="-60" dirty="0">
                <a:latin typeface="Times New Roman"/>
                <a:cs typeface="Times New Roman"/>
              </a:rPr>
              <a:t> </a:t>
            </a:r>
            <a:r>
              <a:rPr sz="2400" spc="-25" dirty="0">
                <a:latin typeface="Times New Roman"/>
                <a:cs typeface="Times New Roman"/>
              </a:rPr>
              <a:t>de </a:t>
            </a:r>
            <a:r>
              <a:rPr sz="2400" spc="-10" dirty="0">
                <a:latin typeface="Times New Roman"/>
                <a:cs typeface="Times New Roman"/>
              </a:rPr>
              <a:t>NumAlbum.</a:t>
            </a:r>
            <a:endParaRPr sz="2400" dirty="0">
              <a:latin typeface="Times New Roman"/>
              <a:cs typeface="Times New Roman"/>
            </a:endParaRPr>
          </a:p>
        </p:txBody>
      </p:sp>
      <p:sp>
        <p:nvSpPr>
          <p:cNvPr id="35" name="object 14">
            <a:extLst>
              <a:ext uri="{FF2B5EF4-FFF2-40B4-BE49-F238E27FC236}">
                <a16:creationId xmlns:a16="http://schemas.microsoft.com/office/drawing/2014/main" id="{9FC69372-8E1F-A83B-F08C-5E0FD0B2AF79}"/>
              </a:ext>
            </a:extLst>
          </p:cNvPr>
          <p:cNvSpPr/>
          <p:nvPr/>
        </p:nvSpPr>
        <p:spPr>
          <a:xfrm>
            <a:off x="4970298" y="4744867"/>
            <a:ext cx="1735455" cy="679450"/>
          </a:xfrm>
          <a:custGeom>
            <a:avLst/>
            <a:gdLst/>
            <a:ahLst/>
            <a:cxnLst/>
            <a:rect l="l" t="t" r="r" b="b"/>
            <a:pathLst>
              <a:path w="1735454" h="679450">
                <a:moveTo>
                  <a:pt x="86995" y="571881"/>
                </a:moveTo>
                <a:lnTo>
                  <a:pt x="0" y="665480"/>
                </a:lnTo>
                <a:lnTo>
                  <a:pt x="127126" y="678942"/>
                </a:lnTo>
                <a:lnTo>
                  <a:pt x="116225" y="649859"/>
                </a:lnTo>
                <a:lnTo>
                  <a:pt x="95885" y="649859"/>
                </a:lnTo>
                <a:lnTo>
                  <a:pt x="82550" y="614172"/>
                </a:lnTo>
                <a:lnTo>
                  <a:pt x="100347" y="607502"/>
                </a:lnTo>
                <a:lnTo>
                  <a:pt x="86995" y="571881"/>
                </a:lnTo>
                <a:close/>
              </a:path>
              <a:path w="1735454" h="679450">
                <a:moveTo>
                  <a:pt x="100347" y="607502"/>
                </a:moveTo>
                <a:lnTo>
                  <a:pt x="82550" y="614172"/>
                </a:lnTo>
                <a:lnTo>
                  <a:pt x="95885" y="649859"/>
                </a:lnTo>
                <a:lnTo>
                  <a:pt x="113719" y="643174"/>
                </a:lnTo>
                <a:lnTo>
                  <a:pt x="100347" y="607502"/>
                </a:lnTo>
                <a:close/>
              </a:path>
              <a:path w="1735454" h="679450">
                <a:moveTo>
                  <a:pt x="113719" y="643174"/>
                </a:moveTo>
                <a:lnTo>
                  <a:pt x="95885" y="649859"/>
                </a:lnTo>
                <a:lnTo>
                  <a:pt x="116225" y="649859"/>
                </a:lnTo>
                <a:lnTo>
                  <a:pt x="113719" y="643174"/>
                </a:lnTo>
                <a:close/>
              </a:path>
              <a:path w="1735454" h="679450">
                <a:moveTo>
                  <a:pt x="1721485" y="0"/>
                </a:moveTo>
                <a:lnTo>
                  <a:pt x="100347" y="607502"/>
                </a:lnTo>
                <a:lnTo>
                  <a:pt x="113719" y="643174"/>
                </a:lnTo>
                <a:lnTo>
                  <a:pt x="1734947" y="35560"/>
                </a:lnTo>
                <a:lnTo>
                  <a:pt x="1721485" y="0"/>
                </a:lnTo>
                <a:close/>
              </a:path>
            </a:pathLst>
          </a:custGeom>
          <a:solidFill>
            <a:srgbClr val="000099"/>
          </a:solidFill>
        </p:spPr>
        <p:txBody>
          <a:bodyPr wrap="square" lIns="0" tIns="0" rIns="0" bIns="0" rtlCol="0"/>
          <a:lstStyle/>
          <a:p>
            <a:endParaRPr dirty="0"/>
          </a:p>
        </p:txBody>
      </p:sp>
    </p:spTree>
    <p:extLst>
      <p:ext uri="{BB962C8B-B14F-4D97-AF65-F5344CB8AC3E}">
        <p14:creationId xmlns:p14="http://schemas.microsoft.com/office/powerpoint/2010/main" val="374640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space réservé du numéro de diapositive 5">
            <a:extLst>
              <a:ext uri="{FF2B5EF4-FFF2-40B4-BE49-F238E27FC236}">
                <a16:creationId xmlns:a16="http://schemas.microsoft.com/office/drawing/2014/main" id="{EE155003-64AD-893A-CD82-650E34897717}"/>
              </a:ext>
            </a:extLst>
          </p:cNvPr>
          <p:cNvSpPr>
            <a:spLocks noGrp="1"/>
          </p:cNvSpPr>
          <p:nvPr>
            <p:ph type="sldNum" sz="quarter" idx="12"/>
          </p:nvPr>
        </p:nvSpPr>
        <p:spPr>
          <a:xfrm>
            <a:off x="3988116" y="6420292"/>
            <a:ext cx="2743200" cy="365125"/>
          </a:xfrm>
        </p:spPr>
        <p:txBody>
          <a:bodyPr/>
          <a:lstStyle/>
          <a:p>
            <a:pPr algn="ctr"/>
            <a:fld id="{14385F30-F5BB-45A0-A756-346F67DA10C3}" type="slidenum">
              <a:rPr lang="en-US" smtClean="0"/>
              <a:pPr algn="ctr"/>
              <a:t>73</a:t>
            </a:fld>
            <a:endParaRPr lang="en-US" dirty="0"/>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11" name="object 2">
            <a:extLst>
              <a:ext uri="{FF2B5EF4-FFF2-40B4-BE49-F238E27FC236}">
                <a16:creationId xmlns:a16="http://schemas.microsoft.com/office/drawing/2014/main" id="{82A78FD7-64A0-8264-D7D1-53536DC4A75A}"/>
              </a:ext>
            </a:extLst>
          </p:cNvPr>
          <p:cNvPicPr/>
          <p:nvPr/>
        </p:nvPicPr>
        <p:blipFill>
          <a:blip r:embed="rId4" cstate="print"/>
          <a:stretch>
            <a:fillRect/>
          </a:stretch>
        </p:blipFill>
        <p:spPr>
          <a:xfrm>
            <a:off x="251459" y="1844038"/>
            <a:ext cx="6097524" cy="4968239"/>
          </a:xfrm>
          <a:prstGeom prst="rect">
            <a:avLst/>
          </a:prstGeom>
        </p:spPr>
      </p:pic>
      <p:sp>
        <p:nvSpPr>
          <p:cNvPr id="17" name="object 4">
            <a:extLst>
              <a:ext uri="{FF2B5EF4-FFF2-40B4-BE49-F238E27FC236}">
                <a16:creationId xmlns:a16="http://schemas.microsoft.com/office/drawing/2014/main" id="{438208E7-D4E9-49DD-D8E9-1336A682AE22}"/>
              </a:ext>
            </a:extLst>
          </p:cNvPr>
          <p:cNvSpPr txBox="1"/>
          <p:nvPr/>
        </p:nvSpPr>
        <p:spPr>
          <a:xfrm>
            <a:off x="2064955" y="1200416"/>
            <a:ext cx="8568055" cy="467995"/>
          </a:xfrm>
          <a:prstGeom prst="rect">
            <a:avLst/>
          </a:prstGeom>
          <a:ln w="9144">
            <a:solidFill>
              <a:srgbClr val="E0E0B7"/>
            </a:solidFill>
          </a:ln>
        </p:spPr>
        <p:txBody>
          <a:bodyPr vert="horz" wrap="square" lIns="0" tIns="36830" rIns="0" bIns="0" rtlCol="0">
            <a:spAutoFit/>
          </a:bodyPr>
          <a:lstStyle/>
          <a:p>
            <a:pPr marL="909319">
              <a:lnSpc>
                <a:spcPct val="100000"/>
              </a:lnSpc>
              <a:spcBef>
                <a:spcPts val="290"/>
              </a:spcBef>
            </a:pPr>
            <a:r>
              <a:rPr sz="2400" b="1" dirty="0">
                <a:solidFill>
                  <a:srgbClr val="000099"/>
                </a:solidFill>
                <a:latin typeface="Times New Roman"/>
                <a:cs typeface="Times New Roman"/>
              </a:rPr>
              <a:t>Afficher</a:t>
            </a:r>
            <a:r>
              <a:rPr sz="2400" b="1" spc="-8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10" dirty="0">
                <a:solidFill>
                  <a:srgbClr val="000099"/>
                </a:solidFill>
                <a:latin typeface="Times New Roman"/>
                <a:cs typeface="Times New Roman"/>
              </a:rPr>
              <a:t> </a:t>
            </a:r>
            <a:r>
              <a:rPr sz="2400" b="1" dirty="0">
                <a:solidFill>
                  <a:srgbClr val="000099"/>
                </a:solidFill>
                <a:latin typeface="Times New Roman"/>
                <a:cs typeface="Times New Roman"/>
              </a:rPr>
              <a:t>numéro</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artistes</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qui</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ont</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plus</a:t>
            </a:r>
            <a:r>
              <a:rPr sz="2400" b="1" spc="-15" dirty="0">
                <a:solidFill>
                  <a:srgbClr val="000099"/>
                </a:solidFill>
                <a:latin typeface="Times New Roman"/>
                <a:cs typeface="Times New Roman"/>
              </a:rPr>
              <a:t> </a:t>
            </a:r>
            <a:r>
              <a:rPr sz="2400" b="1" dirty="0">
                <a:solidFill>
                  <a:srgbClr val="000099"/>
                </a:solidFill>
                <a:latin typeface="Times New Roman"/>
                <a:cs typeface="Times New Roman"/>
              </a:rPr>
              <a:t>d’un</a:t>
            </a:r>
            <a:r>
              <a:rPr sz="2400" b="1" spc="-10" dirty="0">
                <a:solidFill>
                  <a:srgbClr val="000099"/>
                </a:solidFill>
                <a:latin typeface="Times New Roman"/>
                <a:cs typeface="Times New Roman"/>
              </a:rPr>
              <a:t> album</a:t>
            </a:r>
            <a:endParaRPr sz="2400" dirty="0">
              <a:latin typeface="Times New Roman"/>
              <a:cs typeface="Times New Roman"/>
            </a:endParaRPr>
          </a:p>
        </p:txBody>
      </p:sp>
      <p:sp>
        <p:nvSpPr>
          <p:cNvPr id="18" name="object 5">
            <a:extLst>
              <a:ext uri="{FF2B5EF4-FFF2-40B4-BE49-F238E27FC236}">
                <a16:creationId xmlns:a16="http://schemas.microsoft.com/office/drawing/2014/main" id="{DB8E8D5E-4CCD-26A9-57A9-B8A601EFEA4E}"/>
              </a:ext>
            </a:extLst>
          </p:cNvPr>
          <p:cNvSpPr txBox="1"/>
          <p:nvPr/>
        </p:nvSpPr>
        <p:spPr>
          <a:xfrm>
            <a:off x="3779520" y="1844039"/>
            <a:ext cx="4753610" cy="782320"/>
          </a:xfrm>
          <a:prstGeom prst="rect">
            <a:avLst/>
          </a:prstGeom>
          <a:solidFill>
            <a:srgbClr val="FFFF00"/>
          </a:solidFill>
          <a:ln w="9144">
            <a:solidFill>
              <a:srgbClr val="000000"/>
            </a:solidFill>
          </a:ln>
        </p:spPr>
        <p:txBody>
          <a:bodyPr vert="horz" wrap="square" lIns="0" tIns="41910" rIns="0" bIns="0" rtlCol="0">
            <a:spAutoFit/>
          </a:bodyPr>
          <a:lstStyle/>
          <a:p>
            <a:pPr marL="92075" marR="448945">
              <a:lnSpc>
                <a:spcPts val="2690"/>
              </a:lnSpc>
              <a:spcBef>
                <a:spcPts val="330"/>
              </a:spcBef>
            </a:pP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regroupe</a:t>
            </a:r>
            <a:r>
              <a:rPr sz="2400" spc="-30" dirty="0">
                <a:latin typeface="Times New Roman"/>
                <a:cs typeface="Times New Roman"/>
              </a:rPr>
              <a:t> </a:t>
            </a:r>
            <a:r>
              <a:rPr sz="2400" dirty="0">
                <a:latin typeface="Times New Roman"/>
                <a:cs typeface="Times New Roman"/>
              </a:rPr>
              <a:t>les</a:t>
            </a:r>
            <a:r>
              <a:rPr sz="2400" spc="-15" dirty="0">
                <a:latin typeface="Times New Roman"/>
                <a:cs typeface="Times New Roman"/>
              </a:rPr>
              <a:t> </a:t>
            </a:r>
            <a:r>
              <a:rPr sz="2400" dirty="0">
                <a:latin typeface="Times New Roman"/>
                <a:cs typeface="Times New Roman"/>
              </a:rPr>
              <a:t>lignes</a:t>
            </a:r>
            <a:r>
              <a:rPr sz="2400" spc="-30" dirty="0">
                <a:latin typeface="Times New Roman"/>
                <a:cs typeface="Times New Roman"/>
              </a:rPr>
              <a:t> </a:t>
            </a:r>
            <a:r>
              <a:rPr sz="2400" dirty="0">
                <a:latin typeface="Times New Roman"/>
                <a:cs typeface="Times New Roman"/>
              </a:rPr>
              <a:t>en</a:t>
            </a:r>
            <a:r>
              <a:rPr sz="2400" spc="-10" dirty="0">
                <a:latin typeface="Times New Roman"/>
                <a:cs typeface="Times New Roman"/>
              </a:rPr>
              <a:t> fonction </a:t>
            </a:r>
            <a:r>
              <a:rPr sz="2400" dirty="0">
                <a:latin typeface="Times New Roman"/>
                <a:cs typeface="Times New Roman"/>
              </a:rPr>
              <a:t>du </a:t>
            </a:r>
            <a:r>
              <a:rPr sz="2400" spc="-10" dirty="0">
                <a:latin typeface="Times New Roman"/>
                <a:cs typeface="Times New Roman"/>
              </a:rPr>
              <a:t>NumArtiste.</a:t>
            </a:r>
            <a:endParaRPr sz="2400">
              <a:latin typeface="Times New Roman"/>
              <a:cs typeface="Times New Roman"/>
            </a:endParaRPr>
          </a:p>
        </p:txBody>
      </p:sp>
      <p:grpSp>
        <p:nvGrpSpPr>
          <p:cNvPr id="20" name="object 6">
            <a:extLst>
              <a:ext uri="{FF2B5EF4-FFF2-40B4-BE49-F238E27FC236}">
                <a16:creationId xmlns:a16="http://schemas.microsoft.com/office/drawing/2014/main" id="{14F07141-60E3-F071-A614-6B3C38BC0302}"/>
              </a:ext>
            </a:extLst>
          </p:cNvPr>
          <p:cNvGrpSpPr/>
          <p:nvPr/>
        </p:nvGrpSpPr>
        <p:grpSpPr>
          <a:xfrm>
            <a:off x="2687827" y="2558923"/>
            <a:ext cx="6456172" cy="2887345"/>
            <a:chOff x="2687827" y="2558923"/>
            <a:chExt cx="6456172" cy="2887345"/>
          </a:xfrm>
        </p:grpSpPr>
        <p:sp>
          <p:nvSpPr>
            <p:cNvPr id="21" name="object 7">
              <a:extLst>
                <a:ext uri="{FF2B5EF4-FFF2-40B4-BE49-F238E27FC236}">
                  <a16:creationId xmlns:a16="http://schemas.microsoft.com/office/drawing/2014/main" id="{65D1DF89-A2B1-7A22-E142-3F3BADAB3EFD}"/>
                </a:ext>
              </a:extLst>
            </p:cNvPr>
            <p:cNvSpPr/>
            <p:nvPr/>
          </p:nvSpPr>
          <p:spPr>
            <a:xfrm>
              <a:off x="2687827" y="2558923"/>
              <a:ext cx="1110615" cy="2887345"/>
            </a:xfrm>
            <a:custGeom>
              <a:avLst/>
              <a:gdLst/>
              <a:ahLst/>
              <a:cxnLst/>
              <a:rect l="l" t="t" r="r" b="b"/>
              <a:pathLst>
                <a:path w="1110614" h="2887345">
                  <a:moveTo>
                    <a:pt x="0" y="2759964"/>
                  </a:moveTo>
                  <a:lnTo>
                    <a:pt x="13462" y="2887091"/>
                  </a:lnTo>
                  <a:lnTo>
                    <a:pt x="102278" y="2804541"/>
                  </a:lnTo>
                  <a:lnTo>
                    <a:pt x="64770" y="2804541"/>
                  </a:lnTo>
                  <a:lnTo>
                    <a:pt x="29083" y="2791205"/>
                  </a:lnTo>
                  <a:lnTo>
                    <a:pt x="35764" y="2773370"/>
                  </a:lnTo>
                  <a:lnTo>
                    <a:pt x="0" y="2759964"/>
                  </a:lnTo>
                  <a:close/>
                </a:path>
                <a:path w="1110614" h="2887345">
                  <a:moveTo>
                    <a:pt x="35764" y="2773370"/>
                  </a:moveTo>
                  <a:lnTo>
                    <a:pt x="29083" y="2791205"/>
                  </a:lnTo>
                  <a:lnTo>
                    <a:pt x="64770" y="2804541"/>
                  </a:lnTo>
                  <a:lnTo>
                    <a:pt x="71436" y="2786742"/>
                  </a:lnTo>
                  <a:lnTo>
                    <a:pt x="35764" y="2773370"/>
                  </a:lnTo>
                  <a:close/>
                </a:path>
                <a:path w="1110614" h="2887345">
                  <a:moveTo>
                    <a:pt x="71436" y="2786742"/>
                  </a:moveTo>
                  <a:lnTo>
                    <a:pt x="64770" y="2804541"/>
                  </a:lnTo>
                  <a:lnTo>
                    <a:pt x="102278" y="2804541"/>
                  </a:lnTo>
                  <a:lnTo>
                    <a:pt x="107061" y="2800096"/>
                  </a:lnTo>
                  <a:lnTo>
                    <a:pt x="71436" y="2786742"/>
                  </a:lnTo>
                  <a:close/>
                </a:path>
                <a:path w="1110614" h="2887345">
                  <a:moveTo>
                    <a:pt x="1074674" y="0"/>
                  </a:moveTo>
                  <a:lnTo>
                    <a:pt x="35764" y="2773370"/>
                  </a:lnTo>
                  <a:lnTo>
                    <a:pt x="71436" y="2786742"/>
                  </a:lnTo>
                  <a:lnTo>
                    <a:pt x="1110234" y="13462"/>
                  </a:lnTo>
                  <a:lnTo>
                    <a:pt x="1074674" y="0"/>
                  </a:lnTo>
                  <a:close/>
                </a:path>
              </a:pathLst>
            </a:custGeom>
            <a:solidFill>
              <a:srgbClr val="FF9900"/>
            </a:solidFill>
          </p:spPr>
          <p:txBody>
            <a:bodyPr wrap="square" lIns="0" tIns="0" rIns="0" bIns="0" rtlCol="0"/>
            <a:lstStyle/>
            <a:p>
              <a:endParaRPr/>
            </a:p>
          </p:txBody>
        </p:sp>
        <p:sp>
          <p:nvSpPr>
            <p:cNvPr id="25" name="object 8">
              <a:extLst>
                <a:ext uri="{FF2B5EF4-FFF2-40B4-BE49-F238E27FC236}">
                  <a16:creationId xmlns:a16="http://schemas.microsoft.com/office/drawing/2014/main" id="{3F380AF5-B2D4-49B6-C037-4D9F5D5C5DB0}"/>
                </a:ext>
              </a:extLst>
            </p:cNvPr>
            <p:cNvSpPr/>
            <p:nvPr/>
          </p:nvSpPr>
          <p:spPr>
            <a:xfrm>
              <a:off x="5364479" y="3788664"/>
              <a:ext cx="3779520" cy="1461770"/>
            </a:xfrm>
            <a:custGeom>
              <a:avLst/>
              <a:gdLst/>
              <a:ahLst/>
              <a:cxnLst/>
              <a:rect l="l" t="t" r="r" b="b"/>
              <a:pathLst>
                <a:path w="3779520" h="1461770">
                  <a:moveTo>
                    <a:pt x="3779520" y="0"/>
                  </a:moveTo>
                  <a:lnTo>
                    <a:pt x="0" y="0"/>
                  </a:lnTo>
                  <a:lnTo>
                    <a:pt x="0" y="1461516"/>
                  </a:lnTo>
                  <a:lnTo>
                    <a:pt x="3779520" y="1461516"/>
                  </a:lnTo>
                  <a:lnTo>
                    <a:pt x="3779520" y="0"/>
                  </a:lnTo>
                  <a:close/>
                </a:path>
              </a:pathLst>
            </a:custGeom>
            <a:solidFill>
              <a:srgbClr val="7CDAFF"/>
            </a:solidFill>
          </p:spPr>
          <p:txBody>
            <a:bodyPr wrap="square" lIns="0" tIns="0" rIns="0" bIns="0" rtlCol="0"/>
            <a:lstStyle/>
            <a:p>
              <a:endParaRPr dirty="0"/>
            </a:p>
          </p:txBody>
        </p:sp>
        <p:sp>
          <p:nvSpPr>
            <p:cNvPr id="27" name="object 9">
              <a:extLst>
                <a:ext uri="{FF2B5EF4-FFF2-40B4-BE49-F238E27FC236}">
                  <a16:creationId xmlns:a16="http://schemas.microsoft.com/office/drawing/2014/main" id="{5806B5A0-78CD-52C1-08A1-4521B75F3B59}"/>
                </a:ext>
              </a:extLst>
            </p:cNvPr>
            <p:cNvSpPr/>
            <p:nvPr/>
          </p:nvSpPr>
          <p:spPr>
            <a:xfrm>
              <a:off x="5364479" y="3788664"/>
              <a:ext cx="3779520" cy="1461770"/>
            </a:xfrm>
            <a:custGeom>
              <a:avLst/>
              <a:gdLst/>
              <a:ahLst/>
              <a:cxnLst/>
              <a:rect l="l" t="t" r="r" b="b"/>
              <a:pathLst>
                <a:path w="3779520" h="1461770">
                  <a:moveTo>
                    <a:pt x="0" y="1461516"/>
                  </a:moveTo>
                  <a:lnTo>
                    <a:pt x="3779520" y="1461516"/>
                  </a:lnTo>
                  <a:lnTo>
                    <a:pt x="3779520" y="0"/>
                  </a:lnTo>
                  <a:lnTo>
                    <a:pt x="0" y="0"/>
                  </a:lnTo>
                  <a:lnTo>
                    <a:pt x="0" y="1461516"/>
                  </a:lnTo>
                  <a:close/>
                </a:path>
              </a:pathLst>
            </a:custGeom>
            <a:ln w="9144">
              <a:solidFill>
                <a:srgbClr val="000000"/>
              </a:solidFill>
            </a:ln>
          </p:spPr>
          <p:txBody>
            <a:bodyPr wrap="square" lIns="0" tIns="0" rIns="0" bIns="0" rtlCol="0"/>
            <a:lstStyle/>
            <a:p>
              <a:endParaRPr/>
            </a:p>
          </p:txBody>
        </p:sp>
      </p:grpSp>
      <p:sp>
        <p:nvSpPr>
          <p:cNvPr id="29" name="object 10">
            <a:extLst>
              <a:ext uri="{FF2B5EF4-FFF2-40B4-BE49-F238E27FC236}">
                <a16:creationId xmlns:a16="http://schemas.microsoft.com/office/drawing/2014/main" id="{5CCC1F65-5B88-B019-36C8-56325F66AE23}"/>
              </a:ext>
            </a:extLst>
          </p:cNvPr>
          <p:cNvSpPr txBox="1"/>
          <p:nvPr/>
        </p:nvSpPr>
        <p:spPr>
          <a:xfrm>
            <a:off x="5443854" y="3786632"/>
            <a:ext cx="3441065" cy="1412875"/>
          </a:xfrm>
          <a:prstGeom prst="rect">
            <a:avLst/>
          </a:prstGeom>
        </p:spPr>
        <p:txBody>
          <a:bodyPr vert="horz" wrap="square" lIns="0" tIns="37465" rIns="0" bIns="0" rtlCol="0">
            <a:spAutoFit/>
          </a:bodyPr>
          <a:lstStyle/>
          <a:p>
            <a:pPr marL="12700" marR="5080">
              <a:lnSpc>
                <a:spcPct val="93100"/>
              </a:lnSpc>
              <a:spcBef>
                <a:spcPts val="295"/>
              </a:spcBef>
            </a:pPr>
            <a:r>
              <a:rPr sz="2400" dirty="0">
                <a:latin typeface="Times New Roman"/>
                <a:cs typeface="Times New Roman"/>
              </a:rPr>
              <a:t>Pour</a:t>
            </a:r>
            <a:r>
              <a:rPr sz="2400" spc="-70" dirty="0">
                <a:latin typeface="Times New Roman"/>
                <a:cs typeface="Times New Roman"/>
              </a:rPr>
              <a:t> </a:t>
            </a:r>
            <a:r>
              <a:rPr sz="2400" dirty="0">
                <a:latin typeface="Times New Roman"/>
                <a:cs typeface="Times New Roman"/>
              </a:rPr>
              <a:t>chaque</a:t>
            </a:r>
            <a:r>
              <a:rPr sz="2400" spc="-75" dirty="0">
                <a:latin typeface="Times New Roman"/>
                <a:cs typeface="Times New Roman"/>
              </a:rPr>
              <a:t> </a:t>
            </a:r>
            <a:r>
              <a:rPr sz="2400" dirty="0">
                <a:latin typeface="Times New Roman"/>
                <a:cs typeface="Times New Roman"/>
              </a:rPr>
              <a:t>groupe,</a:t>
            </a:r>
            <a:r>
              <a:rPr sz="2400" spc="-80" dirty="0">
                <a:latin typeface="Times New Roman"/>
                <a:cs typeface="Times New Roman"/>
              </a:rPr>
              <a:t> </a:t>
            </a:r>
            <a:r>
              <a:rPr sz="2400" spc="-25" dirty="0">
                <a:latin typeface="Times New Roman"/>
                <a:cs typeface="Times New Roman"/>
              </a:rPr>
              <a:t>on </a:t>
            </a:r>
            <a:r>
              <a:rPr sz="2400" dirty="0">
                <a:latin typeface="Times New Roman"/>
                <a:cs typeface="Times New Roman"/>
              </a:rPr>
              <a:t>compte</a:t>
            </a:r>
            <a:r>
              <a:rPr sz="2400" spc="-75" dirty="0">
                <a:latin typeface="Times New Roman"/>
                <a:cs typeface="Times New Roman"/>
              </a:rPr>
              <a:t> </a:t>
            </a:r>
            <a:r>
              <a:rPr sz="2400" dirty="0">
                <a:latin typeface="Times New Roman"/>
                <a:cs typeface="Times New Roman"/>
              </a:rPr>
              <a:t>le</a:t>
            </a:r>
            <a:r>
              <a:rPr sz="2400" spc="-85" dirty="0">
                <a:latin typeface="Times New Roman"/>
                <a:cs typeface="Times New Roman"/>
              </a:rPr>
              <a:t> </a:t>
            </a:r>
            <a:r>
              <a:rPr sz="2400" dirty="0">
                <a:latin typeface="Times New Roman"/>
                <a:cs typeface="Times New Roman"/>
              </a:rPr>
              <a:t>nombre</a:t>
            </a:r>
            <a:r>
              <a:rPr sz="2400" spc="-60" dirty="0">
                <a:latin typeface="Times New Roman"/>
                <a:cs typeface="Times New Roman"/>
              </a:rPr>
              <a:t> </a:t>
            </a:r>
            <a:r>
              <a:rPr sz="2400" spc="-25" dirty="0">
                <a:latin typeface="Times New Roman"/>
                <a:cs typeface="Times New Roman"/>
              </a:rPr>
              <a:t>de </a:t>
            </a:r>
            <a:r>
              <a:rPr sz="2400" dirty="0">
                <a:latin typeface="Times New Roman"/>
                <a:cs typeface="Times New Roman"/>
              </a:rPr>
              <a:t>NumAlbum</a:t>
            </a:r>
            <a:r>
              <a:rPr sz="2400" spc="-60" dirty="0">
                <a:latin typeface="Times New Roman"/>
                <a:cs typeface="Times New Roman"/>
              </a:rPr>
              <a:t> </a:t>
            </a:r>
            <a:r>
              <a:rPr sz="2400" dirty="0">
                <a:latin typeface="Times New Roman"/>
                <a:cs typeface="Times New Roman"/>
              </a:rPr>
              <a:t>et</a:t>
            </a:r>
            <a:r>
              <a:rPr sz="2400" spc="-70" dirty="0">
                <a:latin typeface="Times New Roman"/>
                <a:cs typeface="Times New Roman"/>
              </a:rPr>
              <a:t> </a:t>
            </a:r>
            <a:r>
              <a:rPr sz="2400" dirty="0">
                <a:latin typeface="Times New Roman"/>
                <a:cs typeface="Times New Roman"/>
              </a:rPr>
              <a:t>on</a:t>
            </a:r>
            <a:r>
              <a:rPr sz="2400" spc="-65" dirty="0">
                <a:latin typeface="Times New Roman"/>
                <a:cs typeface="Times New Roman"/>
              </a:rPr>
              <a:t> </a:t>
            </a:r>
            <a:r>
              <a:rPr sz="2400" dirty="0">
                <a:latin typeface="Times New Roman"/>
                <a:cs typeface="Times New Roman"/>
              </a:rPr>
              <a:t>vérifie</a:t>
            </a:r>
            <a:r>
              <a:rPr sz="2400" spc="-90" dirty="0">
                <a:latin typeface="Times New Roman"/>
                <a:cs typeface="Times New Roman"/>
              </a:rPr>
              <a:t> </a:t>
            </a:r>
            <a:r>
              <a:rPr sz="2400" spc="-25" dirty="0">
                <a:latin typeface="Times New Roman"/>
                <a:cs typeface="Times New Roman"/>
              </a:rPr>
              <a:t>si </a:t>
            </a:r>
            <a:r>
              <a:rPr sz="2400" dirty="0">
                <a:latin typeface="Times New Roman"/>
                <a:cs typeface="Times New Roman"/>
              </a:rPr>
              <a:t>ce</a:t>
            </a:r>
            <a:r>
              <a:rPr sz="2400" spc="-20" dirty="0">
                <a:latin typeface="Times New Roman"/>
                <a:cs typeface="Times New Roman"/>
              </a:rPr>
              <a:t> </a:t>
            </a:r>
            <a:r>
              <a:rPr sz="2400" dirty="0">
                <a:latin typeface="Times New Roman"/>
                <a:cs typeface="Times New Roman"/>
              </a:rPr>
              <a:t>nombre</a:t>
            </a:r>
            <a:r>
              <a:rPr sz="2400" spc="-10" dirty="0">
                <a:latin typeface="Times New Roman"/>
                <a:cs typeface="Times New Roman"/>
              </a:rPr>
              <a:t> </a:t>
            </a:r>
            <a:r>
              <a:rPr sz="2400" dirty="0">
                <a:latin typeface="Times New Roman"/>
                <a:cs typeface="Times New Roman"/>
              </a:rPr>
              <a:t>est</a:t>
            </a:r>
            <a:r>
              <a:rPr sz="2400" spc="-10" dirty="0">
                <a:latin typeface="Times New Roman"/>
                <a:cs typeface="Times New Roman"/>
              </a:rPr>
              <a:t> </a:t>
            </a:r>
            <a:r>
              <a:rPr sz="2400" dirty="0">
                <a:latin typeface="Times New Roman"/>
                <a:cs typeface="Times New Roman"/>
              </a:rPr>
              <a:t>supérieur</a:t>
            </a:r>
            <a:r>
              <a:rPr sz="2400" spc="-25" dirty="0">
                <a:latin typeface="Times New Roman"/>
                <a:cs typeface="Times New Roman"/>
              </a:rPr>
              <a:t> </a:t>
            </a:r>
            <a:r>
              <a:rPr sz="2400" dirty="0">
                <a:latin typeface="Times New Roman"/>
                <a:cs typeface="Times New Roman"/>
              </a:rPr>
              <a:t>à</a:t>
            </a:r>
            <a:r>
              <a:rPr sz="2400" spc="-10" dirty="0">
                <a:latin typeface="Times New Roman"/>
                <a:cs typeface="Times New Roman"/>
              </a:rPr>
              <a:t> </a:t>
            </a:r>
            <a:r>
              <a:rPr sz="2400" spc="-25" dirty="0">
                <a:latin typeface="Times New Roman"/>
                <a:cs typeface="Times New Roman"/>
              </a:rPr>
              <a:t>1.</a:t>
            </a:r>
            <a:endParaRPr sz="2400" dirty="0">
              <a:latin typeface="Times New Roman"/>
              <a:cs typeface="Times New Roman"/>
            </a:endParaRPr>
          </a:p>
        </p:txBody>
      </p:sp>
      <p:sp>
        <p:nvSpPr>
          <p:cNvPr id="30" name="object 11">
            <a:extLst>
              <a:ext uri="{FF2B5EF4-FFF2-40B4-BE49-F238E27FC236}">
                <a16:creationId xmlns:a16="http://schemas.microsoft.com/office/drawing/2014/main" id="{E88DA159-6A2B-CA21-E1DE-8EF6BCDF2BB2}"/>
              </a:ext>
            </a:extLst>
          </p:cNvPr>
          <p:cNvSpPr/>
          <p:nvPr/>
        </p:nvSpPr>
        <p:spPr>
          <a:xfrm>
            <a:off x="4068318" y="4781422"/>
            <a:ext cx="3176905" cy="1745614"/>
          </a:xfrm>
          <a:custGeom>
            <a:avLst/>
            <a:gdLst/>
            <a:ahLst/>
            <a:cxnLst/>
            <a:rect l="l" t="t" r="r" b="b"/>
            <a:pathLst>
              <a:path w="3176904" h="1745615">
                <a:moveTo>
                  <a:pt x="1377442" y="33782"/>
                </a:moveTo>
                <a:lnTo>
                  <a:pt x="1359662" y="0"/>
                </a:lnTo>
                <a:lnTo>
                  <a:pt x="92265" y="666165"/>
                </a:lnTo>
                <a:lnTo>
                  <a:pt x="74549" y="632460"/>
                </a:lnTo>
                <a:lnTo>
                  <a:pt x="0" y="736219"/>
                </a:lnTo>
                <a:lnTo>
                  <a:pt x="127762" y="733679"/>
                </a:lnTo>
                <a:lnTo>
                  <a:pt x="114668" y="708787"/>
                </a:lnTo>
                <a:lnTo>
                  <a:pt x="110020" y="699960"/>
                </a:lnTo>
                <a:lnTo>
                  <a:pt x="1377442" y="33782"/>
                </a:lnTo>
                <a:close/>
              </a:path>
              <a:path w="3176904" h="1745615">
                <a:moveTo>
                  <a:pt x="3176778" y="465328"/>
                </a:moveTo>
                <a:lnTo>
                  <a:pt x="3160014" y="431038"/>
                </a:lnTo>
                <a:lnTo>
                  <a:pt x="598919" y="1676463"/>
                </a:lnTo>
                <a:lnTo>
                  <a:pt x="582295" y="1642198"/>
                </a:lnTo>
                <a:lnTo>
                  <a:pt x="504444" y="1743583"/>
                </a:lnTo>
                <a:lnTo>
                  <a:pt x="632206" y="1744992"/>
                </a:lnTo>
                <a:lnTo>
                  <a:pt x="619607" y="1719059"/>
                </a:lnTo>
                <a:lnTo>
                  <a:pt x="615556" y="1710728"/>
                </a:lnTo>
                <a:lnTo>
                  <a:pt x="3176778" y="465328"/>
                </a:lnTo>
                <a:close/>
              </a:path>
            </a:pathLst>
          </a:custGeom>
          <a:solidFill>
            <a:srgbClr val="000099"/>
          </a:solidFill>
        </p:spPr>
        <p:txBody>
          <a:bodyPr wrap="square" lIns="0" tIns="0" rIns="0" bIns="0" rtlCol="0"/>
          <a:lstStyle/>
          <a:p>
            <a:endParaRPr dirty="0"/>
          </a:p>
        </p:txBody>
      </p:sp>
    </p:spTree>
    <p:extLst>
      <p:ext uri="{BB962C8B-B14F-4D97-AF65-F5344CB8AC3E}">
        <p14:creationId xmlns:p14="http://schemas.microsoft.com/office/powerpoint/2010/main" val="4133587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3" name="object 2">
            <a:extLst>
              <a:ext uri="{FF2B5EF4-FFF2-40B4-BE49-F238E27FC236}">
                <a16:creationId xmlns:a16="http://schemas.microsoft.com/office/drawing/2014/main" id="{9DA3BD3C-C081-D038-3E1E-05866A265609}"/>
              </a:ext>
            </a:extLst>
          </p:cNvPr>
          <p:cNvPicPr/>
          <p:nvPr/>
        </p:nvPicPr>
        <p:blipFill>
          <a:blip r:embed="rId4" cstate="print"/>
          <a:stretch>
            <a:fillRect/>
          </a:stretch>
        </p:blipFill>
        <p:spPr>
          <a:xfrm>
            <a:off x="324611" y="2133601"/>
            <a:ext cx="5724144" cy="4535422"/>
          </a:xfrm>
          <a:prstGeom prst="rect">
            <a:avLst/>
          </a:prstGeom>
        </p:spPr>
      </p:pic>
      <p:sp>
        <p:nvSpPr>
          <p:cNvPr id="7" name="object 4">
            <a:extLst>
              <a:ext uri="{FF2B5EF4-FFF2-40B4-BE49-F238E27FC236}">
                <a16:creationId xmlns:a16="http://schemas.microsoft.com/office/drawing/2014/main" id="{2D20E053-975F-2016-7898-87A40E6F2E36}"/>
              </a:ext>
            </a:extLst>
          </p:cNvPr>
          <p:cNvSpPr txBox="1"/>
          <p:nvPr/>
        </p:nvSpPr>
        <p:spPr>
          <a:xfrm>
            <a:off x="246608" y="1026576"/>
            <a:ext cx="8568055" cy="832485"/>
          </a:xfrm>
          <a:prstGeom prst="rect">
            <a:avLst/>
          </a:prstGeom>
          <a:ln w="9144">
            <a:solidFill>
              <a:srgbClr val="E0E0B7"/>
            </a:solidFill>
          </a:ln>
        </p:spPr>
        <p:txBody>
          <a:bodyPr vert="horz" wrap="square" lIns="0" tIns="36830" rIns="0" bIns="0" rtlCol="0">
            <a:spAutoFit/>
          </a:bodyPr>
          <a:lstStyle/>
          <a:p>
            <a:pPr marL="2190115" marR="273685" indent="-1461770">
              <a:lnSpc>
                <a:spcPct val="100000"/>
              </a:lnSpc>
              <a:spcBef>
                <a:spcPts val="290"/>
              </a:spcBef>
            </a:pPr>
            <a:r>
              <a:rPr sz="2400" b="1" dirty="0">
                <a:solidFill>
                  <a:srgbClr val="000099"/>
                </a:solidFill>
                <a:latin typeface="Times New Roman"/>
                <a:cs typeface="Times New Roman"/>
              </a:rPr>
              <a:t>Afficher</a:t>
            </a:r>
            <a:r>
              <a:rPr sz="2400" b="1" spc="-105"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numéro</a:t>
            </a:r>
            <a:r>
              <a:rPr sz="2400" b="1" spc="-50" dirty="0">
                <a:solidFill>
                  <a:srgbClr val="000099"/>
                </a:solidFill>
                <a:latin typeface="Times New Roman"/>
                <a:cs typeface="Times New Roman"/>
              </a:rPr>
              <a:t> </a:t>
            </a:r>
            <a:r>
              <a:rPr sz="2400" b="1" dirty="0">
                <a:solidFill>
                  <a:srgbClr val="000099"/>
                </a:solidFill>
                <a:latin typeface="Times New Roman"/>
                <a:cs typeface="Times New Roman"/>
              </a:rPr>
              <a:t>des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artistes</a:t>
            </a:r>
            <a:r>
              <a:rPr sz="2400" b="1" spc="-60" dirty="0">
                <a:solidFill>
                  <a:srgbClr val="000099"/>
                </a:solidFill>
                <a:latin typeface="Times New Roman"/>
                <a:cs typeface="Times New Roman"/>
              </a:rPr>
              <a:t> </a:t>
            </a:r>
            <a:r>
              <a:rPr sz="2400" b="1" dirty="0">
                <a:solidFill>
                  <a:srgbClr val="000099"/>
                </a:solidFill>
                <a:latin typeface="Times New Roman"/>
                <a:cs typeface="Times New Roman"/>
              </a:rPr>
              <a:t>qui</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ont</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au</a:t>
            </a:r>
            <a:r>
              <a:rPr sz="2400" b="1" spc="-45" dirty="0">
                <a:solidFill>
                  <a:srgbClr val="000099"/>
                </a:solidFill>
                <a:latin typeface="Times New Roman"/>
                <a:cs typeface="Times New Roman"/>
              </a:rPr>
              <a:t> </a:t>
            </a:r>
            <a:r>
              <a:rPr sz="2400" b="1" dirty="0">
                <a:solidFill>
                  <a:srgbClr val="000099"/>
                </a:solidFill>
                <a:latin typeface="Times New Roman"/>
                <a:cs typeface="Times New Roman"/>
              </a:rPr>
              <a:t>moins</a:t>
            </a:r>
            <a:r>
              <a:rPr sz="2400" b="1" spc="-40" dirty="0">
                <a:solidFill>
                  <a:srgbClr val="000099"/>
                </a:solidFill>
                <a:latin typeface="Times New Roman"/>
                <a:cs typeface="Times New Roman"/>
              </a:rPr>
              <a:t> </a:t>
            </a:r>
            <a:r>
              <a:rPr sz="2400" b="1" dirty="0">
                <a:solidFill>
                  <a:srgbClr val="000099"/>
                </a:solidFill>
                <a:latin typeface="Times New Roman"/>
                <a:cs typeface="Times New Roman"/>
              </a:rPr>
              <a:t>un</a:t>
            </a:r>
            <a:r>
              <a:rPr sz="2400" b="1" spc="-40" dirty="0">
                <a:solidFill>
                  <a:srgbClr val="000099"/>
                </a:solidFill>
                <a:latin typeface="Times New Roman"/>
                <a:cs typeface="Times New Roman"/>
              </a:rPr>
              <a:t> </a:t>
            </a:r>
            <a:r>
              <a:rPr sz="2400" b="1" spc="-10" dirty="0">
                <a:solidFill>
                  <a:srgbClr val="000099"/>
                </a:solidFill>
                <a:latin typeface="Times New Roman"/>
                <a:cs typeface="Times New Roman"/>
              </a:rPr>
              <a:t>album </a:t>
            </a:r>
            <a:r>
              <a:rPr sz="2400" b="1" dirty="0">
                <a:solidFill>
                  <a:srgbClr val="000099"/>
                </a:solidFill>
                <a:latin typeface="Times New Roman"/>
                <a:cs typeface="Times New Roman"/>
              </a:rPr>
              <a:t>dont</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numéro</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est</a:t>
            </a:r>
            <a:r>
              <a:rPr sz="2400" b="1" spc="-30" dirty="0">
                <a:solidFill>
                  <a:srgbClr val="000099"/>
                </a:solidFill>
                <a:latin typeface="Times New Roman"/>
                <a:cs typeface="Times New Roman"/>
              </a:rPr>
              <a:t> </a:t>
            </a:r>
            <a:r>
              <a:rPr sz="2400" b="1" spc="-10" dirty="0">
                <a:solidFill>
                  <a:srgbClr val="000099"/>
                </a:solidFill>
                <a:latin typeface="Times New Roman"/>
                <a:cs typeface="Times New Roman"/>
              </a:rPr>
              <a:t>supérieur</a:t>
            </a:r>
            <a:r>
              <a:rPr sz="2400" b="1" spc="-90" dirty="0">
                <a:solidFill>
                  <a:srgbClr val="000099"/>
                </a:solidFill>
                <a:latin typeface="Times New Roman"/>
                <a:cs typeface="Times New Roman"/>
              </a:rPr>
              <a:t> </a:t>
            </a:r>
            <a:r>
              <a:rPr sz="2400" b="1" dirty="0">
                <a:solidFill>
                  <a:srgbClr val="000099"/>
                </a:solidFill>
                <a:latin typeface="Times New Roman"/>
                <a:cs typeface="Times New Roman"/>
              </a:rPr>
              <a:t>à</a:t>
            </a:r>
            <a:r>
              <a:rPr sz="2400" b="1" spc="-35" dirty="0">
                <a:solidFill>
                  <a:srgbClr val="000099"/>
                </a:solidFill>
                <a:latin typeface="Times New Roman"/>
                <a:cs typeface="Times New Roman"/>
              </a:rPr>
              <a:t> </a:t>
            </a:r>
            <a:r>
              <a:rPr sz="2400" b="1" spc="-50" dirty="0">
                <a:solidFill>
                  <a:srgbClr val="000099"/>
                </a:solidFill>
                <a:latin typeface="Times New Roman"/>
                <a:cs typeface="Times New Roman"/>
              </a:rPr>
              <a:t>1</a:t>
            </a:r>
            <a:endParaRPr sz="2400" dirty="0">
              <a:latin typeface="Times New Roman"/>
              <a:cs typeface="Times New Roman"/>
            </a:endParaRPr>
          </a:p>
        </p:txBody>
      </p:sp>
      <p:sp>
        <p:nvSpPr>
          <p:cNvPr id="8" name="object 5">
            <a:extLst>
              <a:ext uri="{FF2B5EF4-FFF2-40B4-BE49-F238E27FC236}">
                <a16:creationId xmlns:a16="http://schemas.microsoft.com/office/drawing/2014/main" id="{6A0803C4-9DC4-D2F2-7C07-C92AF98DCF1F}"/>
              </a:ext>
            </a:extLst>
          </p:cNvPr>
          <p:cNvSpPr txBox="1"/>
          <p:nvPr/>
        </p:nvSpPr>
        <p:spPr>
          <a:xfrm>
            <a:off x="3779520" y="1844039"/>
            <a:ext cx="4753610" cy="782320"/>
          </a:xfrm>
          <a:prstGeom prst="rect">
            <a:avLst/>
          </a:prstGeom>
          <a:solidFill>
            <a:srgbClr val="FFFF00"/>
          </a:solidFill>
          <a:ln w="9144">
            <a:solidFill>
              <a:srgbClr val="000000"/>
            </a:solidFill>
          </a:ln>
        </p:spPr>
        <p:txBody>
          <a:bodyPr vert="horz" wrap="square" lIns="0" tIns="41910" rIns="0" bIns="0" rtlCol="0">
            <a:spAutoFit/>
          </a:bodyPr>
          <a:lstStyle/>
          <a:p>
            <a:pPr marL="92075" marR="448945">
              <a:lnSpc>
                <a:spcPts val="2690"/>
              </a:lnSpc>
              <a:spcBef>
                <a:spcPts val="330"/>
              </a:spcBef>
            </a:pPr>
            <a:r>
              <a:rPr sz="2400" dirty="0">
                <a:latin typeface="Times New Roman"/>
                <a:cs typeface="Times New Roman"/>
              </a:rPr>
              <a:t>On</a:t>
            </a:r>
            <a:r>
              <a:rPr sz="2400" spc="-15" dirty="0">
                <a:latin typeface="Times New Roman"/>
                <a:cs typeface="Times New Roman"/>
              </a:rPr>
              <a:t> </a:t>
            </a:r>
            <a:r>
              <a:rPr sz="2400" dirty="0">
                <a:latin typeface="Times New Roman"/>
                <a:cs typeface="Times New Roman"/>
              </a:rPr>
              <a:t>regroupe</a:t>
            </a:r>
            <a:r>
              <a:rPr sz="2400" spc="-30" dirty="0">
                <a:latin typeface="Times New Roman"/>
                <a:cs typeface="Times New Roman"/>
              </a:rPr>
              <a:t> </a:t>
            </a:r>
            <a:r>
              <a:rPr sz="2400" dirty="0">
                <a:latin typeface="Times New Roman"/>
                <a:cs typeface="Times New Roman"/>
              </a:rPr>
              <a:t>les</a:t>
            </a:r>
            <a:r>
              <a:rPr sz="2400" spc="-15" dirty="0">
                <a:latin typeface="Times New Roman"/>
                <a:cs typeface="Times New Roman"/>
              </a:rPr>
              <a:t> </a:t>
            </a:r>
            <a:r>
              <a:rPr sz="2400" dirty="0">
                <a:latin typeface="Times New Roman"/>
                <a:cs typeface="Times New Roman"/>
              </a:rPr>
              <a:t>lignes</a:t>
            </a:r>
            <a:r>
              <a:rPr sz="2400" spc="-30" dirty="0">
                <a:latin typeface="Times New Roman"/>
                <a:cs typeface="Times New Roman"/>
              </a:rPr>
              <a:t> </a:t>
            </a:r>
            <a:r>
              <a:rPr sz="2400" dirty="0">
                <a:latin typeface="Times New Roman"/>
                <a:cs typeface="Times New Roman"/>
              </a:rPr>
              <a:t>en</a:t>
            </a:r>
            <a:r>
              <a:rPr sz="2400" spc="-10" dirty="0">
                <a:latin typeface="Times New Roman"/>
                <a:cs typeface="Times New Roman"/>
              </a:rPr>
              <a:t> fonction </a:t>
            </a:r>
            <a:r>
              <a:rPr sz="2400" dirty="0">
                <a:latin typeface="Times New Roman"/>
                <a:cs typeface="Times New Roman"/>
              </a:rPr>
              <a:t>du </a:t>
            </a:r>
            <a:r>
              <a:rPr sz="2400" spc="-10" dirty="0">
                <a:latin typeface="Times New Roman"/>
                <a:cs typeface="Times New Roman"/>
              </a:rPr>
              <a:t>NumArtiste</a:t>
            </a:r>
            <a:endParaRPr sz="2400">
              <a:latin typeface="Times New Roman"/>
              <a:cs typeface="Times New Roman"/>
            </a:endParaRPr>
          </a:p>
        </p:txBody>
      </p:sp>
      <p:grpSp>
        <p:nvGrpSpPr>
          <p:cNvPr id="9" name="object 6">
            <a:extLst>
              <a:ext uri="{FF2B5EF4-FFF2-40B4-BE49-F238E27FC236}">
                <a16:creationId xmlns:a16="http://schemas.microsoft.com/office/drawing/2014/main" id="{F4D24136-8DCC-9C55-213F-4BD37D4C965B}"/>
              </a:ext>
            </a:extLst>
          </p:cNvPr>
          <p:cNvGrpSpPr/>
          <p:nvPr/>
        </p:nvGrpSpPr>
        <p:grpSpPr>
          <a:xfrm>
            <a:off x="3187445" y="2614167"/>
            <a:ext cx="5961380" cy="2760345"/>
            <a:chOff x="3187445" y="2614167"/>
            <a:chExt cx="5961380" cy="2760345"/>
          </a:xfrm>
        </p:grpSpPr>
        <p:sp>
          <p:nvSpPr>
            <p:cNvPr id="10" name="object 7">
              <a:extLst>
                <a:ext uri="{FF2B5EF4-FFF2-40B4-BE49-F238E27FC236}">
                  <a16:creationId xmlns:a16="http://schemas.microsoft.com/office/drawing/2014/main" id="{5D3C1EF6-94D1-BA24-D11F-05A2438CB7A1}"/>
                </a:ext>
              </a:extLst>
            </p:cNvPr>
            <p:cNvSpPr/>
            <p:nvPr/>
          </p:nvSpPr>
          <p:spPr>
            <a:xfrm>
              <a:off x="3187445" y="2614167"/>
              <a:ext cx="2372360" cy="2760345"/>
            </a:xfrm>
            <a:custGeom>
              <a:avLst/>
              <a:gdLst/>
              <a:ahLst/>
              <a:cxnLst/>
              <a:rect l="l" t="t" r="r" b="b"/>
              <a:pathLst>
                <a:path w="2372360" h="2760345">
                  <a:moveTo>
                    <a:pt x="31115" y="2636266"/>
                  </a:moveTo>
                  <a:lnTo>
                    <a:pt x="0" y="2760218"/>
                  </a:lnTo>
                  <a:lnTo>
                    <a:pt x="117856" y="2710688"/>
                  </a:lnTo>
                  <a:lnTo>
                    <a:pt x="105866" y="2700401"/>
                  </a:lnTo>
                  <a:lnTo>
                    <a:pt x="76454" y="2700401"/>
                  </a:lnTo>
                  <a:lnTo>
                    <a:pt x="47498" y="2675509"/>
                  </a:lnTo>
                  <a:lnTo>
                    <a:pt x="59945" y="2661001"/>
                  </a:lnTo>
                  <a:lnTo>
                    <a:pt x="31115" y="2636266"/>
                  </a:lnTo>
                  <a:close/>
                </a:path>
                <a:path w="2372360" h="2760345">
                  <a:moveTo>
                    <a:pt x="59945" y="2661001"/>
                  </a:moveTo>
                  <a:lnTo>
                    <a:pt x="47498" y="2675509"/>
                  </a:lnTo>
                  <a:lnTo>
                    <a:pt x="76454" y="2700401"/>
                  </a:lnTo>
                  <a:lnTo>
                    <a:pt x="88925" y="2685866"/>
                  </a:lnTo>
                  <a:lnTo>
                    <a:pt x="59945" y="2661001"/>
                  </a:lnTo>
                  <a:close/>
                </a:path>
                <a:path w="2372360" h="2760345">
                  <a:moveTo>
                    <a:pt x="88925" y="2685866"/>
                  </a:moveTo>
                  <a:lnTo>
                    <a:pt x="76454" y="2700401"/>
                  </a:lnTo>
                  <a:lnTo>
                    <a:pt x="105866" y="2700401"/>
                  </a:lnTo>
                  <a:lnTo>
                    <a:pt x="88925" y="2685866"/>
                  </a:lnTo>
                  <a:close/>
                </a:path>
                <a:path w="2372360" h="2760345">
                  <a:moveTo>
                    <a:pt x="2343150" y="0"/>
                  </a:moveTo>
                  <a:lnTo>
                    <a:pt x="59945" y="2661001"/>
                  </a:lnTo>
                  <a:lnTo>
                    <a:pt x="88925" y="2685866"/>
                  </a:lnTo>
                  <a:lnTo>
                    <a:pt x="2372106" y="24892"/>
                  </a:lnTo>
                  <a:lnTo>
                    <a:pt x="2343150" y="0"/>
                  </a:lnTo>
                  <a:close/>
                </a:path>
              </a:pathLst>
            </a:custGeom>
            <a:solidFill>
              <a:srgbClr val="FFFF00"/>
            </a:solidFill>
          </p:spPr>
          <p:txBody>
            <a:bodyPr wrap="square" lIns="0" tIns="0" rIns="0" bIns="0" rtlCol="0"/>
            <a:lstStyle/>
            <a:p>
              <a:endParaRPr/>
            </a:p>
          </p:txBody>
        </p:sp>
        <p:sp>
          <p:nvSpPr>
            <p:cNvPr id="12" name="object 8">
              <a:extLst>
                <a:ext uri="{FF2B5EF4-FFF2-40B4-BE49-F238E27FC236}">
                  <a16:creationId xmlns:a16="http://schemas.microsoft.com/office/drawing/2014/main" id="{655B208D-E1E4-6DA1-F468-749EB580AA6B}"/>
                </a:ext>
              </a:extLst>
            </p:cNvPr>
            <p:cNvSpPr/>
            <p:nvPr/>
          </p:nvSpPr>
          <p:spPr>
            <a:xfrm>
              <a:off x="5364479" y="3788663"/>
              <a:ext cx="3779520" cy="1122045"/>
            </a:xfrm>
            <a:custGeom>
              <a:avLst/>
              <a:gdLst/>
              <a:ahLst/>
              <a:cxnLst/>
              <a:rect l="l" t="t" r="r" b="b"/>
              <a:pathLst>
                <a:path w="3779520" h="1122045">
                  <a:moveTo>
                    <a:pt x="3779520" y="0"/>
                  </a:moveTo>
                  <a:lnTo>
                    <a:pt x="0" y="0"/>
                  </a:lnTo>
                  <a:lnTo>
                    <a:pt x="0" y="1121664"/>
                  </a:lnTo>
                  <a:lnTo>
                    <a:pt x="3779520" y="1121664"/>
                  </a:lnTo>
                  <a:lnTo>
                    <a:pt x="3779520" y="0"/>
                  </a:lnTo>
                  <a:close/>
                </a:path>
              </a:pathLst>
            </a:custGeom>
            <a:solidFill>
              <a:srgbClr val="7CDAFF"/>
            </a:solidFill>
          </p:spPr>
          <p:txBody>
            <a:bodyPr wrap="square" lIns="0" tIns="0" rIns="0" bIns="0" rtlCol="0"/>
            <a:lstStyle/>
            <a:p>
              <a:endParaRPr/>
            </a:p>
          </p:txBody>
        </p:sp>
        <p:sp>
          <p:nvSpPr>
            <p:cNvPr id="13" name="object 9">
              <a:extLst>
                <a:ext uri="{FF2B5EF4-FFF2-40B4-BE49-F238E27FC236}">
                  <a16:creationId xmlns:a16="http://schemas.microsoft.com/office/drawing/2014/main" id="{3E5276C1-0BF6-22E2-04B0-06EC95A2615B}"/>
                </a:ext>
              </a:extLst>
            </p:cNvPr>
            <p:cNvSpPr/>
            <p:nvPr/>
          </p:nvSpPr>
          <p:spPr>
            <a:xfrm>
              <a:off x="5364479" y="3788663"/>
              <a:ext cx="3779520" cy="1122045"/>
            </a:xfrm>
            <a:custGeom>
              <a:avLst/>
              <a:gdLst/>
              <a:ahLst/>
              <a:cxnLst/>
              <a:rect l="l" t="t" r="r" b="b"/>
              <a:pathLst>
                <a:path w="3779520" h="1122045">
                  <a:moveTo>
                    <a:pt x="0" y="1121664"/>
                  </a:moveTo>
                  <a:lnTo>
                    <a:pt x="3779520" y="1121664"/>
                  </a:lnTo>
                  <a:lnTo>
                    <a:pt x="3779520" y="0"/>
                  </a:lnTo>
                  <a:lnTo>
                    <a:pt x="0" y="0"/>
                  </a:lnTo>
                  <a:lnTo>
                    <a:pt x="0" y="1121664"/>
                  </a:lnTo>
                  <a:close/>
                </a:path>
              </a:pathLst>
            </a:custGeom>
            <a:ln w="9144">
              <a:solidFill>
                <a:srgbClr val="000000"/>
              </a:solidFill>
            </a:ln>
          </p:spPr>
          <p:txBody>
            <a:bodyPr wrap="square" lIns="0" tIns="0" rIns="0" bIns="0" rtlCol="0"/>
            <a:lstStyle/>
            <a:p>
              <a:endParaRPr/>
            </a:p>
          </p:txBody>
        </p:sp>
      </p:grpSp>
      <p:sp>
        <p:nvSpPr>
          <p:cNvPr id="14" name="object 10">
            <a:extLst>
              <a:ext uri="{FF2B5EF4-FFF2-40B4-BE49-F238E27FC236}">
                <a16:creationId xmlns:a16="http://schemas.microsoft.com/office/drawing/2014/main" id="{156DB065-035E-CBFA-7FC5-1822502058B5}"/>
              </a:ext>
            </a:extLst>
          </p:cNvPr>
          <p:cNvSpPr txBox="1"/>
          <p:nvPr/>
        </p:nvSpPr>
        <p:spPr>
          <a:xfrm>
            <a:off x="5369052" y="3786632"/>
            <a:ext cx="3775075" cy="1073150"/>
          </a:xfrm>
          <a:prstGeom prst="rect">
            <a:avLst/>
          </a:prstGeom>
        </p:spPr>
        <p:txBody>
          <a:bodyPr vert="horz" wrap="square" lIns="0" tIns="37465" rIns="0" bIns="0" rtlCol="0">
            <a:spAutoFit/>
          </a:bodyPr>
          <a:lstStyle/>
          <a:p>
            <a:pPr marL="86995" marR="678180">
              <a:lnSpc>
                <a:spcPct val="93200"/>
              </a:lnSpc>
              <a:spcBef>
                <a:spcPts val="295"/>
              </a:spcBef>
              <a:tabLst>
                <a:tab pos="2109470" algn="l"/>
              </a:tabLst>
            </a:pPr>
            <a:r>
              <a:rPr sz="2400" spc="-10" dirty="0">
                <a:latin typeface="Times New Roman"/>
                <a:cs typeface="Times New Roman"/>
              </a:rPr>
              <a:t>Toutes</a:t>
            </a:r>
            <a:r>
              <a:rPr sz="2400" spc="-55" dirty="0">
                <a:latin typeface="Times New Roman"/>
                <a:cs typeface="Times New Roman"/>
              </a:rPr>
              <a:t> </a:t>
            </a:r>
            <a:r>
              <a:rPr sz="2400" dirty="0">
                <a:latin typeface="Times New Roman"/>
                <a:cs typeface="Times New Roman"/>
              </a:rPr>
              <a:t>les</a:t>
            </a:r>
            <a:r>
              <a:rPr sz="2400" spc="-50" dirty="0">
                <a:latin typeface="Times New Roman"/>
                <a:cs typeface="Times New Roman"/>
              </a:rPr>
              <a:t> </a:t>
            </a:r>
            <a:r>
              <a:rPr sz="2400" dirty="0">
                <a:latin typeface="Times New Roman"/>
                <a:cs typeface="Times New Roman"/>
              </a:rPr>
              <a:t>lignes</a:t>
            </a:r>
            <a:r>
              <a:rPr sz="2400" spc="-65" dirty="0">
                <a:latin typeface="Times New Roman"/>
                <a:cs typeface="Times New Roman"/>
              </a:rPr>
              <a:t> </a:t>
            </a:r>
            <a:r>
              <a:rPr sz="2400" spc="-25" dirty="0">
                <a:latin typeface="Times New Roman"/>
                <a:cs typeface="Times New Roman"/>
              </a:rPr>
              <a:t>où </a:t>
            </a:r>
            <a:r>
              <a:rPr sz="2400" dirty="0">
                <a:latin typeface="Times New Roman"/>
                <a:cs typeface="Times New Roman"/>
              </a:rPr>
              <a:t>NumAlbum</a:t>
            </a:r>
            <a:r>
              <a:rPr sz="2400" spc="-15" dirty="0">
                <a:latin typeface="Times New Roman"/>
                <a:cs typeface="Times New Roman"/>
              </a:rPr>
              <a:t> </a:t>
            </a:r>
            <a:r>
              <a:rPr sz="2400" spc="-25" dirty="0">
                <a:latin typeface="Times New Roman"/>
                <a:cs typeface="Times New Roman"/>
              </a:rPr>
              <a:t>est</a:t>
            </a:r>
            <a:r>
              <a:rPr sz="2400" dirty="0">
                <a:latin typeface="Times New Roman"/>
                <a:cs typeface="Times New Roman"/>
              </a:rPr>
              <a:t>	≤</a:t>
            </a:r>
            <a:r>
              <a:rPr sz="2400" spc="-10" dirty="0">
                <a:latin typeface="Times New Roman"/>
                <a:cs typeface="Times New Roman"/>
              </a:rPr>
              <a:t> </a:t>
            </a:r>
            <a:r>
              <a:rPr sz="2400" dirty="0">
                <a:latin typeface="Times New Roman"/>
                <a:cs typeface="Times New Roman"/>
              </a:rPr>
              <a:t>1 </a:t>
            </a:r>
            <a:r>
              <a:rPr sz="2400" spc="-20" dirty="0">
                <a:latin typeface="Times New Roman"/>
                <a:cs typeface="Times New Roman"/>
              </a:rPr>
              <a:t>sont </a:t>
            </a:r>
            <a:r>
              <a:rPr sz="2400" dirty="0">
                <a:latin typeface="Times New Roman"/>
                <a:cs typeface="Times New Roman"/>
              </a:rPr>
              <a:t>d’abord</a:t>
            </a:r>
            <a:r>
              <a:rPr sz="2400" spc="-20" dirty="0">
                <a:latin typeface="Times New Roman"/>
                <a:cs typeface="Times New Roman"/>
              </a:rPr>
              <a:t> </a:t>
            </a:r>
            <a:r>
              <a:rPr sz="2400" spc="-10" dirty="0">
                <a:latin typeface="Times New Roman"/>
                <a:cs typeface="Times New Roman"/>
              </a:rPr>
              <a:t>supprimées</a:t>
            </a:r>
            <a:endParaRPr sz="2400">
              <a:latin typeface="Times New Roman"/>
              <a:cs typeface="Times New Roman"/>
            </a:endParaRPr>
          </a:p>
        </p:txBody>
      </p:sp>
      <p:sp>
        <p:nvSpPr>
          <p:cNvPr id="15" name="object 11">
            <a:extLst>
              <a:ext uri="{FF2B5EF4-FFF2-40B4-BE49-F238E27FC236}">
                <a16:creationId xmlns:a16="http://schemas.microsoft.com/office/drawing/2014/main" id="{3380A359-1576-4B27-37D5-CA5F3B3BD570}"/>
              </a:ext>
            </a:extLst>
          </p:cNvPr>
          <p:cNvSpPr/>
          <p:nvPr/>
        </p:nvSpPr>
        <p:spPr>
          <a:xfrm>
            <a:off x="4104894" y="4246879"/>
            <a:ext cx="1276350" cy="1957070"/>
          </a:xfrm>
          <a:custGeom>
            <a:avLst/>
            <a:gdLst/>
            <a:ahLst/>
            <a:cxnLst/>
            <a:rect l="l" t="t" r="r" b="b"/>
            <a:pathLst>
              <a:path w="1276350" h="1957070">
                <a:moveTo>
                  <a:pt x="14223" y="1829562"/>
                </a:moveTo>
                <a:lnTo>
                  <a:pt x="0" y="1956562"/>
                </a:lnTo>
                <a:lnTo>
                  <a:pt x="110108" y="1891690"/>
                </a:lnTo>
                <a:lnTo>
                  <a:pt x="102817" y="1886966"/>
                </a:lnTo>
                <a:lnTo>
                  <a:pt x="67817" y="1886966"/>
                </a:lnTo>
                <a:lnTo>
                  <a:pt x="35813" y="1866252"/>
                </a:lnTo>
                <a:lnTo>
                  <a:pt x="46169" y="1850260"/>
                </a:lnTo>
                <a:lnTo>
                  <a:pt x="14223" y="1829562"/>
                </a:lnTo>
                <a:close/>
              </a:path>
              <a:path w="1276350" h="1957070">
                <a:moveTo>
                  <a:pt x="46169" y="1850260"/>
                </a:moveTo>
                <a:lnTo>
                  <a:pt x="35813" y="1866252"/>
                </a:lnTo>
                <a:lnTo>
                  <a:pt x="67817" y="1886966"/>
                </a:lnTo>
                <a:lnTo>
                  <a:pt x="78163" y="1870991"/>
                </a:lnTo>
                <a:lnTo>
                  <a:pt x="46169" y="1850260"/>
                </a:lnTo>
                <a:close/>
              </a:path>
              <a:path w="1276350" h="1957070">
                <a:moveTo>
                  <a:pt x="78163" y="1870991"/>
                </a:moveTo>
                <a:lnTo>
                  <a:pt x="67817" y="1886966"/>
                </a:lnTo>
                <a:lnTo>
                  <a:pt x="102817" y="1886966"/>
                </a:lnTo>
                <a:lnTo>
                  <a:pt x="78163" y="1870991"/>
                </a:lnTo>
                <a:close/>
              </a:path>
              <a:path w="1276350" h="1957070">
                <a:moveTo>
                  <a:pt x="1244345" y="0"/>
                </a:moveTo>
                <a:lnTo>
                  <a:pt x="46169" y="1850260"/>
                </a:lnTo>
                <a:lnTo>
                  <a:pt x="78163" y="1870991"/>
                </a:lnTo>
                <a:lnTo>
                  <a:pt x="1276350" y="20828"/>
                </a:lnTo>
                <a:lnTo>
                  <a:pt x="1244345" y="0"/>
                </a:lnTo>
                <a:close/>
              </a:path>
            </a:pathLst>
          </a:custGeom>
          <a:solidFill>
            <a:srgbClr val="000099"/>
          </a:solidFill>
        </p:spPr>
        <p:txBody>
          <a:bodyPr wrap="square" lIns="0" tIns="0" rIns="0" bIns="0" rtlCol="0"/>
          <a:lstStyle/>
          <a:p>
            <a:endParaRPr/>
          </a:p>
        </p:txBody>
      </p:sp>
      <p:sp>
        <p:nvSpPr>
          <p:cNvPr id="16" name="Espace réservé du numéro de diapositive 15">
            <a:extLst>
              <a:ext uri="{FF2B5EF4-FFF2-40B4-BE49-F238E27FC236}">
                <a16:creationId xmlns:a16="http://schemas.microsoft.com/office/drawing/2014/main" id="{17477FEF-50AA-CBA5-0EC9-DE718B0FD2D1}"/>
              </a:ext>
            </a:extLst>
          </p:cNvPr>
          <p:cNvSpPr>
            <a:spLocks noGrp="1"/>
          </p:cNvSpPr>
          <p:nvPr>
            <p:ph type="sldNum" sz="quarter" idx="12"/>
          </p:nvPr>
        </p:nvSpPr>
        <p:spPr/>
        <p:txBody>
          <a:bodyPr/>
          <a:lstStyle/>
          <a:p>
            <a:fld id="{14385F30-F5BB-45A0-A756-346F67DA10C3}" type="slidenum">
              <a:rPr lang="en-US" smtClean="0"/>
              <a:t>74</a:t>
            </a:fld>
            <a:endParaRPr lang="en-US"/>
          </a:p>
        </p:txBody>
      </p:sp>
    </p:spTree>
    <p:extLst>
      <p:ext uri="{BB962C8B-B14F-4D97-AF65-F5344CB8AC3E}">
        <p14:creationId xmlns:p14="http://schemas.microsoft.com/office/powerpoint/2010/main" val="2228207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4" name="object 5">
            <a:extLst>
              <a:ext uri="{FF2B5EF4-FFF2-40B4-BE49-F238E27FC236}">
                <a16:creationId xmlns:a16="http://schemas.microsoft.com/office/drawing/2014/main" id="{BE90A8A9-529C-BBB8-F604-04260BD3E959}"/>
              </a:ext>
            </a:extLst>
          </p:cNvPr>
          <p:cNvSpPr txBox="1"/>
          <p:nvPr/>
        </p:nvSpPr>
        <p:spPr>
          <a:xfrm>
            <a:off x="3984381" y="1619886"/>
            <a:ext cx="3945254" cy="382797"/>
          </a:xfrm>
          <a:prstGeom prst="rect">
            <a:avLst/>
          </a:prstGeom>
        </p:spPr>
        <p:txBody>
          <a:bodyPr vert="horz" wrap="square" lIns="0" tIns="13335" rIns="0" bIns="0" rtlCol="0">
            <a:spAutoFit/>
          </a:bodyPr>
          <a:lstStyle/>
          <a:p>
            <a:pPr marL="12700">
              <a:spcBef>
                <a:spcPts val="105"/>
              </a:spcBef>
            </a:pPr>
            <a:r>
              <a:rPr sz="2400" kern="0" dirty="0">
                <a:solidFill>
                  <a:srgbClr val="1F487C"/>
                </a:solidFill>
                <a:latin typeface="Times New Roman"/>
                <a:cs typeface="Times New Roman"/>
              </a:rPr>
              <a:t>Les critères</a:t>
            </a:r>
            <a:r>
              <a:rPr sz="2400" kern="0" spc="-15" dirty="0">
                <a:solidFill>
                  <a:srgbClr val="1F487C"/>
                </a:solidFill>
                <a:latin typeface="Times New Roman"/>
                <a:cs typeface="Times New Roman"/>
              </a:rPr>
              <a:t> </a:t>
            </a:r>
            <a:r>
              <a:rPr sz="2400" kern="0" dirty="0">
                <a:solidFill>
                  <a:srgbClr val="1F487C"/>
                </a:solidFill>
                <a:latin typeface="Times New Roman"/>
                <a:cs typeface="Times New Roman"/>
              </a:rPr>
              <a:t>de</a:t>
            </a:r>
            <a:r>
              <a:rPr sz="2400" kern="0" spc="10" dirty="0">
                <a:solidFill>
                  <a:srgbClr val="1F487C"/>
                </a:solidFill>
                <a:latin typeface="Times New Roman"/>
                <a:cs typeface="Times New Roman"/>
              </a:rPr>
              <a:t> </a:t>
            </a:r>
            <a:r>
              <a:rPr sz="2400" kern="0" spc="-10" dirty="0">
                <a:solidFill>
                  <a:srgbClr val="1F487C"/>
                </a:solidFill>
                <a:latin typeface="Times New Roman"/>
                <a:cs typeface="Times New Roman"/>
              </a:rPr>
              <a:t>sélection</a:t>
            </a:r>
            <a:endParaRPr sz="2400" kern="0" dirty="0">
              <a:solidFill>
                <a:sysClr val="windowText" lastClr="000000"/>
              </a:solidFill>
              <a:latin typeface="Times New Roman"/>
              <a:cs typeface="Times New Roman"/>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2744149" cy="523220"/>
          </a:xfrm>
          <a:prstGeom prst="rect">
            <a:avLst/>
          </a:prstGeom>
          <a:noFill/>
        </p:spPr>
        <p:txBody>
          <a:bodyPr wrap="none" rtlCol="0">
            <a:spAutoFit/>
          </a:bodyPr>
          <a:lstStyle/>
          <a:p>
            <a:r>
              <a:rPr lang="fr-FR" sz="2800" b="1" dirty="0"/>
              <a:t>Le regroupement</a:t>
            </a:r>
          </a:p>
        </p:txBody>
      </p:sp>
      <p:sp>
        <p:nvSpPr>
          <p:cNvPr id="38" name="object 4">
            <a:extLst>
              <a:ext uri="{FF2B5EF4-FFF2-40B4-BE49-F238E27FC236}">
                <a16:creationId xmlns:a16="http://schemas.microsoft.com/office/drawing/2014/main" id="{7C5504E5-32E1-095B-991D-0FB4D544DFAF}"/>
              </a:ext>
            </a:extLst>
          </p:cNvPr>
          <p:cNvSpPr txBox="1"/>
          <p:nvPr/>
        </p:nvSpPr>
        <p:spPr>
          <a:xfrm>
            <a:off x="2246312" y="2291058"/>
            <a:ext cx="7699375" cy="2586355"/>
          </a:xfrm>
          <a:prstGeom prst="rect">
            <a:avLst/>
          </a:prstGeom>
        </p:spPr>
        <p:txBody>
          <a:bodyPr vert="horz" wrap="square" lIns="0" tIns="12700" rIns="0" bIns="0" rtlCol="0">
            <a:spAutoFit/>
          </a:bodyPr>
          <a:lstStyle/>
          <a:p>
            <a:pPr marL="12700" marR="257175" indent="449580">
              <a:lnSpc>
                <a:spcPct val="100000"/>
              </a:lnSpc>
              <a:spcBef>
                <a:spcPts val="100"/>
              </a:spcBef>
            </a:pPr>
            <a:r>
              <a:rPr sz="2400" b="1" dirty="0">
                <a:solidFill>
                  <a:srgbClr val="000099"/>
                </a:solidFill>
                <a:latin typeface="Times New Roman"/>
                <a:cs typeface="Times New Roman"/>
              </a:rPr>
              <a:t>Quand</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on</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utilise</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le</a:t>
            </a:r>
            <a:r>
              <a:rPr sz="2400" b="1" spc="-35" dirty="0">
                <a:solidFill>
                  <a:srgbClr val="000099"/>
                </a:solidFill>
                <a:latin typeface="Times New Roman"/>
                <a:cs typeface="Times New Roman"/>
              </a:rPr>
              <a:t> </a:t>
            </a:r>
            <a:r>
              <a:rPr sz="2400" b="1" spc="-10" dirty="0">
                <a:solidFill>
                  <a:srgbClr val="000099"/>
                </a:solidFill>
                <a:latin typeface="Times New Roman"/>
                <a:cs typeface="Times New Roman"/>
              </a:rPr>
              <a:t>regroupement,</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il</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y</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a</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deux</a:t>
            </a:r>
            <a:r>
              <a:rPr sz="2400" b="1" spc="-35" dirty="0">
                <a:solidFill>
                  <a:srgbClr val="000099"/>
                </a:solidFill>
                <a:latin typeface="Times New Roman"/>
                <a:cs typeface="Times New Roman"/>
              </a:rPr>
              <a:t> </a:t>
            </a:r>
            <a:r>
              <a:rPr sz="2400" b="1" dirty="0">
                <a:solidFill>
                  <a:srgbClr val="000099"/>
                </a:solidFill>
                <a:latin typeface="Times New Roman"/>
                <a:cs typeface="Times New Roman"/>
              </a:rPr>
              <a:t>types</a:t>
            </a:r>
            <a:r>
              <a:rPr sz="2400" b="1" spc="-35" dirty="0">
                <a:solidFill>
                  <a:srgbClr val="000099"/>
                </a:solidFill>
                <a:latin typeface="Times New Roman"/>
                <a:cs typeface="Times New Roman"/>
              </a:rPr>
              <a:t> </a:t>
            </a:r>
            <a:r>
              <a:rPr sz="2400" b="1" spc="-25" dirty="0">
                <a:solidFill>
                  <a:srgbClr val="000099"/>
                </a:solidFill>
                <a:latin typeface="Times New Roman"/>
                <a:cs typeface="Times New Roman"/>
              </a:rPr>
              <a:t>de </a:t>
            </a:r>
            <a:r>
              <a:rPr sz="2400" b="1" dirty="0">
                <a:solidFill>
                  <a:srgbClr val="000099"/>
                </a:solidFill>
                <a:latin typeface="Times New Roman"/>
                <a:cs typeface="Times New Roman"/>
              </a:rPr>
              <a:t>conditions</a:t>
            </a:r>
            <a:r>
              <a:rPr sz="2400" b="1" spc="-80" dirty="0">
                <a:solidFill>
                  <a:srgbClr val="000099"/>
                </a:solidFill>
                <a:latin typeface="Times New Roman"/>
                <a:cs typeface="Times New Roman"/>
              </a:rPr>
              <a:t> </a:t>
            </a:r>
            <a:r>
              <a:rPr sz="2400" b="1" dirty="0">
                <a:solidFill>
                  <a:srgbClr val="000099"/>
                </a:solidFill>
                <a:latin typeface="Times New Roman"/>
                <a:cs typeface="Times New Roman"/>
              </a:rPr>
              <a:t>(critères)</a:t>
            </a:r>
            <a:r>
              <a:rPr sz="2400" b="1" spc="-105" dirty="0">
                <a:solidFill>
                  <a:srgbClr val="000099"/>
                </a:solidFill>
                <a:latin typeface="Times New Roman"/>
                <a:cs typeface="Times New Roman"/>
              </a:rPr>
              <a:t> </a:t>
            </a:r>
            <a:r>
              <a:rPr sz="2400" b="1" spc="-50" dirty="0">
                <a:solidFill>
                  <a:srgbClr val="000099"/>
                </a:solidFill>
                <a:latin typeface="Times New Roman"/>
                <a:cs typeface="Times New Roman"/>
              </a:rPr>
              <a:t>:</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462280" indent="-450215">
              <a:lnSpc>
                <a:spcPct val="100000"/>
              </a:lnSpc>
              <a:buFont typeface="Times New Roman"/>
              <a:buChar char="•"/>
              <a:tabLst>
                <a:tab pos="462280" algn="l"/>
                <a:tab pos="462915" algn="l"/>
              </a:tabLst>
            </a:pPr>
            <a:r>
              <a:rPr sz="2400" b="1" dirty="0">
                <a:solidFill>
                  <a:srgbClr val="000099"/>
                </a:solidFill>
                <a:latin typeface="Times New Roman"/>
                <a:cs typeface="Times New Roman"/>
              </a:rPr>
              <a:t>Condition</a:t>
            </a:r>
            <a:r>
              <a:rPr sz="2400" b="1" spc="-10" dirty="0">
                <a:solidFill>
                  <a:srgbClr val="000099"/>
                </a:solidFill>
                <a:latin typeface="Times New Roman"/>
                <a:cs typeface="Times New Roman"/>
              </a:rPr>
              <a:t> </a:t>
            </a:r>
            <a:r>
              <a:rPr sz="2400" b="1" dirty="0">
                <a:solidFill>
                  <a:srgbClr val="000099"/>
                </a:solidFill>
                <a:latin typeface="Times New Roman"/>
                <a:cs typeface="Times New Roman"/>
              </a:rPr>
              <a:t>sur</a:t>
            </a:r>
            <a:r>
              <a:rPr sz="2400" b="1" spc="-5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10" dirty="0">
                <a:solidFill>
                  <a:srgbClr val="000099"/>
                </a:solidFill>
                <a:latin typeface="Times New Roman"/>
                <a:cs typeface="Times New Roman"/>
              </a:rPr>
              <a:t> </a:t>
            </a:r>
            <a:r>
              <a:rPr sz="2400" b="1" dirty="0">
                <a:solidFill>
                  <a:srgbClr val="008000"/>
                </a:solidFill>
                <a:latin typeface="Times New Roman"/>
                <a:cs typeface="Times New Roman"/>
              </a:rPr>
              <a:t>groupes</a:t>
            </a:r>
            <a:r>
              <a:rPr sz="2400" b="1" spc="-5" dirty="0">
                <a:solidFill>
                  <a:srgbClr val="008000"/>
                </a:solidFill>
                <a:latin typeface="Times New Roman"/>
                <a:cs typeface="Times New Roman"/>
              </a:rPr>
              <a:t> </a:t>
            </a:r>
            <a:r>
              <a:rPr sz="2400" b="1" dirty="0">
                <a:solidFill>
                  <a:srgbClr val="000099"/>
                </a:solidFill>
                <a:latin typeface="Times New Roman"/>
                <a:cs typeface="Times New Roman"/>
              </a:rPr>
              <a:t>:</a:t>
            </a:r>
            <a:r>
              <a:rPr sz="2400" b="1" spc="-5" dirty="0">
                <a:solidFill>
                  <a:srgbClr val="000099"/>
                </a:solidFill>
                <a:latin typeface="Times New Roman"/>
                <a:cs typeface="Times New Roman"/>
              </a:rPr>
              <a:t> </a:t>
            </a:r>
            <a:r>
              <a:rPr sz="2400" b="1" dirty="0">
                <a:solidFill>
                  <a:srgbClr val="000099"/>
                </a:solidFill>
                <a:latin typeface="Times New Roman"/>
                <a:cs typeface="Times New Roman"/>
              </a:rPr>
              <a:t>Utiliser</a:t>
            </a:r>
            <a:r>
              <a:rPr sz="2400" b="1" spc="-90" dirty="0">
                <a:solidFill>
                  <a:srgbClr val="000099"/>
                </a:solidFill>
                <a:latin typeface="Times New Roman"/>
                <a:cs typeface="Times New Roman"/>
              </a:rPr>
              <a:t> </a:t>
            </a:r>
            <a:r>
              <a:rPr sz="2400" b="1" dirty="0">
                <a:solidFill>
                  <a:srgbClr val="000099"/>
                </a:solidFill>
                <a:latin typeface="Times New Roman"/>
                <a:cs typeface="Times New Roman"/>
              </a:rPr>
              <a:t>une des</a:t>
            </a:r>
            <a:r>
              <a:rPr sz="2400" b="1" spc="-10" dirty="0">
                <a:solidFill>
                  <a:srgbClr val="000099"/>
                </a:solidFill>
                <a:latin typeface="Times New Roman"/>
                <a:cs typeface="Times New Roman"/>
              </a:rPr>
              <a:t> </a:t>
            </a:r>
            <a:r>
              <a:rPr sz="2400" b="1" dirty="0">
                <a:solidFill>
                  <a:srgbClr val="000099"/>
                </a:solidFill>
                <a:latin typeface="Times New Roman"/>
                <a:cs typeface="Times New Roman"/>
              </a:rPr>
              <a:t>fonctions</a:t>
            </a:r>
            <a:r>
              <a:rPr sz="2400" b="1" spc="-15" dirty="0">
                <a:solidFill>
                  <a:srgbClr val="000099"/>
                </a:solidFill>
                <a:latin typeface="Times New Roman"/>
                <a:cs typeface="Times New Roman"/>
              </a:rPr>
              <a:t> </a:t>
            </a:r>
            <a:r>
              <a:rPr sz="2400" b="1" spc="-25" dirty="0">
                <a:solidFill>
                  <a:srgbClr val="000099"/>
                </a:solidFill>
                <a:latin typeface="Times New Roman"/>
                <a:cs typeface="Times New Roman"/>
              </a:rPr>
              <a:t>de</a:t>
            </a:r>
            <a:endParaRPr sz="2400" dirty="0">
              <a:latin typeface="Times New Roman"/>
              <a:cs typeface="Times New Roman"/>
            </a:endParaRPr>
          </a:p>
          <a:p>
            <a:pPr marL="12700">
              <a:lnSpc>
                <a:spcPct val="100000"/>
              </a:lnSpc>
            </a:pPr>
            <a:r>
              <a:rPr sz="2400" b="1" dirty="0">
                <a:solidFill>
                  <a:srgbClr val="000099"/>
                </a:solidFill>
                <a:latin typeface="Times New Roman"/>
                <a:cs typeface="Times New Roman"/>
              </a:rPr>
              <a:t>calcul</a:t>
            </a:r>
            <a:r>
              <a:rPr sz="2400" b="1" spc="-35" dirty="0">
                <a:solidFill>
                  <a:srgbClr val="000099"/>
                </a:solidFill>
                <a:latin typeface="Times New Roman"/>
                <a:cs typeface="Times New Roman"/>
              </a:rPr>
              <a:t> </a:t>
            </a:r>
            <a:r>
              <a:rPr sz="2400" b="1" dirty="0">
                <a:solidFill>
                  <a:srgbClr val="008000"/>
                </a:solidFill>
                <a:latin typeface="Times New Roman"/>
                <a:cs typeface="Times New Roman"/>
              </a:rPr>
              <a:t>Min,</a:t>
            </a:r>
            <a:r>
              <a:rPr sz="2400" b="1" spc="-25" dirty="0">
                <a:solidFill>
                  <a:srgbClr val="008000"/>
                </a:solidFill>
                <a:latin typeface="Times New Roman"/>
                <a:cs typeface="Times New Roman"/>
              </a:rPr>
              <a:t> </a:t>
            </a:r>
            <a:r>
              <a:rPr sz="2400" b="1" dirty="0">
                <a:solidFill>
                  <a:srgbClr val="008000"/>
                </a:solidFill>
                <a:latin typeface="Times New Roman"/>
                <a:cs typeface="Times New Roman"/>
              </a:rPr>
              <a:t>Max,</a:t>
            </a:r>
            <a:r>
              <a:rPr sz="2400" b="1" spc="-10" dirty="0">
                <a:solidFill>
                  <a:srgbClr val="008000"/>
                </a:solidFill>
                <a:latin typeface="Times New Roman"/>
                <a:cs typeface="Times New Roman"/>
              </a:rPr>
              <a:t> </a:t>
            </a:r>
            <a:r>
              <a:rPr sz="2400" b="1" dirty="0">
                <a:solidFill>
                  <a:srgbClr val="008000"/>
                </a:solidFill>
                <a:latin typeface="Times New Roman"/>
                <a:cs typeface="Times New Roman"/>
              </a:rPr>
              <a:t>Moyenne,</a:t>
            </a:r>
            <a:r>
              <a:rPr sz="2400" b="1" spc="-25" dirty="0">
                <a:solidFill>
                  <a:srgbClr val="008000"/>
                </a:solidFill>
                <a:latin typeface="Times New Roman"/>
                <a:cs typeface="Times New Roman"/>
              </a:rPr>
              <a:t> </a:t>
            </a:r>
            <a:r>
              <a:rPr sz="2400" b="1" dirty="0">
                <a:solidFill>
                  <a:srgbClr val="008000"/>
                </a:solidFill>
                <a:latin typeface="Times New Roman"/>
                <a:cs typeface="Times New Roman"/>
              </a:rPr>
              <a:t>Somme,</a:t>
            </a:r>
            <a:r>
              <a:rPr sz="2400" b="1" spc="-5" dirty="0">
                <a:solidFill>
                  <a:srgbClr val="008000"/>
                </a:solidFill>
                <a:latin typeface="Times New Roman"/>
                <a:cs typeface="Times New Roman"/>
              </a:rPr>
              <a:t> </a:t>
            </a:r>
            <a:r>
              <a:rPr sz="2400" b="1" dirty="0">
                <a:solidFill>
                  <a:srgbClr val="008000"/>
                </a:solidFill>
                <a:latin typeface="Times New Roman"/>
                <a:cs typeface="Times New Roman"/>
              </a:rPr>
              <a:t>Compte</a:t>
            </a:r>
            <a:r>
              <a:rPr sz="2400" b="1" dirty="0">
                <a:solidFill>
                  <a:srgbClr val="000099"/>
                </a:solidFill>
                <a:latin typeface="Times New Roman"/>
                <a:cs typeface="Times New Roman"/>
              </a:rPr>
              <a:t>,</a:t>
            </a:r>
            <a:r>
              <a:rPr sz="2400" b="1" spc="-10" dirty="0">
                <a:solidFill>
                  <a:srgbClr val="000099"/>
                </a:solidFill>
                <a:latin typeface="Times New Roman"/>
                <a:cs typeface="Times New Roman"/>
              </a:rPr>
              <a:t> </a:t>
            </a:r>
            <a:r>
              <a:rPr sz="2400" b="1" spc="-50" dirty="0">
                <a:solidFill>
                  <a:srgbClr val="000099"/>
                </a:solidFill>
                <a:latin typeface="Times New Roman"/>
                <a:cs typeface="Times New Roman"/>
              </a:rPr>
              <a:t>…</a:t>
            </a:r>
            <a:endParaRPr sz="2400" dirty="0">
              <a:latin typeface="Times New Roman"/>
              <a:cs typeface="Times New Roman"/>
            </a:endParaRPr>
          </a:p>
          <a:p>
            <a:pPr>
              <a:lnSpc>
                <a:spcPct val="100000"/>
              </a:lnSpc>
              <a:spcBef>
                <a:spcPts val="5"/>
              </a:spcBef>
            </a:pPr>
            <a:endParaRPr sz="2500" dirty="0">
              <a:latin typeface="Times New Roman"/>
              <a:cs typeface="Times New Roman"/>
            </a:endParaRPr>
          </a:p>
          <a:p>
            <a:pPr marL="462280" indent="-450215">
              <a:lnSpc>
                <a:spcPct val="100000"/>
              </a:lnSpc>
              <a:buFont typeface="Times New Roman"/>
              <a:buChar char="•"/>
              <a:tabLst>
                <a:tab pos="462280" algn="l"/>
                <a:tab pos="462915" algn="l"/>
              </a:tabLst>
            </a:pPr>
            <a:r>
              <a:rPr sz="2400" b="1" dirty="0">
                <a:solidFill>
                  <a:srgbClr val="000099"/>
                </a:solidFill>
                <a:latin typeface="Times New Roman"/>
                <a:cs typeface="Times New Roman"/>
              </a:rPr>
              <a:t>Condition</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sur</a:t>
            </a:r>
            <a:r>
              <a:rPr sz="2400" b="1" spc="-65" dirty="0">
                <a:solidFill>
                  <a:srgbClr val="000099"/>
                </a:solidFill>
                <a:latin typeface="Times New Roman"/>
                <a:cs typeface="Times New Roman"/>
              </a:rPr>
              <a:t> </a:t>
            </a:r>
            <a:r>
              <a:rPr sz="2400" b="1" dirty="0">
                <a:solidFill>
                  <a:srgbClr val="000099"/>
                </a:solidFill>
                <a:latin typeface="Times New Roman"/>
                <a:cs typeface="Times New Roman"/>
              </a:rPr>
              <a:t>les</a:t>
            </a:r>
            <a:r>
              <a:rPr sz="2400" b="1" spc="-25" dirty="0">
                <a:solidFill>
                  <a:srgbClr val="000099"/>
                </a:solidFill>
                <a:latin typeface="Times New Roman"/>
                <a:cs typeface="Times New Roman"/>
              </a:rPr>
              <a:t> </a:t>
            </a:r>
            <a:r>
              <a:rPr sz="2400" b="1" dirty="0">
                <a:solidFill>
                  <a:srgbClr val="990000"/>
                </a:solidFill>
                <a:latin typeface="Times New Roman"/>
                <a:cs typeface="Times New Roman"/>
              </a:rPr>
              <a:t>lignes</a:t>
            </a:r>
            <a:r>
              <a:rPr sz="2400" b="1" spc="-45" dirty="0">
                <a:solidFill>
                  <a:srgbClr val="990000"/>
                </a:solidFill>
                <a:latin typeface="Times New Roman"/>
                <a:cs typeface="Times New Roman"/>
              </a:rPr>
              <a:t> </a:t>
            </a:r>
            <a:r>
              <a:rPr sz="2400" b="1" dirty="0">
                <a:solidFill>
                  <a:srgbClr val="000099"/>
                </a:solidFill>
                <a:latin typeface="Times New Roman"/>
                <a:cs typeface="Times New Roman"/>
              </a:rPr>
              <a:t>:</a:t>
            </a:r>
            <a:r>
              <a:rPr sz="2400" b="1" spc="-30" dirty="0">
                <a:solidFill>
                  <a:srgbClr val="000099"/>
                </a:solidFill>
                <a:latin typeface="Times New Roman"/>
                <a:cs typeface="Times New Roman"/>
              </a:rPr>
              <a:t> </a:t>
            </a:r>
            <a:r>
              <a:rPr sz="2400" b="1" dirty="0">
                <a:solidFill>
                  <a:srgbClr val="000099"/>
                </a:solidFill>
                <a:latin typeface="Times New Roman"/>
                <a:cs typeface="Times New Roman"/>
              </a:rPr>
              <a:t>utiliser</a:t>
            </a:r>
            <a:r>
              <a:rPr sz="2400" b="1" spc="-110" dirty="0">
                <a:solidFill>
                  <a:srgbClr val="000099"/>
                </a:solidFill>
                <a:latin typeface="Times New Roman"/>
                <a:cs typeface="Times New Roman"/>
              </a:rPr>
              <a:t> </a:t>
            </a:r>
            <a:r>
              <a:rPr sz="2400" b="1" dirty="0">
                <a:solidFill>
                  <a:srgbClr val="000099"/>
                </a:solidFill>
                <a:latin typeface="Times New Roman"/>
                <a:cs typeface="Times New Roman"/>
              </a:rPr>
              <a:t>l’opération</a:t>
            </a:r>
            <a:r>
              <a:rPr sz="2400" b="1" spc="-40" dirty="0">
                <a:solidFill>
                  <a:srgbClr val="000099"/>
                </a:solidFill>
                <a:latin typeface="Times New Roman"/>
                <a:cs typeface="Times New Roman"/>
              </a:rPr>
              <a:t> </a:t>
            </a:r>
            <a:r>
              <a:rPr sz="2400" b="1" spc="-25" dirty="0">
                <a:solidFill>
                  <a:srgbClr val="990000"/>
                </a:solidFill>
                <a:latin typeface="Times New Roman"/>
                <a:cs typeface="Times New Roman"/>
              </a:rPr>
              <a:t>OÙ</a:t>
            </a:r>
            <a:endParaRPr sz="2400" dirty="0">
              <a:latin typeface="Times New Roman"/>
              <a:cs typeface="Times New Roman"/>
            </a:endParaRP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1" name="Espace réservé du numéro de diapositive 40">
            <a:extLst>
              <a:ext uri="{FF2B5EF4-FFF2-40B4-BE49-F238E27FC236}">
                <a16:creationId xmlns:a16="http://schemas.microsoft.com/office/drawing/2014/main" id="{0382C735-BA44-0A92-DAF2-36D9CE100BA6}"/>
              </a:ext>
            </a:extLst>
          </p:cNvPr>
          <p:cNvSpPr>
            <a:spLocks noGrp="1"/>
          </p:cNvSpPr>
          <p:nvPr>
            <p:ph type="sldNum" sz="quarter" idx="12"/>
          </p:nvPr>
        </p:nvSpPr>
        <p:spPr/>
        <p:txBody>
          <a:bodyPr/>
          <a:lstStyle/>
          <a:p>
            <a:fld id="{14385F30-F5BB-45A0-A756-346F67DA10C3}" type="slidenum">
              <a:rPr lang="en-US" smtClean="0"/>
              <a:t>75</a:t>
            </a:fld>
            <a:endParaRPr lang="en-US"/>
          </a:p>
        </p:txBody>
      </p:sp>
    </p:spTree>
    <p:extLst>
      <p:ext uri="{BB962C8B-B14F-4D97-AF65-F5344CB8AC3E}">
        <p14:creationId xmlns:p14="http://schemas.microsoft.com/office/powerpoint/2010/main" val="3523298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3928576" cy="523220"/>
          </a:xfrm>
          <a:prstGeom prst="rect">
            <a:avLst/>
          </a:prstGeom>
          <a:noFill/>
        </p:spPr>
        <p:txBody>
          <a:bodyPr wrap="none" rtlCol="0">
            <a:spAutoFit/>
          </a:bodyPr>
          <a:lstStyle/>
          <a:p>
            <a:r>
              <a:rPr lang="fr-FR" sz="2800" b="1" dirty="0"/>
              <a:t>La différence sous Access</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7" name="object 3">
            <a:extLst>
              <a:ext uri="{FF2B5EF4-FFF2-40B4-BE49-F238E27FC236}">
                <a16:creationId xmlns:a16="http://schemas.microsoft.com/office/drawing/2014/main" id="{2FCB1400-E808-E913-CC56-5A08E8220232}"/>
              </a:ext>
            </a:extLst>
          </p:cNvPr>
          <p:cNvSpPr txBox="1"/>
          <p:nvPr/>
        </p:nvSpPr>
        <p:spPr>
          <a:xfrm>
            <a:off x="1328090" y="1817596"/>
            <a:ext cx="8365490" cy="4098290"/>
          </a:xfrm>
          <a:prstGeom prst="rect">
            <a:avLst/>
          </a:prstGeom>
        </p:spPr>
        <p:txBody>
          <a:bodyPr vert="horz" wrap="square" lIns="0" tIns="83185" rIns="0" bIns="0" rtlCol="0">
            <a:spAutoFit/>
          </a:bodyPr>
          <a:lstStyle/>
          <a:p>
            <a:pPr marL="285115" marR="5080" indent="-273050">
              <a:lnSpc>
                <a:spcPts val="2800"/>
              </a:lnSpc>
              <a:spcBef>
                <a:spcPts val="655"/>
              </a:spcBef>
              <a:buClr>
                <a:srgbClr val="4F81BC"/>
              </a:buClr>
              <a:buSzPct val="83928"/>
              <a:buFont typeface="Segoe UI Symbol"/>
              <a:buChar char="⚫"/>
              <a:tabLst>
                <a:tab pos="285750" algn="l"/>
              </a:tabLst>
            </a:pPr>
            <a:r>
              <a:rPr sz="2800" dirty="0">
                <a:latin typeface="Calibri"/>
                <a:cs typeface="Calibri"/>
              </a:rPr>
              <a:t>Quels</a:t>
            </a:r>
            <a:r>
              <a:rPr sz="2800" spc="-65" dirty="0">
                <a:latin typeface="Calibri"/>
                <a:cs typeface="Calibri"/>
              </a:rPr>
              <a:t> </a:t>
            </a:r>
            <a:r>
              <a:rPr sz="2800" dirty="0">
                <a:latin typeface="Calibri"/>
                <a:cs typeface="Calibri"/>
              </a:rPr>
              <a:t>sont</a:t>
            </a:r>
            <a:r>
              <a:rPr sz="2800" spc="-75" dirty="0">
                <a:latin typeface="Calibri"/>
                <a:cs typeface="Calibri"/>
              </a:rPr>
              <a:t> </a:t>
            </a:r>
            <a:r>
              <a:rPr sz="2800" dirty="0">
                <a:latin typeface="Calibri"/>
                <a:cs typeface="Calibri"/>
              </a:rPr>
              <a:t>les</a:t>
            </a:r>
            <a:r>
              <a:rPr sz="2800" spc="-80" dirty="0">
                <a:latin typeface="Calibri"/>
                <a:cs typeface="Calibri"/>
              </a:rPr>
              <a:t> </a:t>
            </a:r>
            <a:r>
              <a:rPr sz="2800" dirty="0">
                <a:latin typeface="Calibri"/>
                <a:cs typeface="Calibri"/>
              </a:rPr>
              <a:t>numéros</a:t>
            </a:r>
            <a:r>
              <a:rPr sz="2800" spc="-50" dirty="0">
                <a:latin typeface="Calibri"/>
                <a:cs typeface="Calibri"/>
              </a:rPr>
              <a:t> </a:t>
            </a:r>
            <a:r>
              <a:rPr sz="2800" dirty="0">
                <a:latin typeface="Calibri"/>
                <a:cs typeface="Calibri"/>
              </a:rPr>
              <a:t>des</a:t>
            </a:r>
            <a:r>
              <a:rPr sz="2800" spc="-75" dirty="0">
                <a:latin typeface="Calibri"/>
                <a:cs typeface="Calibri"/>
              </a:rPr>
              <a:t> </a:t>
            </a:r>
            <a:r>
              <a:rPr sz="2800" spc="-10" dirty="0">
                <a:latin typeface="Calibri"/>
                <a:cs typeface="Calibri"/>
              </a:rPr>
              <a:t>artistes</a:t>
            </a:r>
            <a:r>
              <a:rPr sz="2800" spc="-80" dirty="0">
                <a:latin typeface="Calibri"/>
                <a:cs typeface="Calibri"/>
              </a:rPr>
              <a:t> </a:t>
            </a:r>
            <a:r>
              <a:rPr sz="2800" dirty="0">
                <a:latin typeface="Calibri"/>
                <a:cs typeface="Calibri"/>
              </a:rPr>
              <a:t>pour</a:t>
            </a:r>
            <a:r>
              <a:rPr sz="2800" spc="-60" dirty="0">
                <a:latin typeface="Calibri"/>
                <a:cs typeface="Calibri"/>
              </a:rPr>
              <a:t> </a:t>
            </a:r>
            <a:r>
              <a:rPr sz="2800" dirty="0">
                <a:latin typeface="Calibri"/>
                <a:cs typeface="Calibri"/>
              </a:rPr>
              <a:t>lesquels</a:t>
            </a:r>
            <a:r>
              <a:rPr sz="2800" spc="-60" dirty="0">
                <a:latin typeface="Calibri"/>
                <a:cs typeface="Calibri"/>
              </a:rPr>
              <a:t> </a:t>
            </a:r>
            <a:r>
              <a:rPr sz="2800" dirty="0">
                <a:latin typeface="Calibri"/>
                <a:cs typeface="Calibri"/>
              </a:rPr>
              <a:t>on</a:t>
            </a:r>
            <a:r>
              <a:rPr sz="2800" spc="-80" dirty="0">
                <a:latin typeface="Calibri"/>
                <a:cs typeface="Calibri"/>
              </a:rPr>
              <a:t> </a:t>
            </a:r>
            <a:r>
              <a:rPr sz="2800" spc="-25" dirty="0">
                <a:latin typeface="Calibri"/>
                <a:cs typeface="Calibri"/>
              </a:rPr>
              <a:t>n’a </a:t>
            </a:r>
            <a:r>
              <a:rPr sz="2800" dirty="0">
                <a:latin typeface="Calibri"/>
                <a:cs typeface="Calibri"/>
              </a:rPr>
              <a:t>pas</a:t>
            </a:r>
            <a:r>
              <a:rPr sz="2800" spc="-80" dirty="0">
                <a:latin typeface="Calibri"/>
                <a:cs typeface="Calibri"/>
              </a:rPr>
              <a:t> </a:t>
            </a:r>
            <a:r>
              <a:rPr sz="2800" spc="-20" dirty="0">
                <a:latin typeface="Calibri"/>
                <a:cs typeface="Calibri"/>
              </a:rPr>
              <a:t>enregistré</a:t>
            </a:r>
            <a:r>
              <a:rPr sz="2800" spc="-75" dirty="0">
                <a:latin typeface="Calibri"/>
                <a:cs typeface="Calibri"/>
              </a:rPr>
              <a:t> </a:t>
            </a:r>
            <a:r>
              <a:rPr sz="2800" spc="-25" dirty="0">
                <a:latin typeface="Calibri"/>
                <a:cs typeface="Calibri"/>
              </a:rPr>
              <a:t>d’albums</a:t>
            </a:r>
            <a:r>
              <a:rPr sz="2800" spc="-45" dirty="0">
                <a:latin typeface="Calibri"/>
                <a:cs typeface="Calibri"/>
              </a:rPr>
              <a:t> </a:t>
            </a:r>
            <a:r>
              <a:rPr sz="2800" spc="-50" dirty="0">
                <a:latin typeface="Calibri"/>
                <a:cs typeface="Calibri"/>
              </a:rPr>
              <a:t>?</a:t>
            </a:r>
            <a:endParaRPr sz="2800" dirty="0">
              <a:latin typeface="Calibri"/>
              <a:cs typeface="Calibri"/>
            </a:endParaRPr>
          </a:p>
          <a:p>
            <a:pPr>
              <a:lnSpc>
                <a:spcPct val="100000"/>
              </a:lnSpc>
              <a:buClr>
                <a:srgbClr val="4F81BC"/>
              </a:buClr>
              <a:buFont typeface="Segoe UI Symbol"/>
              <a:buChar char="⚫"/>
            </a:pPr>
            <a:endParaRPr sz="2800" dirty="0">
              <a:latin typeface="Calibri"/>
              <a:cs typeface="Calibri"/>
            </a:endParaRPr>
          </a:p>
          <a:p>
            <a:pPr marL="285115" indent="-273050">
              <a:lnSpc>
                <a:spcPct val="100000"/>
              </a:lnSpc>
              <a:buClr>
                <a:srgbClr val="4F81BC"/>
              </a:buClr>
              <a:buSzPct val="83928"/>
              <a:buFont typeface="Segoe UI Symbol"/>
              <a:buChar char="⚫"/>
              <a:tabLst>
                <a:tab pos="285750" algn="l"/>
              </a:tabLst>
            </a:pPr>
            <a:r>
              <a:rPr sz="2800" spc="-10" dirty="0">
                <a:latin typeface="Calibri"/>
                <a:cs typeface="Calibri"/>
              </a:rPr>
              <a:t>Projection(Artiste;</a:t>
            </a:r>
            <a:r>
              <a:rPr sz="2800" spc="-70" dirty="0">
                <a:latin typeface="Calibri"/>
                <a:cs typeface="Calibri"/>
              </a:rPr>
              <a:t> </a:t>
            </a:r>
            <a:r>
              <a:rPr sz="2800" spc="-10" dirty="0">
                <a:latin typeface="Calibri"/>
                <a:cs typeface="Calibri"/>
              </a:rPr>
              <a:t>NumArtiste)</a:t>
            </a:r>
            <a:r>
              <a:rPr sz="2800" spc="-70" dirty="0">
                <a:latin typeface="Calibri"/>
                <a:cs typeface="Calibri"/>
              </a:rPr>
              <a:t> </a:t>
            </a:r>
            <a:r>
              <a:rPr sz="2800" dirty="0">
                <a:latin typeface="Calibri"/>
                <a:cs typeface="Calibri"/>
              </a:rPr>
              <a:t>=</a:t>
            </a:r>
            <a:r>
              <a:rPr sz="2800" spc="-95" dirty="0">
                <a:latin typeface="Calibri"/>
                <a:cs typeface="Calibri"/>
              </a:rPr>
              <a:t> </a:t>
            </a:r>
            <a:r>
              <a:rPr sz="2800" spc="-25" dirty="0">
                <a:latin typeface="Calibri"/>
                <a:cs typeface="Calibri"/>
              </a:rPr>
              <a:t>R1</a:t>
            </a:r>
            <a:endParaRPr sz="2800" dirty="0">
              <a:latin typeface="Calibri"/>
              <a:cs typeface="Calibri"/>
            </a:endParaRPr>
          </a:p>
          <a:p>
            <a:pPr marL="285115" indent="-273050">
              <a:lnSpc>
                <a:spcPct val="100000"/>
              </a:lnSpc>
              <a:spcBef>
                <a:spcPts val="25"/>
              </a:spcBef>
              <a:buClr>
                <a:srgbClr val="4F81BC"/>
              </a:buClr>
              <a:buSzPct val="83928"/>
              <a:buFont typeface="Segoe UI Symbol"/>
              <a:buChar char="⚫"/>
              <a:tabLst>
                <a:tab pos="285750" algn="l"/>
              </a:tabLst>
            </a:pPr>
            <a:r>
              <a:rPr sz="2800" spc="-10" dirty="0">
                <a:latin typeface="Calibri"/>
                <a:cs typeface="Calibri"/>
              </a:rPr>
              <a:t>Projection</a:t>
            </a:r>
            <a:r>
              <a:rPr sz="2800" spc="-75" dirty="0">
                <a:latin typeface="Calibri"/>
                <a:cs typeface="Calibri"/>
              </a:rPr>
              <a:t> </a:t>
            </a:r>
            <a:r>
              <a:rPr sz="2800" dirty="0">
                <a:latin typeface="Calibri"/>
                <a:cs typeface="Calibri"/>
              </a:rPr>
              <a:t>(Album;</a:t>
            </a:r>
            <a:r>
              <a:rPr sz="2800" spc="-45" dirty="0">
                <a:latin typeface="Calibri"/>
                <a:cs typeface="Calibri"/>
              </a:rPr>
              <a:t> </a:t>
            </a:r>
            <a:r>
              <a:rPr sz="2800" spc="-10" dirty="0">
                <a:latin typeface="Calibri"/>
                <a:cs typeface="Calibri"/>
              </a:rPr>
              <a:t>NumArtiste)</a:t>
            </a:r>
            <a:r>
              <a:rPr sz="2800" spc="-50" dirty="0">
                <a:latin typeface="Calibri"/>
                <a:cs typeface="Calibri"/>
              </a:rPr>
              <a:t> </a:t>
            </a:r>
            <a:r>
              <a:rPr sz="2800" dirty="0">
                <a:latin typeface="Calibri"/>
                <a:cs typeface="Calibri"/>
              </a:rPr>
              <a:t>=</a:t>
            </a:r>
            <a:r>
              <a:rPr sz="2800" spc="-75" dirty="0">
                <a:latin typeface="Calibri"/>
                <a:cs typeface="Calibri"/>
              </a:rPr>
              <a:t> </a:t>
            </a:r>
            <a:r>
              <a:rPr sz="2800" spc="-25" dirty="0">
                <a:latin typeface="Calibri"/>
                <a:cs typeface="Calibri"/>
              </a:rPr>
              <a:t>R2</a:t>
            </a:r>
            <a:endParaRPr sz="2800" dirty="0">
              <a:latin typeface="Calibri"/>
              <a:cs typeface="Calibri"/>
            </a:endParaRPr>
          </a:p>
          <a:p>
            <a:pPr marL="285115" indent="-273050">
              <a:lnSpc>
                <a:spcPct val="100000"/>
              </a:lnSpc>
              <a:spcBef>
                <a:spcPts val="25"/>
              </a:spcBef>
              <a:buClr>
                <a:srgbClr val="4F81BC"/>
              </a:buClr>
              <a:buSzPct val="83928"/>
              <a:buFont typeface="Segoe UI Symbol"/>
              <a:buChar char="⚫"/>
              <a:tabLst>
                <a:tab pos="285750" algn="l"/>
              </a:tabLst>
            </a:pPr>
            <a:r>
              <a:rPr sz="2800" spc="-20" dirty="0">
                <a:latin typeface="Calibri"/>
                <a:cs typeface="Calibri"/>
              </a:rPr>
              <a:t>Différence(R1;</a:t>
            </a:r>
            <a:r>
              <a:rPr sz="2800" spc="-25" dirty="0">
                <a:latin typeface="Calibri"/>
                <a:cs typeface="Calibri"/>
              </a:rPr>
              <a:t> </a:t>
            </a:r>
            <a:r>
              <a:rPr sz="2800" dirty="0">
                <a:latin typeface="Calibri"/>
                <a:cs typeface="Calibri"/>
              </a:rPr>
              <a:t>R2)</a:t>
            </a:r>
            <a:r>
              <a:rPr sz="2800" spc="-30" dirty="0">
                <a:latin typeface="Calibri"/>
                <a:cs typeface="Calibri"/>
              </a:rPr>
              <a:t> </a:t>
            </a:r>
            <a:r>
              <a:rPr sz="2800" dirty="0">
                <a:latin typeface="Calibri"/>
                <a:cs typeface="Calibri"/>
              </a:rPr>
              <a:t>=</a:t>
            </a:r>
            <a:r>
              <a:rPr sz="2800" spc="-30" dirty="0">
                <a:latin typeface="Calibri"/>
                <a:cs typeface="Calibri"/>
              </a:rPr>
              <a:t> </a:t>
            </a:r>
            <a:r>
              <a:rPr sz="2800" spc="-10" dirty="0">
                <a:latin typeface="Calibri"/>
                <a:cs typeface="Calibri"/>
              </a:rPr>
              <a:t>résultat</a:t>
            </a:r>
            <a:endParaRPr sz="2800" dirty="0">
              <a:latin typeface="Calibri"/>
              <a:cs typeface="Calibri"/>
            </a:endParaRPr>
          </a:p>
          <a:p>
            <a:pPr>
              <a:lnSpc>
                <a:spcPct val="100000"/>
              </a:lnSpc>
              <a:spcBef>
                <a:spcPts val="20"/>
              </a:spcBef>
              <a:buClr>
                <a:srgbClr val="4F81BC"/>
              </a:buClr>
              <a:buFont typeface="Segoe UI Symbol"/>
              <a:buChar char="⚫"/>
            </a:pPr>
            <a:endParaRPr sz="3250" dirty="0">
              <a:latin typeface="Calibri"/>
              <a:cs typeface="Calibri"/>
            </a:endParaRPr>
          </a:p>
          <a:p>
            <a:pPr marL="285115" marR="39370" indent="-273050">
              <a:lnSpc>
                <a:spcPct val="83100"/>
              </a:lnSpc>
              <a:buClr>
                <a:srgbClr val="4F81BC"/>
              </a:buClr>
              <a:buSzPct val="83928"/>
              <a:buFont typeface="Segoe UI Symbol"/>
              <a:buChar char="⚫"/>
              <a:tabLst>
                <a:tab pos="285750" algn="l"/>
              </a:tabLst>
            </a:pPr>
            <a:r>
              <a:rPr sz="2800" dirty="0">
                <a:latin typeface="Calibri"/>
                <a:cs typeface="Calibri"/>
              </a:rPr>
              <a:t>Sous</a:t>
            </a:r>
            <a:r>
              <a:rPr sz="2800" spc="-65" dirty="0">
                <a:latin typeface="Calibri"/>
                <a:cs typeface="Calibri"/>
              </a:rPr>
              <a:t> </a:t>
            </a:r>
            <a:r>
              <a:rPr sz="2800" dirty="0">
                <a:latin typeface="Calibri"/>
                <a:cs typeface="Calibri"/>
              </a:rPr>
              <a:t>Access,</a:t>
            </a:r>
            <a:r>
              <a:rPr sz="2800" spc="-70" dirty="0">
                <a:latin typeface="Calibri"/>
                <a:cs typeface="Calibri"/>
              </a:rPr>
              <a:t> </a:t>
            </a:r>
            <a:r>
              <a:rPr sz="2800" dirty="0">
                <a:latin typeface="Calibri"/>
                <a:cs typeface="Calibri"/>
              </a:rPr>
              <a:t>il</a:t>
            </a:r>
            <a:r>
              <a:rPr sz="2800" spc="-95" dirty="0">
                <a:latin typeface="Calibri"/>
                <a:cs typeface="Calibri"/>
              </a:rPr>
              <a:t> </a:t>
            </a:r>
            <a:r>
              <a:rPr sz="2800" spc="-30" dirty="0">
                <a:latin typeface="Calibri"/>
                <a:cs typeface="Calibri"/>
              </a:rPr>
              <a:t>n’est</a:t>
            </a:r>
            <a:r>
              <a:rPr sz="2800" spc="-60" dirty="0">
                <a:latin typeface="Calibri"/>
                <a:cs typeface="Calibri"/>
              </a:rPr>
              <a:t> </a:t>
            </a:r>
            <a:r>
              <a:rPr sz="2800" dirty="0">
                <a:latin typeface="Calibri"/>
                <a:cs typeface="Calibri"/>
              </a:rPr>
              <a:t>pas</a:t>
            </a:r>
            <a:r>
              <a:rPr sz="2800" spc="-75" dirty="0">
                <a:latin typeface="Calibri"/>
                <a:cs typeface="Calibri"/>
              </a:rPr>
              <a:t> </a:t>
            </a:r>
            <a:r>
              <a:rPr sz="2800" dirty="0">
                <a:latin typeface="Calibri"/>
                <a:cs typeface="Calibri"/>
              </a:rPr>
              <a:t>possible</a:t>
            </a:r>
            <a:r>
              <a:rPr sz="2800" spc="-50" dirty="0">
                <a:latin typeface="Calibri"/>
                <a:cs typeface="Calibri"/>
              </a:rPr>
              <a:t> </a:t>
            </a:r>
            <a:r>
              <a:rPr sz="2800" spc="-10" dirty="0">
                <a:latin typeface="Calibri"/>
                <a:cs typeface="Calibri"/>
              </a:rPr>
              <a:t>d’exprimer </a:t>
            </a:r>
            <a:r>
              <a:rPr sz="2800" spc="-20" dirty="0">
                <a:latin typeface="Calibri"/>
                <a:cs typeface="Calibri"/>
              </a:rPr>
              <a:t>directement</a:t>
            </a:r>
            <a:r>
              <a:rPr sz="2800" spc="-40" dirty="0">
                <a:latin typeface="Calibri"/>
                <a:cs typeface="Calibri"/>
              </a:rPr>
              <a:t> </a:t>
            </a:r>
            <a:r>
              <a:rPr sz="2800" dirty="0">
                <a:latin typeface="Calibri"/>
                <a:cs typeface="Calibri"/>
              </a:rPr>
              <a:t>la</a:t>
            </a:r>
            <a:r>
              <a:rPr sz="2800" spc="-55" dirty="0">
                <a:latin typeface="Calibri"/>
                <a:cs typeface="Calibri"/>
              </a:rPr>
              <a:t> </a:t>
            </a:r>
            <a:r>
              <a:rPr sz="2800" spc="-20" dirty="0">
                <a:latin typeface="Calibri"/>
                <a:cs typeface="Calibri"/>
              </a:rPr>
              <a:t>différence.</a:t>
            </a:r>
            <a:r>
              <a:rPr sz="2800" spc="-40" dirty="0">
                <a:latin typeface="Calibri"/>
                <a:cs typeface="Calibri"/>
              </a:rPr>
              <a:t> </a:t>
            </a:r>
            <a:r>
              <a:rPr sz="2800" dirty="0">
                <a:latin typeface="Calibri"/>
                <a:cs typeface="Calibri"/>
              </a:rPr>
              <a:t>Il</a:t>
            </a:r>
            <a:r>
              <a:rPr sz="2800" spc="-65" dirty="0">
                <a:latin typeface="Calibri"/>
                <a:cs typeface="Calibri"/>
              </a:rPr>
              <a:t> </a:t>
            </a:r>
            <a:r>
              <a:rPr sz="2800" dirty="0">
                <a:latin typeface="Calibri"/>
                <a:cs typeface="Calibri"/>
              </a:rPr>
              <a:t>faut</a:t>
            </a:r>
            <a:r>
              <a:rPr sz="2800" spc="-40" dirty="0">
                <a:latin typeface="Calibri"/>
                <a:cs typeface="Calibri"/>
              </a:rPr>
              <a:t> </a:t>
            </a:r>
            <a:r>
              <a:rPr sz="2800" dirty="0">
                <a:latin typeface="Calibri"/>
                <a:cs typeface="Calibri"/>
              </a:rPr>
              <a:t>passer</a:t>
            </a:r>
            <a:r>
              <a:rPr sz="2800" spc="-40" dirty="0">
                <a:latin typeface="Calibri"/>
                <a:cs typeface="Calibri"/>
              </a:rPr>
              <a:t> </a:t>
            </a:r>
            <a:r>
              <a:rPr sz="2800" dirty="0">
                <a:latin typeface="Calibri"/>
                <a:cs typeface="Calibri"/>
              </a:rPr>
              <a:t>par</a:t>
            </a:r>
            <a:r>
              <a:rPr sz="2800" spc="-45" dirty="0">
                <a:latin typeface="Calibri"/>
                <a:cs typeface="Calibri"/>
              </a:rPr>
              <a:t> </a:t>
            </a:r>
            <a:r>
              <a:rPr sz="2800" dirty="0">
                <a:latin typeface="Calibri"/>
                <a:cs typeface="Calibri"/>
              </a:rPr>
              <a:t>la</a:t>
            </a:r>
            <a:r>
              <a:rPr sz="2800" spc="-30" dirty="0">
                <a:latin typeface="Calibri"/>
                <a:cs typeface="Calibri"/>
              </a:rPr>
              <a:t> </a:t>
            </a:r>
            <a:r>
              <a:rPr sz="2800" dirty="0">
                <a:solidFill>
                  <a:srgbClr val="990000"/>
                </a:solidFill>
                <a:latin typeface="Calibri"/>
                <a:cs typeface="Calibri"/>
              </a:rPr>
              <a:t>«</a:t>
            </a:r>
            <a:r>
              <a:rPr sz="2800" spc="-50" dirty="0">
                <a:solidFill>
                  <a:srgbClr val="990000"/>
                </a:solidFill>
                <a:latin typeface="Calibri"/>
                <a:cs typeface="Calibri"/>
              </a:rPr>
              <a:t> </a:t>
            </a:r>
            <a:r>
              <a:rPr sz="2800" spc="-10" dirty="0">
                <a:solidFill>
                  <a:srgbClr val="990000"/>
                </a:solidFill>
                <a:latin typeface="Calibri"/>
                <a:cs typeface="Calibri"/>
              </a:rPr>
              <a:t>jointure externe</a:t>
            </a:r>
            <a:r>
              <a:rPr sz="2800" spc="-100" dirty="0">
                <a:solidFill>
                  <a:srgbClr val="990000"/>
                </a:solidFill>
                <a:latin typeface="Calibri"/>
                <a:cs typeface="Calibri"/>
              </a:rPr>
              <a:t> </a:t>
            </a:r>
            <a:r>
              <a:rPr sz="2800" spc="-25" dirty="0">
                <a:solidFill>
                  <a:srgbClr val="990000"/>
                </a:solidFill>
                <a:latin typeface="Calibri"/>
                <a:cs typeface="Calibri"/>
              </a:rPr>
              <a:t>».</a:t>
            </a:r>
            <a:endParaRPr sz="2800" dirty="0">
              <a:latin typeface="Calibri"/>
              <a:cs typeface="Calibri"/>
            </a:endParaRPr>
          </a:p>
        </p:txBody>
      </p:sp>
      <p:sp>
        <p:nvSpPr>
          <p:cNvPr id="8" name="Espace réservé du numéro de diapositive 7">
            <a:extLst>
              <a:ext uri="{FF2B5EF4-FFF2-40B4-BE49-F238E27FC236}">
                <a16:creationId xmlns:a16="http://schemas.microsoft.com/office/drawing/2014/main" id="{E2A33D9E-17D7-2E11-8B66-61C120004994}"/>
              </a:ext>
            </a:extLst>
          </p:cNvPr>
          <p:cNvSpPr>
            <a:spLocks noGrp="1"/>
          </p:cNvSpPr>
          <p:nvPr>
            <p:ph type="sldNum" sz="quarter" idx="12"/>
          </p:nvPr>
        </p:nvSpPr>
        <p:spPr/>
        <p:txBody>
          <a:bodyPr/>
          <a:lstStyle/>
          <a:p>
            <a:fld id="{14385F30-F5BB-45A0-A756-346F67DA10C3}" type="slidenum">
              <a:rPr lang="en-US" smtClean="0"/>
              <a:t>76</a:t>
            </a:fld>
            <a:endParaRPr lang="en-US"/>
          </a:p>
        </p:txBody>
      </p:sp>
    </p:spTree>
    <p:extLst>
      <p:ext uri="{BB962C8B-B14F-4D97-AF65-F5344CB8AC3E}">
        <p14:creationId xmlns:p14="http://schemas.microsoft.com/office/powerpoint/2010/main" val="1114057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3928576" cy="523220"/>
          </a:xfrm>
          <a:prstGeom prst="rect">
            <a:avLst/>
          </a:prstGeom>
          <a:noFill/>
        </p:spPr>
        <p:txBody>
          <a:bodyPr wrap="none" rtlCol="0">
            <a:spAutoFit/>
          </a:bodyPr>
          <a:lstStyle/>
          <a:p>
            <a:r>
              <a:rPr lang="fr-FR" sz="2800" b="1" dirty="0"/>
              <a:t>La différence sous Access</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8A29873C-B6E7-085C-F449-E147824BA9A8}"/>
              </a:ext>
            </a:extLst>
          </p:cNvPr>
          <p:cNvSpPr txBox="1"/>
          <p:nvPr/>
        </p:nvSpPr>
        <p:spPr>
          <a:xfrm>
            <a:off x="756278" y="1718722"/>
            <a:ext cx="7557770" cy="878840"/>
          </a:xfrm>
          <a:prstGeom prst="rect">
            <a:avLst/>
          </a:prstGeom>
        </p:spPr>
        <p:txBody>
          <a:bodyPr vert="horz" wrap="square" lIns="0" tIns="12065" rIns="0" bIns="0" rtlCol="0">
            <a:spAutoFit/>
          </a:bodyPr>
          <a:lstStyle/>
          <a:p>
            <a:pPr marL="285115" marR="5080" indent="-273050">
              <a:lnSpc>
                <a:spcPct val="100000"/>
              </a:lnSpc>
              <a:spcBef>
                <a:spcPts val="95"/>
              </a:spcBef>
              <a:buClr>
                <a:srgbClr val="0099CC"/>
              </a:buClr>
              <a:buSzPct val="80357"/>
              <a:buFont typeface="Wingdings"/>
              <a:buChar char=""/>
              <a:tabLst>
                <a:tab pos="285750" algn="l"/>
              </a:tabLst>
            </a:pPr>
            <a:r>
              <a:rPr sz="2800" dirty="0">
                <a:latin typeface="Arial"/>
                <a:cs typeface="Arial"/>
              </a:rPr>
              <a:t>Quels</a:t>
            </a:r>
            <a:r>
              <a:rPr sz="2800" spc="-55" dirty="0">
                <a:latin typeface="Arial"/>
                <a:cs typeface="Arial"/>
              </a:rPr>
              <a:t> </a:t>
            </a:r>
            <a:r>
              <a:rPr sz="2800" dirty="0">
                <a:latin typeface="Arial"/>
                <a:cs typeface="Arial"/>
              </a:rPr>
              <a:t>sont</a:t>
            </a:r>
            <a:r>
              <a:rPr sz="2800" spc="-60" dirty="0">
                <a:latin typeface="Arial"/>
                <a:cs typeface="Arial"/>
              </a:rPr>
              <a:t> </a:t>
            </a:r>
            <a:r>
              <a:rPr sz="2800" dirty="0">
                <a:latin typeface="Arial"/>
                <a:cs typeface="Arial"/>
              </a:rPr>
              <a:t>les</a:t>
            </a:r>
            <a:r>
              <a:rPr sz="2800" spc="-45" dirty="0">
                <a:latin typeface="Arial"/>
                <a:cs typeface="Arial"/>
              </a:rPr>
              <a:t> </a:t>
            </a:r>
            <a:r>
              <a:rPr sz="2800" dirty="0">
                <a:latin typeface="Arial"/>
                <a:cs typeface="Arial"/>
              </a:rPr>
              <a:t>noms</a:t>
            </a:r>
            <a:r>
              <a:rPr sz="2800" spc="-60" dirty="0">
                <a:latin typeface="Arial"/>
                <a:cs typeface="Arial"/>
              </a:rPr>
              <a:t> </a:t>
            </a:r>
            <a:r>
              <a:rPr sz="2800" dirty="0">
                <a:latin typeface="Arial"/>
                <a:cs typeface="Arial"/>
              </a:rPr>
              <a:t>des</a:t>
            </a:r>
            <a:r>
              <a:rPr sz="2800" spc="-55" dirty="0">
                <a:latin typeface="Arial"/>
                <a:cs typeface="Arial"/>
              </a:rPr>
              <a:t> </a:t>
            </a:r>
            <a:r>
              <a:rPr sz="2800" dirty="0">
                <a:latin typeface="Arial"/>
                <a:cs typeface="Arial"/>
              </a:rPr>
              <a:t>artistes</a:t>
            </a:r>
            <a:r>
              <a:rPr sz="2800" spc="-55" dirty="0">
                <a:latin typeface="Arial"/>
                <a:cs typeface="Arial"/>
              </a:rPr>
              <a:t> </a:t>
            </a:r>
            <a:r>
              <a:rPr sz="2800" dirty="0">
                <a:latin typeface="Arial"/>
                <a:cs typeface="Arial"/>
              </a:rPr>
              <a:t>qui</a:t>
            </a:r>
            <a:r>
              <a:rPr sz="2800" spc="-60" dirty="0">
                <a:latin typeface="Arial"/>
                <a:cs typeface="Arial"/>
              </a:rPr>
              <a:t> </a:t>
            </a:r>
            <a:r>
              <a:rPr sz="2800" dirty="0">
                <a:latin typeface="Arial"/>
                <a:cs typeface="Arial"/>
              </a:rPr>
              <a:t>n’ont</a:t>
            </a:r>
            <a:r>
              <a:rPr sz="2800" spc="-50" dirty="0">
                <a:latin typeface="Arial"/>
                <a:cs typeface="Arial"/>
              </a:rPr>
              <a:t> </a:t>
            </a:r>
            <a:r>
              <a:rPr sz="2800" spc="-25" dirty="0">
                <a:latin typeface="Arial"/>
                <a:cs typeface="Arial"/>
              </a:rPr>
              <a:t>pas </a:t>
            </a:r>
            <a:r>
              <a:rPr sz="2800" dirty="0">
                <a:latin typeface="Arial"/>
                <a:cs typeface="Arial"/>
              </a:rPr>
              <a:t>enregistré</a:t>
            </a:r>
            <a:r>
              <a:rPr sz="2800" spc="-135" dirty="0">
                <a:latin typeface="Arial"/>
                <a:cs typeface="Arial"/>
              </a:rPr>
              <a:t> </a:t>
            </a:r>
            <a:r>
              <a:rPr sz="2800" dirty="0">
                <a:latin typeface="Arial"/>
                <a:cs typeface="Arial"/>
              </a:rPr>
              <a:t>d’albums</a:t>
            </a:r>
            <a:r>
              <a:rPr sz="2800" spc="-114" dirty="0">
                <a:latin typeface="Arial"/>
                <a:cs typeface="Arial"/>
              </a:rPr>
              <a:t> </a:t>
            </a:r>
            <a:r>
              <a:rPr sz="2800" spc="-50" dirty="0">
                <a:latin typeface="Arial"/>
                <a:cs typeface="Arial"/>
              </a:rPr>
              <a:t>?</a:t>
            </a:r>
            <a:endParaRPr sz="2800" dirty="0">
              <a:latin typeface="Arial"/>
              <a:cs typeface="Arial"/>
            </a:endParaRPr>
          </a:p>
        </p:txBody>
      </p:sp>
      <p:sp>
        <p:nvSpPr>
          <p:cNvPr id="6" name="object 4">
            <a:extLst>
              <a:ext uri="{FF2B5EF4-FFF2-40B4-BE49-F238E27FC236}">
                <a16:creationId xmlns:a16="http://schemas.microsoft.com/office/drawing/2014/main" id="{B6769D26-5A4D-97B7-F613-4FFE3865B64B}"/>
              </a:ext>
            </a:extLst>
          </p:cNvPr>
          <p:cNvSpPr txBox="1"/>
          <p:nvPr/>
        </p:nvSpPr>
        <p:spPr>
          <a:xfrm>
            <a:off x="5247565" y="4415108"/>
            <a:ext cx="3456940" cy="1122045"/>
          </a:xfrm>
          <a:prstGeom prst="rect">
            <a:avLst/>
          </a:prstGeom>
          <a:solidFill>
            <a:srgbClr val="7CDAFF"/>
          </a:solidFill>
          <a:ln w="9144">
            <a:solidFill>
              <a:srgbClr val="000099"/>
            </a:solidFill>
          </a:ln>
        </p:spPr>
        <p:txBody>
          <a:bodyPr vert="horz" wrap="square" lIns="0" tIns="34925" rIns="0" bIns="0" rtlCol="0">
            <a:spAutoFit/>
          </a:bodyPr>
          <a:lstStyle/>
          <a:p>
            <a:pPr marL="92075" marR="283210">
              <a:lnSpc>
                <a:spcPct val="93200"/>
              </a:lnSpc>
              <a:spcBef>
                <a:spcPts val="275"/>
              </a:spcBef>
            </a:pPr>
            <a:r>
              <a:rPr sz="2400" dirty="0">
                <a:solidFill>
                  <a:srgbClr val="1F487C"/>
                </a:solidFill>
                <a:latin typeface="Times New Roman"/>
                <a:cs typeface="Times New Roman"/>
              </a:rPr>
              <a:t>Cliquer</a:t>
            </a:r>
            <a:r>
              <a:rPr sz="2400" spc="-25" dirty="0">
                <a:solidFill>
                  <a:srgbClr val="1F487C"/>
                </a:solidFill>
                <a:latin typeface="Times New Roman"/>
                <a:cs typeface="Times New Roman"/>
              </a:rPr>
              <a:t> </a:t>
            </a:r>
            <a:r>
              <a:rPr sz="2400" dirty="0">
                <a:solidFill>
                  <a:srgbClr val="1F487C"/>
                </a:solidFill>
                <a:latin typeface="Times New Roman"/>
                <a:cs typeface="Times New Roman"/>
              </a:rPr>
              <a:t>sur</a:t>
            </a:r>
            <a:r>
              <a:rPr sz="2400" spc="-10" dirty="0">
                <a:solidFill>
                  <a:srgbClr val="1F487C"/>
                </a:solidFill>
                <a:latin typeface="Times New Roman"/>
                <a:cs typeface="Times New Roman"/>
              </a:rPr>
              <a:t> </a:t>
            </a:r>
            <a:r>
              <a:rPr sz="2400" dirty="0">
                <a:solidFill>
                  <a:srgbClr val="1F487C"/>
                </a:solidFill>
                <a:latin typeface="Times New Roman"/>
                <a:cs typeface="Times New Roman"/>
              </a:rPr>
              <a:t>la</a:t>
            </a:r>
            <a:r>
              <a:rPr sz="2400" spc="-10" dirty="0">
                <a:solidFill>
                  <a:srgbClr val="1F487C"/>
                </a:solidFill>
                <a:latin typeface="Times New Roman"/>
                <a:cs typeface="Times New Roman"/>
              </a:rPr>
              <a:t> jointure </a:t>
            </a:r>
            <a:r>
              <a:rPr sz="2400" dirty="0">
                <a:solidFill>
                  <a:srgbClr val="1F487C"/>
                </a:solidFill>
                <a:latin typeface="Times New Roman"/>
                <a:cs typeface="Times New Roman"/>
              </a:rPr>
              <a:t>avec</a:t>
            </a:r>
            <a:r>
              <a:rPr sz="2400" spc="-10" dirty="0">
                <a:solidFill>
                  <a:srgbClr val="1F487C"/>
                </a:solidFill>
                <a:latin typeface="Times New Roman"/>
                <a:cs typeface="Times New Roman"/>
              </a:rPr>
              <a:t> </a:t>
            </a:r>
            <a:r>
              <a:rPr sz="2400" dirty="0">
                <a:solidFill>
                  <a:srgbClr val="1F487C"/>
                </a:solidFill>
                <a:latin typeface="Times New Roman"/>
                <a:cs typeface="Times New Roman"/>
              </a:rPr>
              <a:t>le</a:t>
            </a:r>
            <a:r>
              <a:rPr sz="2400" spc="-20" dirty="0">
                <a:solidFill>
                  <a:srgbClr val="1F487C"/>
                </a:solidFill>
                <a:latin typeface="Times New Roman"/>
                <a:cs typeface="Times New Roman"/>
              </a:rPr>
              <a:t> </a:t>
            </a:r>
            <a:r>
              <a:rPr sz="2400" dirty="0">
                <a:solidFill>
                  <a:srgbClr val="1F487C"/>
                </a:solidFill>
                <a:latin typeface="Times New Roman"/>
                <a:cs typeface="Times New Roman"/>
              </a:rPr>
              <a:t>bouton droit</a:t>
            </a:r>
            <a:r>
              <a:rPr sz="2400" spc="-20" dirty="0">
                <a:solidFill>
                  <a:srgbClr val="1F487C"/>
                </a:solidFill>
                <a:latin typeface="Times New Roman"/>
                <a:cs typeface="Times New Roman"/>
              </a:rPr>
              <a:t> afin </a:t>
            </a:r>
            <a:r>
              <a:rPr sz="2400" dirty="0">
                <a:solidFill>
                  <a:srgbClr val="1F487C"/>
                </a:solidFill>
                <a:latin typeface="Times New Roman"/>
                <a:cs typeface="Times New Roman"/>
              </a:rPr>
              <a:t>de</a:t>
            </a:r>
            <a:r>
              <a:rPr sz="2400" spc="-10" dirty="0">
                <a:solidFill>
                  <a:srgbClr val="1F487C"/>
                </a:solidFill>
                <a:latin typeface="Times New Roman"/>
                <a:cs typeface="Times New Roman"/>
              </a:rPr>
              <a:t> </a:t>
            </a:r>
            <a:r>
              <a:rPr sz="2400" dirty="0">
                <a:solidFill>
                  <a:srgbClr val="1F487C"/>
                </a:solidFill>
                <a:latin typeface="Times New Roman"/>
                <a:cs typeface="Times New Roman"/>
              </a:rPr>
              <a:t>changer</a:t>
            </a:r>
            <a:r>
              <a:rPr sz="2400" spc="-30" dirty="0">
                <a:solidFill>
                  <a:srgbClr val="1F487C"/>
                </a:solidFill>
                <a:latin typeface="Times New Roman"/>
                <a:cs typeface="Times New Roman"/>
              </a:rPr>
              <a:t> </a:t>
            </a:r>
            <a:r>
              <a:rPr sz="2400" dirty="0">
                <a:solidFill>
                  <a:srgbClr val="1F487C"/>
                </a:solidFill>
                <a:latin typeface="Times New Roman"/>
                <a:cs typeface="Times New Roman"/>
              </a:rPr>
              <a:t>ses</a:t>
            </a:r>
            <a:r>
              <a:rPr sz="2400" spc="-5" dirty="0">
                <a:solidFill>
                  <a:srgbClr val="1F487C"/>
                </a:solidFill>
                <a:latin typeface="Times New Roman"/>
                <a:cs typeface="Times New Roman"/>
              </a:rPr>
              <a:t> </a:t>
            </a:r>
            <a:r>
              <a:rPr sz="2400" spc="-10" dirty="0">
                <a:solidFill>
                  <a:srgbClr val="1F487C"/>
                </a:solidFill>
                <a:latin typeface="Times New Roman"/>
                <a:cs typeface="Times New Roman"/>
              </a:rPr>
              <a:t>propriétés</a:t>
            </a:r>
            <a:endParaRPr sz="2400" dirty="0">
              <a:latin typeface="Times New Roman"/>
              <a:cs typeface="Times New Roman"/>
            </a:endParaRPr>
          </a:p>
        </p:txBody>
      </p:sp>
      <p:grpSp>
        <p:nvGrpSpPr>
          <p:cNvPr id="8" name="object 5">
            <a:extLst>
              <a:ext uri="{FF2B5EF4-FFF2-40B4-BE49-F238E27FC236}">
                <a16:creationId xmlns:a16="http://schemas.microsoft.com/office/drawing/2014/main" id="{01F3BC81-B7CC-B204-37B5-DB090FE3FBAC}"/>
              </a:ext>
            </a:extLst>
          </p:cNvPr>
          <p:cNvGrpSpPr/>
          <p:nvPr/>
        </p:nvGrpSpPr>
        <p:grpSpPr>
          <a:xfrm>
            <a:off x="311354" y="3026845"/>
            <a:ext cx="4904740" cy="2977232"/>
            <a:chOff x="324611" y="2061972"/>
            <a:chExt cx="4904740" cy="3583304"/>
          </a:xfrm>
        </p:grpSpPr>
        <p:pic>
          <p:nvPicPr>
            <p:cNvPr id="9" name="object 6">
              <a:extLst>
                <a:ext uri="{FF2B5EF4-FFF2-40B4-BE49-F238E27FC236}">
                  <a16:creationId xmlns:a16="http://schemas.microsoft.com/office/drawing/2014/main" id="{113B516C-B3BF-BAEE-098B-75EAA787D154}"/>
                </a:ext>
              </a:extLst>
            </p:cNvPr>
            <p:cNvPicPr/>
            <p:nvPr/>
          </p:nvPicPr>
          <p:blipFill>
            <a:blip r:embed="rId4" cstate="print"/>
            <a:stretch>
              <a:fillRect/>
            </a:stretch>
          </p:blipFill>
          <p:spPr>
            <a:xfrm>
              <a:off x="324611" y="2061972"/>
              <a:ext cx="4590288" cy="3582924"/>
            </a:xfrm>
            <a:prstGeom prst="rect">
              <a:avLst/>
            </a:prstGeom>
          </p:spPr>
        </p:pic>
        <p:sp>
          <p:nvSpPr>
            <p:cNvPr id="10" name="object 7">
              <a:extLst>
                <a:ext uri="{FF2B5EF4-FFF2-40B4-BE49-F238E27FC236}">
                  <a16:creationId xmlns:a16="http://schemas.microsoft.com/office/drawing/2014/main" id="{6E9C5038-5D62-CC39-924A-87F5C98AB091}"/>
                </a:ext>
              </a:extLst>
            </p:cNvPr>
            <p:cNvSpPr/>
            <p:nvPr/>
          </p:nvSpPr>
          <p:spPr>
            <a:xfrm>
              <a:off x="2701289" y="3213354"/>
              <a:ext cx="2527935" cy="1299210"/>
            </a:xfrm>
            <a:custGeom>
              <a:avLst/>
              <a:gdLst/>
              <a:ahLst/>
              <a:cxnLst/>
              <a:rect l="l" t="t" r="r" b="b"/>
              <a:pathLst>
                <a:path w="2527935" h="1299210">
                  <a:moveTo>
                    <a:pt x="110498" y="34824"/>
                  </a:moveTo>
                  <a:lnTo>
                    <a:pt x="93191" y="68842"/>
                  </a:lnTo>
                  <a:lnTo>
                    <a:pt x="2510536" y="1298702"/>
                  </a:lnTo>
                  <a:lnTo>
                    <a:pt x="2527808" y="1264666"/>
                  </a:lnTo>
                  <a:lnTo>
                    <a:pt x="110498" y="34824"/>
                  </a:lnTo>
                  <a:close/>
                </a:path>
                <a:path w="2527935" h="1299210">
                  <a:moveTo>
                    <a:pt x="0" y="0"/>
                  </a:moveTo>
                  <a:lnTo>
                    <a:pt x="75946" y="102743"/>
                  </a:lnTo>
                  <a:lnTo>
                    <a:pt x="93191" y="68842"/>
                  </a:lnTo>
                  <a:lnTo>
                    <a:pt x="76200" y="60198"/>
                  </a:lnTo>
                  <a:lnTo>
                    <a:pt x="93472" y="26162"/>
                  </a:lnTo>
                  <a:lnTo>
                    <a:pt x="114904" y="26162"/>
                  </a:lnTo>
                  <a:lnTo>
                    <a:pt x="127762" y="888"/>
                  </a:lnTo>
                  <a:lnTo>
                    <a:pt x="0" y="0"/>
                  </a:lnTo>
                  <a:close/>
                </a:path>
                <a:path w="2527935" h="1299210">
                  <a:moveTo>
                    <a:pt x="93472" y="26162"/>
                  </a:moveTo>
                  <a:lnTo>
                    <a:pt x="76200" y="60198"/>
                  </a:lnTo>
                  <a:lnTo>
                    <a:pt x="93191" y="68842"/>
                  </a:lnTo>
                  <a:lnTo>
                    <a:pt x="110498" y="34824"/>
                  </a:lnTo>
                  <a:lnTo>
                    <a:pt x="93472" y="26162"/>
                  </a:lnTo>
                  <a:close/>
                </a:path>
                <a:path w="2527935" h="1299210">
                  <a:moveTo>
                    <a:pt x="114904" y="26162"/>
                  </a:moveTo>
                  <a:lnTo>
                    <a:pt x="93472" y="26162"/>
                  </a:lnTo>
                  <a:lnTo>
                    <a:pt x="110498" y="34824"/>
                  </a:lnTo>
                  <a:lnTo>
                    <a:pt x="114904" y="26162"/>
                  </a:lnTo>
                  <a:close/>
                </a:path>
              </a:pathLst>
            </a:custGeom>
            <a:solidFill>
              <a:srgbClr val="000099"/>
            </a:solidFill>
          </p:spPr>
          <p:txBody>
            <a:bodyPr wrap="square" lIns="0" tIns="0" rIns="0" bIns="0" rtlCol="0"/>
            <a:lstStyle/>
            <a:p>
              <a:endParaRPr/>
            </a:p>
          </p:txBody>
        </p:sp>
        <p:sp>
          <p:nvSpPr>
            <p:cNvPr id="11" name="object 8">
              <a:extLst>
                <a:ext uri="{FF2B5EF4-FFF2-40B4-BE49-F238E27FC236}">
                  <a16:creationId xmlns:a16="http://schemas.microsoft.com/office/drawing/2014/main" id="{CA261ADB-161A-8A2C-A744-6BC0D62CE247}"/>
                </a:ext>
              </a:extLst>
            </p:cNvPr>
            <p:cNvSpPr/>
            <p:nvPr/>
          </p:nvSpPr>
          <p:spPr>
            <a:xfrm>
              <a:off x="2269997" y="5083301"/>
              <a:ext cx="862965" cy="253365"/>
            </a:xfrm>
            <a:custGeom>
              <a:avLst/>
              <a:gdLst/>
              <a:ahLst/>
              <a:cxnLst/>
              <a:rect l="l" t="t" r="r" b="b"/>
              <a:pathLst>
                <a:path w="862964" h="253364">
                  <a:moveTo>
                    <a:pt x="0" y="126492"/>
                  </a:moveTo>
                  <a:lnTo>
                    <a:pt x="21982" y="86514"/>
                  </a:lnTo>
                  <a:lnTo>
                    <a:pt x="83198" y="51791"/>
                  </a:lnTo>
                  <a:lnTo>
                    <a:pt x="126301" y="37052"/>
                  </a:lnTo>
                  <a:lnTo>
                    <a:pt x="176552" y="24408"/>
                  </a:lnTo>
                  <a:lnTo>
                    <a:pt x="233063" y="14120"/>
                  </a:lnTo>
                  <a:lnTo>
                    <a:pt x="294948" y="6449"/>
                  </a:lnTo>
                  <a:lnTo>
                    <a:pt x="361320" y="1655"/>
                  </a:lnTo>
                  <a:lnTo>
                    <a:pt x="431291" y="0"/>
                  </a:lnTo>
                  <a:lnTo>
                    <a:pt x="501263" y="1655"/>
                  </a:lnTo>
                  <a:lnTo>
                    <a:pt x="567635" y="6449"/>
                  </a:lnTo>
                  <a:lnTo>
                    <a:pt x="629520" y="14120"/>
                  </a:lnTo>
                  <a:lnTo>
                    <a:pt x="686031" y="24408"/>
                  </a:lnTo>
                  <a:lnTo>
                    <a:pt x="736282" y="37052"/>
                  </a:lnTo>
                  <a:lnTo>
                    <a:pt x="779385" y="51791"/>
                  </a:lnTo>
                  <a:lnTo>
                    <a:pt x="814454" y="68365"/>
                  </a:lnTo>
                  <a:lnTo>
                    <a:pt x="856940" y="105976"/>
                  </a:lnTo>
                  <a:lnTo>
                    <a:pt x="862583" y="126492"/>
                  </a:lnTo>
                  <a:lnTo>
                    <a:pt x="856940" y="147007"/>
                  </a:lnTo>
                  <a:lnTo>
                    <a:pt x="814454" y="184618"/>
                  </a:lnTo>
                  <a:lnTo>
                    <a:pt x="779385" y="201192"/>
                  </a:lnTo>
                  <a:lnTo>
                    <a:pt x="736282" y="215931"/>
                  </a:lnTo>
                  <a:lnTo>
                    <a:pt x="686031" y="228575"/>
                  </a:lnTo>
                  <a:lnTo>
                    <a:pt x="629520" y="238863"/>
                  </a:lnTo>
                  <a:lnTo>
                    <a:pt x="567635" y="246534"/>
                  </a:lnTo>
                  <a:lnTo>
                    <a:pt x="501263" y="251328"/>
                  </a:lnTo>
                  <a:lnTo>
                    <a:pt x="431291" y="252984"/>
                  </a:lnTo>
                  <a:lnTo>
                    <a:pt x="361320" y="251328"/>
                  </a:lnTo>
                  <a:lnTo>
                    <a:pt x="294948" y="246534"/>
                  </a:lnTo>
                  <a:lnTo>
                    <a:pt x="233063" y="238863"/>
                  </a:lnTo>
                  <a:lnTo>
                    <a:pt x="176552" y="228575"/>
                  </a:lnTo>
                  <a:lnTo>
                    <a:pt x="126301" y="215931"/>
                  </a:lnTo>
                  <a:lnTo>
                    <a:pt x="83198" y="201192"/>
                  </a:lnTo>
                  <a:lnTo>
                    <a:pt x="48129" y="184618"/>
                  </a:lnTo>
                  <a:lnTo>
                    <a:pt x="5643" y="147007"/>
                  </a:lnTo>
                  <a:lnTo>
                    <a:pt x="0" y="126492"/>
                  </a:lnTo>
                  <a:close/>
                </a:path>
              </a:pathLst>
            </a:custGeom>
            <a:ln w="38100">
              <a:solidFill>
                <a:srgbClr val="FF3300"/>
              </a:solidFill>
            </a:ln>
          </p:spPr>
          <p:txBody>
            <a:bodyPr wrap="square" lIns="0" tIns="0" rIns="0" bIns="0" rtlCol="0"/>
            <a:lstStyle/>
            <a:p>
              <a:endParaRPr/>
            </a:p>
          </p:txBody>
        </p:sp>
        <p:sp>
          <p:nvSpPr>
            <p:cNvPr id="12" name="object 9">
              <a:extLst>
                <a:ext uri="{FF2B5EF4-FFF2-40B4-BE49-F238E27FC236}">
                  <a16:creationId xmlns:a16="http://schemas.microsoft.com/office/drawing/2014/main" id="{32DB4100-5AB5-A7FE-DDCE-9D7262E7F63B}"/>
                </a:ext>
              </a:extLst>
            </p:cNvPr>
            <p:cNvSpPr/>
            <p:nvPr/>
          </p:nvSpPr>
          <p:spPr>
            <a:xfrm>
              <a:off x="1440179" y="4869179"/>
              <a:ext cx="1908175" cy="0"/>
            </a:xfrm>
            <a:custGeom>
              <a:avLst/>
              <a:gdLst/>
              <a:ahLst/>
              <a:cxnLst/>
              <a:rect l="l" t="t" r="r" b="b"/>
              <a:pathLst>
                <a:path w="1908175">
                  <a:moveTo>
                    <a:pt x="0" y="0"/>
                  </a:moveTo>
                  <a:lnTo>
                    <a:pt x="576071" y="0"/>
                  </a:lnTo>
                </a:path>
                <a:path w="1908175">
                  <a:moveTo>
                    <a:pt x="1331976" y="0"/>
                  </a:moveTo>
                  <a:lnTo>
                    <a:pt x="1908047" y="0"/>
                  </a:lnTo>
                </a:path>
              </a:pathLst>
            </a:custGeom>
            <a:ln w="57912">
              <a:solidFill>
                <a:srgbClr val="000099"/>
              </a:solidFill>
            </a:ln>
          </p:spPr>
          <p:txBody>
            <a:bodyPr wrap="square" lIns="0" tIns="0" rIns="0" bIns="0" rtlCol="0"/>
            <a:lstStyle/>
            <a:p>
              <a:endParaRPr/>
            </a:p>
          </p:txBody>
        </p:sp>
      </p:grpSp>
      <p:sp>
        <p:nvSpPr>
          <p:cNvPr id="13" name="Espace réservé du numéro de diapositive 12">
            <a:extLst>
              <a:ext uri="{FF2B5EF4-FFF2-40B4-BE49-F238E27FC236}">
                <a16:creationId xmlns:a16="http://schemas.microsoft.com/office/drawing/2014/main" id="{15ED8661-94F8-D58C-8B23-276F956FDB00}"/>
              </a:ext>
            </a:extLst>
          </p:cNvPr>
          <p:cNvSpPr>
            <a:spLocks noGrp="1"/>
          </p:cNvSpPr>
          <p:nvPr>
            <p:ph type="sldNum" sz="quarter" idx="12"/>
          </p:nvPr>
        </p:nvSpPr>
        <p:spPr/>
        <p:txBody>
          <a:bodyPr/>
          <a:lstStyle/>
          <a:p>
            <a:fld id="{14385F30-F5BB-45A0-A756-346F67DA10C3}" type="slidenum">
              <a:rPr lang="en-US" smtClean="0"/>
              <a:t>77</a:t>
            </a:fld>
            <a:endParaRPr lang="en-US"/>
          </a:p>
        </p:txBody>
      </p:sp>
    </p:spTree>
    <p:extLst>
      <p:ext uri="{BB962C8B-B14F-4D97-AF65-F5344CB8AC3E}">
        <p14:creationId xmlns:p14="http://schemas.microsoft.com/office/powerpoint/2010/main" val="2795634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3928576" cy="523220"/>
          </a:xfrm>
          <a:prstGeom prst="rect">
            <a:avLst/>
          </a:prstGeom>
          <a:noFill/>
        </p:spPr>
        <p:txBody>
          <a:bodyPr wrap="none" rtlCol="0">
            <a:spAutoFit/>
          </a:bodyPr>
          <a:lstStyle/>
          <a:p>
            <a:r>
              <a:rPr lang="fr-FR" sz="2800" b="1" dirty="0"/>
              <a:t>La différence sous Access</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object 2">
            <a:extLst>
              <a:ext uri="{FF2B5EF4-FFF2-40B4-BE49-F238E27FC236}">
                <a16:creationId xmlns:a16="http://schemas.microsoft.com/office/drawing/2014/main" id="{49EC4B97-EBC6-769F-7E6E-1DFA25220D1F}"/>
              </a:ext>
            </a:extLst>
          </p:cNvPr>
          <p:cNvSpPr txBox="1"/>
          <p:nvPr/>
        </p:nvSpPr>
        <p:spPr>
          <a:xfrm>
            <a:off x="1328090" y="1658531"/>
            <a:ext cx="7878445" cy="966469"/>
          </a:xfrm>
          <a:prstGeom prst="rect">
            <a:avLst/>
          </a:prstGeom>
        </p:spPr>
        <p:txBody>
          <a:bodyPr vert="horz" wrap="square" lIns="0" tIns="57785" rIns="0" bIns="0" rtlCol="0">
            <a:spAutoFit/>
          </a:bodyPr>
          <a:lstStyle/>
          <a:p>
            <a:pPr marL="353695" marR="5080" indent="-341630">
              <a:lnSpc>
                <a:spcPts val="3560"/>
              </a:lnSpc>
              <a:spcBef>
                <a:spcPts val="455"/>
              </a:spcBef>
              <a:buClr>
                <a:srgbClr val="0099CC"/>
              </a:buClr>
              <a:buSzPct val="79687"/>
              <a:buFont typeface="Wingdings"/>
              <a:buChar char=""/>
              <a:tabLst>
                <a:tab pos="354330" algn="l"/>
              </a:tabLst>
            </a:pPr>
            <a:r>
              <a:rPr sz="3200" dirty="0">
                <a:latin typeface="Arial"/>
                <a:cs typeface="Arial"/>
              </a:rPr>
              <a:t>Quels</a:t>
            </a:r>
            <a:r>
              <a:rPr sz="3200" spc="-30" dirty="0">
                <a:latin typeface="Arial"/>
                <a:cs typeface="Arial"/>
              </a:rPr>
              <a:t> </a:t>
            </a:r>
            <a:r>
              <a:rPr sz="3200" dirty="0">
                <a:latin typeface="Arial"/>
                <a:cs typeface="Arial"/>
              </a:rPr>
              <a:t>sont</a:t>
            </a:r>
            <a:r>
              <a:rPr sz="3200" spc="-35" dirty="0">
                <a:latin typeface="Arial"/>
                <a:cs typeface="Arial"/>
              </a:rPr>
              <a:t> </a:t>
            </a:r>
            <a:r>
              <a:rPr sz="3200" dirty="0">
                <a:latin typeface="Arial"/>
                <a:cs typeface="Arial"/>
              </a:rPr>
              <a:t>les</a:t>
            </a:r>
            <a:r>
              <a:rPr sz="3200" spc="-40" dirty="0">
                <a:latin typeface="Arial"/>
                <a:cs typeface="Arial"/>
              </a:rPr>
              <a:t> </a:t>
            </a:r>
            <a:r>
              <a:rPr sz="3200" dirty="0">
                <a:latin typeface="Arial"/>
                <a:cs typeface="Arial"/>
              </a:rPr>
              <a:t>noms</a:t>
            </a:r>
            <a:r>
              <a:rPr sz="3200" spc="-35" dirty="0">
                <a:latin typeface="Arial"/>
                <a:cs typeface="Arial"/>
              </a:rPr>
              <a:t> </a:t>
            </a:r>
            <a:r>
              <a:rPr sz="3200" dirty="0">
                <a:latin typeface="Arial"/>
                <a:cs typeface="Arial"/>
              </a:rPr>
              <a:t>des</a:t>
            </a:r>
            <a:r>
              <a:rPr sz="3200" spc="-20" dirty="0">
                <a:latin typeface="Arial"/>
                <a:cs typeface="Arial"/>
              </a:rPr>
              <a:t> </a:t>
            </a:r>
            <a:r>
              <a:rPr sz="3200" dirty="0">
                <a:latin typeface="Arial"/>
                <a:cs typeface="Arial"/>
              </a:rPr>
              <a:t>artistes</a:t>
            </a:r>
            <a:r>
              <a:rPr sz="3200" spc="-50" dirty="0">
                <a:latin typeface="Arial"/>
                <a:cs typeface="Arial"/>
              </a:rPr>
              <a:t> </a:t>
            </a:r>
            <a:r>
              <a:rPr sz="3200" dirty="0">
                <a:latin typeface="Arial"/>
                <a:cs typeface="Arial"/>
              </a:rPr>
              <a:t>qui</a:t>
            </a:r>
            <a:r>
              <a:rPr sz="3200" spc="-15" dirty="0">
                <a:latin typeface="Arial"/>
                <a:cs typeface="Arial"/>
              </a:rPr>
              <a:t> </a:t>
            </a:r>
            <a:r>
              <a:rPr sz="3200" spc="-10" dirty="0">
                <a:latin typeface="Arial"/>
                <a:cs typeface="Arial"/>
              </a:rPr>
              <a:t>n’ont </a:t>
            </a:r>
            <a:r>
              <a:rPr sz="3200" dirty="0">
                <a:latin typeface="Arial"/>
                <a:cs typeface="Arial"/>
              </a:rPr>
              <a:t>pas</a:t>
            </a:r>
            <a:r>
              <a:rPr sz="3200" spc="-50" dirty="0">
                <a:latin typeface="Arial"/>
                <a:cs typeface="Arial"/>
              </a:rPr>
              <a:t> </a:t>
            </a:r>
            <a:r>
              <a:rPr sz="3200" dirty="0">
                <a:latin typeface="Arial"/>
                <a:cs typeface="Arial"/>
              </a:rPr>
              <a:t>enregistré</a:t>
            </a:r>
            <a:r>
              <a:rPr sz="3200" spc="-80" dirty="0">
                <a:latin typeface="Arial"/>
                <a:cs typeface="Arial"/>
              </a:rPr>
              <a:t> </a:t>
            </a:r>
            <a:r>
              <a:rPr sz="3200" dirty="0">
                <a:latin typeface="Arial"/>
                <a:cs typeface="Arial"/>
              </a:rPr>
              <a:t>d’albums</a:t>
            </a:r>
            <a:r>
              <a:rPr sz="3200" spc="-45" dirty="0">
                <a:latin typeface="Arial"/>
                <a:cs typeface="Arial"/>
              </a:rPr>
              <a:t> </a:t>
            </a:r>
            <a:r>
              <a:rPr sz="3200" spc="-50" dirty="0">
                <a:latin typeface="Arial"/>
                <a:cs typeface="Arial"/>
              </a:rPr>
              <a:t>?</a:t>
            </a:r>
            <a:endParaRPr sz="3200" dirty="0">
              <a:latin typeface="Arial"/>
              <a:cs typeface="Arial"/>
            </a:endParaRPr>
          </a:p>
        </p:txBody>
      </p:sp>
      <p:pic>
        <p:nvPicPr>
          <p:cNvPr id="7" name="object 4">
            <a:extLst>
              <a:ext uri="{FF2B5EF4-FFF2-40B4-BE49-F238E27FC236}">
                <a16:creationId xmlns:a16="http://schemas.microsoft.com/office/drawing/2014/main" id="{12C79BDA-5252-42E1-FD46-326294B3D855}"/>
              </a:ext>
            </a:extLst>
          </p:cNvPr>
          <p:cNvPicPr/>
          <p:nvPr/>
        </p:nvPicPr>
        <p:blipFill>
          <a:blip r:embed="rId4" cstate="print"/>
          <a:stretch>
            <a:fillRect/>
          </a:stretch>
        </p:blipFill>
        <p:spPr>
          <a:xfrm>
            <a:off x="1620074" y="3127276"/>
            <a:ext cx="6480048" cy="3143192"/>
          </a:xfrm>
          <a:prstGeom prst="rect">
            <a:avLst/>
          </a:prstGeom>
        </p:spPr>
      </p:pic>
      <p:sp>
        <p:nvSpPr>
          <p:cNvPr id="13" name="Espace réservé du numéro de diapositive 12">
            <a:extLst>
              <a:ext uri="{FF2B5EF4-FFF2-40B4-BE49-F238E27FC236}">
                <a16:creationId xmlns:a16="http://schemas.microsoft.com/office/drawing/2014/main" id="{001F9A0E-1370-C28C-EDBD-DEA90D100544}"/>
              </a:ext>
            </a:extLst>
          </p:cNvPr>
          <p:cNvSpPr>
            <a:spLocks noGrp="1"/>
          </p:cNvSpPr>
          <p:nvPr>
            <p:ph type="sldNum" sz="quarter" idx="12"/>
          </p:nvPr>
        </p:nvSpPr>
        <p:spPr/>
        <p:txBody>
          <a:bodyPr/>
          <a:lstStyle/>
          <a:p>
            <a:fld id="{14385F30-F5BB-45A0-A756-346F67DA10C3}" type="slidenum">
              <a:rPr lang="en-US" smtClean="0"/>
              <a:t>78</a:t>
            </a:fld>
            <a:endParaRPr lang="en-US"/>
          </a:p>
        </p:txBody>
      </p:sp>
    </p:spTree>
    <p:extLst>
      <p:ext uri="{BB962C8B-B14F-4D97-AF65-F5344CB8AC3E}">
        <p14:creationId xmlns:p14="http://schemas.microsoft.com/office/powerpoint/2010/main" val="224040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3928576" cy="523220"/>
          </a:xfrm>
          <a:prstGeom prst="rect">
            <a:avLst/>
          </a:prstGeom>
          <a:noFill/>
        </p:spPr>
        <p:txBody>
          <a:bodyPr wrap="none" rtlCol="0">
            <a:spAutoFit/>
          </a:bodyPr>
          <a:lstStyle/>
          <a:p>
            <a:r>
              <a:rPr lang="fr-FR" sz="2800" b="1" dirty="0"/>
              <a:t>La différence sous Access</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2">
            <a:extLst>
              <a:ext uri="{FF2B5EF4-FFF2-40B4-BE49-F238E27FC236}">
                <a16:creationId xmlns:a16="http://schemas.microsoft.com/office/drawing/2014/main" id="{1C2B59B3-977A-94AE-DEB2-E1AF788012FE}"/>
              </a:ext>
            </a:extLst>
          </p:cNvPr>
          <p:cNvSpPr txBox="1"/>
          <p:nvPr/>
        </p:nvSpPr>
        <p:spPr>
          <a:xfrm>
            <a:off x="864009" y="1574932"/>
            <a:ext cx="7878445" cy="966469"/>
          </a:xfrm>
          <a:prstGeom prst="rect">
            <a:avLst/>
          </a:prstGeom>
        </p:spPr>
        <p:txBody>
          <a:bodyPr vert="horz" wrap="square" lIns="0" tIns="57785" rIns="0" bIns="0" rtlCol="0">
            <a:spAutoFit/>
          </a:bodyPr>
          <a:lstStyle/>
          <a:p>
            <a:pPr marL="353695" marR="5080" indent="-341630">
              <a:lnSpc>
                <a:spcPts val="3560"/>
              </a:lnSpc>
              <a:spcBef>
                <a:spcPts val="455"/>
              </a:spcBef>
              <a:buClr>
                <a:srgbClr val="0099CC"/>
              </a:buClr>
              <a:buSzPct val="79687"/>
              <a:buFont typeface="Wingdings"/>
              <a:buChar char=""/>
              <a:tabLst>
                <a:tab pos="354330" algn="l"/>
              </a:tabLst>
            </a:pPr>
            <a:r>
              <a:rPr sz="3200" dirty="0">
                <a:latin typeface="Arial"/>
                <a:cs typeface="Arial"/>
              </a:rPr>
              <a:t>Quels</a:t>
            </a:r>
            <a:r>
              <a:rPr sz="3200" spc="-30" dirty="0">
                <a:latin typeface="Arial"/>
                <a:cs typeface="Arial"/>
              </a:rPr>
              <a:t> </a:t>
            </a:r>
            <a:r>
              <a:rPr sz="3200" dirty="0">
                <a:latin typeface="Arial"/>
                <a:cs typeface="Arial"/>
              </a:rPr>
              <a:t>sont</a:t>
            </a:r>
            <a:r>
              <a:rPr sz="3200" spc="-35" dirty="0">
                <a:latin typeface="Arial"/>
                <a:cs typeface="Arial"/>
              </a:rPr>
              <a:t> </a:t>
            </a:r>
            <a:r>
              <a:rPr sz="3200" dirty="0">
                <a:latin typeface="Arial"/>
                <a:cs typeface="Arial"/>
              </a:rPr>
              <a:t>les</a:t>
            </a:r>
            <a:r>
              <a:rPr sz="3200" spc="-40" dirty="0">
                <a:latin typeface="Arial"/>
                <a:cs typeface="Arial"/>
              </a:rPr>
              <a:t> </a:t>
            </a:r>
            <a:r>
              <a:rPr sz="3200" dirty="0">
                <a:latin typeface="Arial"/>
                <a:cs typeface="Arial"/>
              </a:rPr>
              <a:t>noms</a:t>
            </a:r>
            <a:r>
              <a:rPr sz="3200" spc="-35" dirty="0">
                <a:latin typeface="Arial"/>
                <a:cs typeface="Arial"/>
              </a:rPr>
              <a:t> </a:t>
            </a:r>
            <a:r>
              <a:rPr sz="3200" dirty="0">
                <a:latin typeface="Arial"/>
                <a:cs typeface="Arial"/>
              </a:rPr>
              <a:t>des</a:t>
            </a:r>
            <a:r>
              <a:rPr sz="3200" spc="-20" dirty="0">
                <a:latin typeface="Arial"/>
                <a:cs typeface="Arial"/>
              </a:rPr>
              <a:t> </a:t>
            </a:r>
            <a:r>
              <a:rPr sz="3200" dirty="0">
                <a:latin typeface="Arial"/>
                <a:cs typeface="Arial"/>
              </a:rPr>
              <a:t>artistes</a:t>
            </a:r>
            <a:r>
              <a:rPr sz="3200" spc="-50" dirty="0">
                <a:latin typeface="Arial"/>
                <a:cs typeface="Arial"/>
              </a:rPr>
              <a:t> </a:t>
            </a:r>
            <a:r>
              <a:rPr sz="3200" dirty="0">
                <a:latin typeface="Arial"/>
                <a:cs typeface="Arial"/>
              </a:rPr>
              <a:t>qui</a:t>
            </a:r>
            <a:r>
              <a:rPr sz="3200" spc="-15" dirty="0">
                <a:latin typeface="Arial"/>
                <a:cs typeface="Arial"/>
              </a:rPr>
              <a:t> </a:t>
            </a:r>
            <a:r>
              <a:rPr sz="3200" spc="-10" dirty="0">
                <a:latin typeface="Arial"/>
                <a:cs typeface="Arial"/>
              </a:rPr>
              <a:t>n’ont </a:t>
            </a:r>
            <a:r>
              <a:rPr sz="3200" dirty="0">
                <a:latin typeface="Arial"/>
                <a:cs typeface="Arial"/>
              </a:rPr>
              <a:t>pas</a:t>
            </a:r>
            <a:r>
              <a:rPr sz="3200" spc="-50" dirty="0">
                <a:latin typeface="Arial"/>
                <a:cs typeface="Arial"/>
              </a:rPr>
              <a:t> </a:t>
            </a:r>
            <a:r>
              <a:rPr sz="3200" dirty="0">
                <a:latin typeface="Arial"/>
                <a:cs typeface="Arial"/>
              </a:rPr>
              <a:t>enregistré</a:t>
            </a:r>
            <a:r>
              <a:rPr sz="3200" spc="-80" dirty="0">
                <a:latin typeface="Arial"/>
                <a:cs typeface="Arial"/>
              </a:rPr>
              <a:t> </a:t>
            </a:r>
            <a:r>
              <a:rPr sz="3200" dirty="0">
                <a:latin typeface="Arial"/>
                <a:cs typeface="Arial"/>
              </a:rPr>
              <a:t>d’albums</a:t>
            </a:r>
            <a:r>
              <a:rPr sz="3200" spc="-45" dirty="0">
                <a:latin typeface="Arial"/>
                <a:cs typeface="Arial"/>
              </a:rPr>
              <a:t> </a:t>
            </a:r>
            <a:r>
              <a:rPr sz="3200" spc="-50" dirty="0">
                <a:latin typeface="Arial"/>
                <a:cs typeface="Arial"/>
              </a:rPr>
              <a:t>?</a:t>
            </a:r>
            <a:endParaRPr sz="3200" dirty="0">
              <a:latin typeface="Arial"/>
              <a:cs typeface="Arial"/>
            </a:endParaRPr>
          </a:p>
        </p:txBody>
      </p:sp>
      <p:sp>
        <p:nvSpPr>
          <p:cNvPr id="6" name="object 3">
            <a:extLst>
              <a:ext uri="{FF2B5EF4-FFF2-40B4-BE49-F238E27FC236}">
                <a16:creationId xmlns:a16="http://schemas.microsoft.com/office/drawing/2014/main" id="{BED543B5-B2C4-719A-6BD2-D5BA781F44BB}"/>
              </a:ext>
            </a:extLst>
          </p:cNvPr>
          <p:cNvSpPr txBox="1"/>
          <p:nvPr/>
        </p:nvSpPr>
        <p:spPr>
          <a:xfrm>
            <a:off x="5876924" y="4441715"/>
            <a:ext cx="3023870" cy="1120140"/>
          </a:xfrm>
          <a:prstGeom prst="rect">
            <a:avLst/>
          </a:prstGeom>
          <a:solidFill>
            <a:srgbClr val="7CDAFF"/>
          </a:solidFill>
          <a:ln w="9144">
            <a:solidFill>
              <a:srgbClr val="000099"/>
            </a:solidFill>
          </a:ln>
        </p:spPr>
        <p:txBody>
          <a:bodyPr vert="horz" wrap="square" lIns="0" tIns="34925" rIns="0" bIns="0" rtlCol="0">
            <a:spAutoFit/>
          </a:bodyPr>
          <a:lstStyle/>
          <a:p>
            <a:pPr marL="92075" marR="155575" algn="just">
              <a:lnSpc>
                <a:spcPct val="93100"/>
              </a:lnSpc>
              <a:spcBef>
                <a:spcPts val="275"/>
              </a:spcBef>
            </a:pPr>
            <a:r>
              <a:rPr sz="2400" dirty="0">
                <a:solidFill>
                  <a:srgbClr val="1F487C"/>
                </a:solidFill>
                <a:latin typeface="Times New Roman"/>
                <a:cs typeface="Times New Roman"/>
              </a:rPr>
              <a:t>Nous</a:t>
            </a:r>
            <a:r>
              <a:rPr sz="2400" spc="-15" dirty="0">
                <a:solidFill>
                  <a:srgbClr val="1F487C"/>
                </a:solidFill>
                <a:latin typeface="Times New Roman"/>
                <a:cs typeface="Times New Roman"/>
              </a:rPr>
              <a:t> </a:t>
            </a:r>
            <a:r>
              <a:rPr sz="2400" dirty="0">
                <a:solidFill>
                  <a:srgbClr val="1F487C"/>
                </a:solidFill>
                <a:latin typeface="Times New Roman"/>
                <a:cs typeface="Times New Roman"/>
              </a:rPr>
              <a:t>avons</a:t>
            </a:r>
            <a:r>
              <a:rPr sz="2400" spc="-15" dirty="0">
                <a:solidFill>
                  <a:srgbClr val="1F487C"/>
                </a:solidFill>
                <a:latin typeface="Times New Roman"/>
                <a:cs typeface="Times New Roman"/>
              </a:rPr>
              <a:t> </a:t>
            </a:r>
            <a:r>
              <a:rPr sz="2400" dirty="0">
                <a:solidFill>
                  <a:srgbClr val="1F487C"/>
                </a:solidFill>
                <a:latin typeface="Times New Roman"/>
                <a:cs typeface="Times New Roman"/>
              </a:rPr>
              <a:t>une</a:t>
            </a:r>
            <a:r>
              <a:rPr sz="2400" spc="-30" dirty="0">
                <a:solidFill>
                  <a:srgbClr val="1F487C"/>
                </a:solidFill>
                <a:latin typeface="Times New Roman"/>
                <a:cs typeface="Times New Roman"/>
              </a:rPr>
              <a:t> </a:t>
            </a:r>
            <a:r>
              <a:rPr sz="2400" spc="-10" dirty="0">
                <a:solidFill>
                  <a:srgbClr val="1F487C"/>
                </a:solidFill>
                <a:latin typeface="Times New Roman"/>
                <a:cs typeface="Times New Roman"/>
              </a:rPr>
              <a:t>flèche </a:t>
            </a:r>
            <a:r>
              <a:rPr sz="2400" dirty="0">
                <a:solidFill>
                  <a:srgbClr val="1F487C"/>
                </a:solidFill>
                <a:latin typeface="Times New Roman"/>
                <a:cs typeface="Times New Roman"/>
              </a:rPr>
              <a:t>dirigée</a:t>
            </a:r>
            <a:r>
              <a:rPr sz="2400" spc="-50" dirty="0">
                <a:solidFill>
                  <a:srgbClr val="1F487C"/>
                </a:solidFill>
                <a:latin typeface="Times New Roman"/>
                <a:cs typeface="Times New Roman"/>
              </a:rPr>
              <a:t> </a:t>
            </a:r>
            <a:r>
              <a:rPr sz="2400" dirty="0">
                <a:solidFill>
                  <a:srgbClr val="1F487C"/>
                </a:solidFill>
                <a:latin typeface="Times New Roman"/>
                <a:cs typeface="Times New Roman"/>
              </a:rPr>
              <a:t>de</a:t>
            </a:r>
            <a:r>
              <a:rPr sz="2400" spc="-150" dirty="0">
                <a:solidFill>
                  <a:srgbClr val="1F487C"/>
                </a:solidFill>
                <a:latin typeface="Times New Roman"/>
                <a:cs typeface="Times New Roman"/>
              </a:rPr>
              <a:t> </a:t>
            </a:r>
            <a:r>
              <a:rPr sz="2400" dirty="0">
                <a:solidFill>
                  <a:srgbClr val="1F487C"/>
                </a:solidFill>
                <a:latin typeface="Times New Roman"/>
                <a:cs typeface="Times New Roman"/>
              </a:rPr>
              <a:t>Artiste</a:t>
            </a:r>
            <a:r>
              <a:rPr sz="2400" spc="-50" dirty="0">
                <a:solidFill>
                  <a:srgbClr val="1F487C"/>
                </a:solidFill>
                <a:latin typeface="Times New Roman"/>
                <a:cs typeface="Times New Roman"/>
              </a:rPr>
              <a:t> </a:t>
            </a:r>
            <a:r>
              <a:rPr sz="2400" spc="-20" dirty="0">
                <a:solidFill>
                  <a:srgbClr val="1F487C"/>
                </a:solidFill>
                <a:latin typeface="Times New Roman"/>
                <a:cs typeface="Times New Roman"/>
              </a:rPr>
              <a:t>vers </a:t>
            </a:r>
            <a:r>
              <a:rPr sz="2400" spc="-10" dirty="0">
                <a:solidFill>
                  <a:srgbClr val="1F487C"/>
                </a:solidFill>
                <a:latin typeface="Times New Roman"/>
                <a:cs typeface="Times New Roman"/>
              </a:rPr>
              <a:t>Album</a:t>
            </a:r>
            <a:endParaRPr sz="2400" dirty="0">
              <a:latin typeface="Times New Roman"/>
              <a:cs typeface="Times New Roman"/>
            </a:endParaRPr>
          </a:p>
        </p:txBody>
      </p:sp>
      <p:sp>
        <p:nvSpPr>
          <p:cNvPr id="8" name="object 4">
            <a:extLst>
              <a:ext uri="{FF2B5EF4-FFF2-40B4-BE49-F238E27FC236}">
                <a16:creationId xmlns:a16="http://schemas.microsoft.com/office/drawing/2014/main" id="{4198C198-7178-64DA-4363-496C9531DCE9}"/>
              </a:ext>
            </a:extLst>
          </p:cNvPr>
          <p:cNvSpPr txBox="1">
            <a:spLocks/>
          </p:cNvSpPr>
          <p:nvPr/>
        </p:nvSpPr>
        <p:spPr>
          <a:xfrm>
            <a:off x="3014598" y="72643"/>
            <a:ext cx="2683510" cy="635000"/>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MA"/>
              <a:t>La</a:t>
            </a:r>
            <a:r>
              <a:rPr lang="fr-MA" spc="-50"/>
              <a:t> </a:t>
            </a:r>
            <a:r>
              <a:rPr lang="fr-MA" spc="-10"/>
              <a:t>différence</a:t>
            </a:r>
            <a:endParaRPr lang="fr-MA" spc="-10" dirty="0"/>
          </a:p>
        </p:txBody>
      </p:sp>
      <p:grpSp>
        <p:nvGrpSpPr>
          <p:cNvPr id="9" name="object 5">
            <a:extLst>
              <a:ext uri="{FF2B5EF4-FFF2-40B4-BE49-F238E27FC236}">
                <a16:creationId xmlns:a16="http://schemas.microsoft.com/office/drawing/2014/main" id="{851D279E-49B9-4070-AF64-34BF402435EA}"/>
              </a:ext>
            </a:extLst>
          </p:cNvPr>
          <p:cNvGrpSpPr/>
          <p:nvPr/>
        </p:nvGrpSpPr>
        <p:grpSpPr>
          <a:xfrm>
            <a:off x="1042416" y="3093929"/>
            <a:ext cx="4834890" cy="2959397"/>
            <a:chOff x="1042416" y="2106167"/>
            <a:chExt cx="4834890" cy="3947160"/>
          </a:xfrm>
        </p:grpSpPr>
        <p:pic>
          <p:nvPicPr>
            <p:cNvPr id="10" name="object 6">
              <a:extLst>
                <a:ext uri="{FF2B5EF4-FFF2-40B4-BE49-F238E27FC236}">
                  <a16:creationId xmlns:a16="http://schemas.microsoft.com/office/drawing/2014/main" id="{9A9C21C0-3A07-408A-F743-1E3621905C43}"/>
                </a:ext>
              </a:extLst>
            </p:cNvPr>
            <p:cNvPicPr/>
            <p:nvPr/>
          </p:nvPicPr>
          <p:blipFill>
            <a:blip r:embed="rId4" cstate="print"/>
            <a:stretch>
              <a:fillRect/>
            </a:stretch>
          </p:blipFill>
          <p:spPr>
            <a:xfrm>
              <a:off x="1042416" y="2106167"/>
              <a:ext cx="4608576" cy="3947160"/>
            </a:xfrm>
            <a:prstGeom prst="rect">
              <a:avLst/>
            </a:prstGeom>
          </p:spPr>
        </p:pic>
        <p:sp>
          <p:nvSpPr>
            <p:cNvPr id="11" name="object 7">
              <a:extLst>
                <a:ext uri="{FF2B5EF4-FFF2-40B4-BE49-F238E27FC236}">
                  <a16:creationId xmlns:a16="http://schemas.microsoft.com/office/drawing/2014/main" id="{2CCF1DD3-0A97-AB7F-DB25-74207C9DB070}"/>
                </a:ext>
              </a:extLst>
            </p:cNvPr>
            <p:cNvSpPr/>
            <p:nvPr/>
          </p:nvSpPr>
          <p:spPr>
            <a:xfrm>
              <a:off x="3348989" y="3429761"/>
              <a:ext cx="2527935" cy="1312545"/>
            </a:xfrm>
            <a:custGeom>
              <a:avLst/>
              <a:gdLst/>
              <a:ahLst/>
              <a:cxnLst/>
              <a:rect l="l" t="t" r="r" b="b"/>
              <a:pathLst>
                <a:path w="2527935" h="1312545">
                  <a:moveTo>
                    <a:pt x="110342" y="35345"/>
                  </a:moveTo>
                  <a:lnTo>
                    <a:pt x="92968" y="69205"/>
                  </a:lnTo>
                  <a:lnTo>
                    <a:pt x="2510409" y="1312290"/>
                  </a:lnTo>
                  <a:lnTo>
                    <a:pt x="2527935" y="1278508"/>
                  </a:lnTo>
                  <a:lnTo>
                    <a:pt x="110342" y="35345"/>
                  </a:lnTo>
                  <a:close/>
                </a:path>
                <a:path w="2527935" h="1312545">
                  <a:moveTo>
                    <a:pt x="0" y="0"/>
                  </a:moveTo>
                  <a:lnTo>
                    <a:pt x="75564" y="103124"/>
                  </a:lnTo>
                  <a:lnTo>
                    <a:pt x="92968" y="69205"/>
                  </a:lnTo>
                  <a:lnTo>
                    <a:pt x="75946" y="60451"/>
                  </a:lnTo>
                  <a:lnTo>
                    <a:pt x="93472" y="26670"/>
                  </a:lnTo>
                  <a:lnTo>
                    <a:pt x="114794" y="26670"/>
                  </a:lnTo>
                  <a:lnTo>
                    <a:pt x="127762" y="1397"/>
                  </a:lnTo>
                  <a:lnTo>
                    <a:pt x="0" y="0"/>
                  </a:lnTo>
                  <a:close/>
                </a:path>
                <a:path w="2527935" h="1312545">
                  <a:moveTo>
                    <a:pt x="93472" y="26670"/>
                  </a:moveTo>
                  <a:lnTo>
                    <a:pt x="75946" y="60451"/>
                  </a:lnTo>
                  <a:lnTo>
                    <a:pt x="92968" y="69205"/>
                  </a:lnTo>
                  <a:lnTo>
                    <a:pt x="110342" y="35345"/>
                  </a:lnTo>
                  <a:lnTo>
                    <a:pt x="93472" y="26670"/>
                  </a:lnTo>
                  <a:close/>
                </a:path>
                <a:path w="2527935" h="1312545">
                  <a:moveTo>
                    <a:pt x="114794" y="26670"/>
                  </a:moveTo>
                  <a:lnTo>
                    <a:pt x="93472" y="26670"/>
                  </a:lnTo>
                  <a:lnTo>
                    <a:pt x="110342" y="35345"/>
                  </a:lnTo>
                  <a:lnTo>
                    <a:pt x="114794" y="26670"/>
                  </a:lnTo>
                  <a:close/>
                </a:path>
              </a:pathLst>
            </a:custGeom>
            <a:solidFill>
              <a:srgbClr val="000099"/>
            </a:solidFill>
          </p:spPr>
          <p:txBody>
            <a:bodyPr wrap="square" lIns="0" tIns="0" rIns="0" bIns="0" rtlCol="0"/>
            <a:lstStyle/>
            <a:p>
              <a:endParaRPr/>
            </a:p>
          </p:txBody>
        </p:sp>
      </p:grpSp>
      <p:sp>
        <p:nvSpPr>
          <p:cNvPr id="12" name="Espace réservé du numéro de diapositive 11">
            <a:extLst>
              <a:ext uri="{FF2B5EF4-FFF2-40B4-BE49-F238E27FC236}">
                <a16:creationId xmlns:a16="http://schemas.microsoft.com/office/drawing/2014/main" id="{5AFB2E39-E200-FF8F-8C5A-FD7DC54CA494}"/>
              </a:ext>
            </a:extLst>
          </p:cNvPr>
          <p:cNvSpPr>
            <a:spLocks noGrp="1"/>
          </p:cNvSpPr>
          <p:nvPr>
            <p:ph type="sldNum" sz="quarter" idx="12"/>
          </p:nvPr>
        </p:nvSpPr>
        <p:spPr/>
        <p:txBody>
          <a:bodyPr/>
          <a:lstStyle/>
          <a:p>
            <a:fld id="{14385F30-F5BB-45A0-A756-346F67DA10C3}" type="slidenum">
              <a:rPr lang="en-US" smtClean="0"/>
              <a:t>79</a:t>
            </a:fld>
            <a:endParaRPr lang="en-US"/>
          </a:p>
        </p:txBody>
      </p:sp>
    </p:spTree>
    <p:extLst>
      <p:ext uri="{BB962C8B-B14F-4D97-AF65-F5344CB8AC3E}">
        <p14:creationId xmlns:p14="http://schemas.microsoft.com/office/powerpoint/2010/main" val="145005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823" y="6437870"/>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3542069" y="1041954"/>
            <a:ext cx="6703502" cy="523220"/>
          </a:xfrm>
          <a:prstGeom prst="rect">
            <a:avLst/>
          </a:prstGeom>
          <a:noFill/>
        </p:spPr>
        <p:txBody>
          <a:bodyPr wrap="none" rtlCol="0">
            <a:spAutoFit/>
          </a:bodyPr>
          <a:lstStyle/>
          <a:p>
            <a:r>
              <a:rPr lang="fr-FR" sz="2800" b="1" dirty="0">
                <a:solidFill>
                  <a:srgbClr val="7030A0"/>
                </a:solidFill>
              </a:rPr>
              <a:t>2. Système de Gestion de Bases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4" name="Espace réservé du numéro de diapositive 3">
            <a:extLst>
              <a:ext uri="{FF2B5EF4-FFF2-40B4-BE49-F238E27FC236}">
                <a16:creationId xmlns:a16="http://schemas.microsoft.com/office/drawing/2014/main" id="{C4B22B09-A834-D9C8-93C4-C7592DB17DC3}"/>
              </a:ext>
            </a:extLst>
          </p:cNvPr>
          <p:cNvSpPr>
            <a:spLocks noGrp="1"/>
          </p:cNvSpPr>
          <p:nvPr>
            <p:ph type="sldNum" sz="quarter" idx="12"/>
          </p:nvPr>
        </p:nvSpPr>
        <p:spPr/>
        <p:txBody>
          <a:bodyPr/>
          <a:lstStyle/>
          <a:p>
            <a:fld id="{14385F30-F5BB-45A0-A756-346F67DA10C3}" type="slidenum">
              <a:rPr lang="en-US" smtClean="0"/>
              <a:t>8</a:t>
            </a:fld>
            <a:endParaRPr lang="en-US"/>
          </a:p>
        </p:txBody>
      </p:sp>
      <p:sp>
        <p:nvSpPr>
          <p:cNvPr id="7" name="Rectangle 3">
            <a:extLst>
              <a:ext uri="{FF2B5EF4-FFF2-40B4-BE49-F238E27FC236}">
                <a16:creationId xmlns:a16="http://schemas.microsoft.com/office/drawing/2014/main" id="{5772DFD2-12D5-7366-427C-EEEDB1ACC95E}"/>
              </a:ext>
            </a:extLst>
          </p:cNvPr>
          <p:cNvSpPr txBox="1">
            <a:spLocks noChangeArrowheads="1"/>
          </p:cNvSpPr>
          <p:nvPr/>
        </p:nvSpPr>
        <p:spPr>
          <a:xfrm>
            <a:off x="1847850" y="1830026"/>
            <a:ext cx="8496300" cy="33555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30000"/>
              </a:lnSpc>
              <a:spcBef>
                <a:spcPct val="0"/>
              </a:spcBef>
              <a:buClrTx/>
              <a:buFontTx/>
              <a:buNone/>
            </a:pPr>
            <a:r>
              <a:rPr lang="fr-FR" altLang="fr-FR" sz="2000" b="1" dirty="0">
                <a:solidFill>
                  <a:srgbClr val="C00000"/>
                </a:solidFill>
              </a:rPr>
              <a:t> Exemples de SGBD </a:t>
            </a:r>
          </a:p>
          <a:p>
            <a:pPr marL="609600" indent="-609600">
              <a:lnSpc>
                <a:spcPct val="130000"/>
              </a:lnSpc>
              <a:spcBef>
                <a:spcPct val="0"/>
              </a:spcBef>
              <a:buClrTx/>
              <a:buFontTx/>
              <a:buNone/>
            </a:pPr>
            <a:endParaRPr lang="fr-FR" altLang="fr-FR" sz="2000" dirty="0">
              <a:solidFill>
                <a:srgbClr val="6666FF"/>
              </a:solidFill>
            </a:endParaRPr>
          </a:p>
          <a:p>
            <a:pPr marL="285750" indent="-285750">
              <a:lnSpc>
                <a:spcPct val="130000"/>
              </a:lnSpc>
              <a:spcBef>
                <a:spcPct val="0"/>
              </a:spcBef>
              <a:buClrTx/>
              <a:buFont typeface="Wingdings" pitchFamily="2" charset="2"/>
              <a:buChar char="Ø"/>
            </a:pPr>
            <a:r>
              <a:rPr lang="fr-FR" altLang="fr-FR" sz="2000" dirty="0"/>
              <a:t>Microsoft Access</a:t>
            </a:r>
          </a:p>
          <a:p>
            <a:pPr marL="285750" indent="-285750">
              <a:lnSpc>
                <a:spcPct val="130000"/>
              </a:lnSpc>
              <a:spcBef>
                <a:spcPct val="0"/>
              </a:spcBef>
              <a:buClrTx/>
              <a:buFont typeface="Wingdings" pitchFamily="2" charset="2"/>
              <a:buChar char="Ø"/>
            </a:pPr>
            <a:r>
              <a:rPr lang="fr-FR" altLang="fr-FR" sz="2000" dirty="0"/>
              <a:t>PostgreSQL:  </a:t>
            </a:r>
            <a:r>
              <a:rPr lang="fr-FR" altLang="fr-FR" sz="2000" dirty="0">
                <a:hlinkClick r:id="rId3"/>
              </a:rPr>
              <a:t>http://www.postgresql.org/</a:t>
            </a:r>
            <a:endParaRPr lang="fr-FR" altLang="fr-FR" sz="2000" dirty="0"/>
          </a:p>
          <a:p>
            <a:pPr marL="285750" indent="-285750">
              <a:lnSpc>
                <a:spcPct val="130000"/>
              </a:lnSpc>
              <a:spcBef>
                <a:spcPct val="0"/>
              </a:spcBef>
              <a:buClrTx/>
              <a:buFont typeface="Wingdings" pitchFamily="2" charset="2"/>
              <a:buChar char="Ø"/>
            </a:pPr>
            <a:r>
              <a:rPr lang="fr-FR" altLang="fr-FR" sz="2000" dirty="0"/>
              <a:t>MySQL : </a:t>
            </a:r>
            <a:r>
              <a:rPr lang="fr-FR" altLang="fr-FR" sz="2000" dirty="0">
                <a:hlinkClick r:id="rId4"/>
              </a:rPr>
              <a:t>http://www.mysql.org/</a:t>
            </a:r>
            <a:endParaRPr lang="fr-FR" altLang="fr-FR" sz="2000" dirty="0"/>
          </a:p>
          <a:p>
            <a:pPr marL="285750" indent="-285750">
              <a:lnSpc>
                <a:spcPct val="130000"/>
              </a:lnSpc>
              <a:spcBef>
                <a:spcPct val="0"/>
              </a:spcBef>
              <a:buClrTx/>
              <a:buFont typeface="Wingdings" pitchFamily="2" charset="2"/>
              <a:buChar char="Ø"/>
            </a:pPr>
            <a:r>
              <a:rPr lang="fr-FR" altLang="fr-FR" sz="2000" dirty="0"/>
              <a:t>Oracle : </a:t>
            </a:r>
            <a:r>
              <a:rPr lang="fr-FR" altLang="fr-FR" sz="2000" dirty="0">
                <a:hlinkClick r:id="rId5"/>
              </a:rPr>
              <a:t>http://www.oracle.com/</a:t>
            </a:r>
            <a:endParaRPr lang="fr-FR" altLang="fr-FR" sz="2000" dirty="0"/>
          </a:p>
          <a:p>
            <a:pPr marL="285750" indent="-285750">
              <a:lnSpc>
                <a:spcPct val="130000"/>
              </a:lnSpc>
              <a:spcBef>
                <a:spcPct val="0"/>
              </a:spcBef>
              <a:buClrTx/>
              <a:buFont typeface="Wingdings" pitchFamily="2" charset="2"/>
              <a:buChar char="Ø"/>
            </a:pPr>
            <a:r>
              <a:rPr lang="fr-FR" altLang="fr-FR" sz="2000" dirty="0"/>
              <a:t>IBM DB2 : </a:t>
            </a:r>
            <a:r>
              <a:rPr lang="fr-FR" altLang="fr-FR" sz="2000" dirty="0">
                <a:hlinkClick r:id="rId6"/>
              </a:rPr>
              <a:t>http://www-306.ibm.com/software/data/db2/</a:t>
            </a:r>
            <a:endParaRPr lang="fr-FR" altLang="fr-FR" sz="2000" dirty="0"/>
          </a:p>
          <a:p>
            <a:pPr marL="285750" indent="-285750">
              <a:lnSpc>
                <a:spcPct val="130000"/>
              </a:lnSpc>
              <a:spcBef>
                <a:spcPct val="0"/>
              </a:spcBef>
              <a:buClrTx/>
              <a:buFont typeface="Wingdings" pitchFamily="2" charset="2"/>
              <a:buChar char="Ø"/>
            </a:pPr>
            <a:r>
              <a:rPr lang="fr-FR" altLang="fr-FR" sz="2000" dirty="0"/>
              <a:t>Microsoft SQL : </a:t>
            </a:r>
            <a:r>
              <a:rPr lang="fr-FR" altLang="fr-FR" sz="2000" dirty="0">
                <a:hlinkClick r:id="rId7"/>
              </a:rPr>
              <a:t>http://www.microsoft.com/sql/</a:t>
            </a:r>
            <a:endParaRPr lang="fr-FR" altLang="fr-FR" sz="2000" dirty="0"/>
          </a:p>
          <a:p>
            <a:pPr marL="285750" indent="-285750">
              <a:lnSpc>
                <a:spcPct val="130000"/>
              </a:lnSpc>
              <a:spcBef>
                <a:spcPct val="0"/>
              </a:spcBef>
              <a:buClrTx/>
              <a:buFont typeface="Wingdings" pitchFamily="2" charset="2"/>
              <a:buChar char="Ø"/>
            </a:pPr>
            <a:r>
              <a:rPr lang="fr-FR" altLang="fr-FR" sz="2000" dirty="0"/>
              <a:t>Sybase : </a:t>
            </a:r>
            <a:r>
              <a:rPr lang="fr-FR" altLang="fr-FR" sz="2000" dirty="0">
                <a:hlinkClick r:id="rId8"/>
              </a:rPr>
              <a:t>http://www.sybase.com/linux</a:t>
            </a:r>
            <a:endParaRPr lang="fr-FR" altLang="fr-FR" sz="2000" dirty="0"/>
          </a:p>
          <a:p>
            <a:pPr>
              <a:lnSpc>
                <a:spcPct val="130000"/>
              </a:lnSpc>
              <a:spcBef>
                <a:spcPct val="0"/>
              </a:spcBef>
              <a:buClrTx/>
            </a:pPr>
            <a:endParaRPr lang="fr-FR" altLang="fr-FR" sz="2000" dirty="0"/>
          </a:p>
          <a:p>
            <a:pPr marL="609600" indent="-609600">
              <a:lnSpc>
                <a:spcPct val="130000"/>
              </a:lnSpc>
              <a:spcBef>
                <a:spcPct val="0"/>
              </a:spcBef>
              <a:buClrTx/>
              <a:buFontTx/>
              <a:buNone/>
            </a:pPr>
            <a:endParaRPr lang="fr-FR" altLang="fr-FR" sz="2000" dirty="0">
              <a:solidFill>
                <a:srgbClr val="3333CC"/>
              </a:solidFill>
            </a:endParaRPr>
          </a:p>
          <a:p>
            <a:pPr marL="609600" indent="-609600">
              <a:lnSpc>
                <a:spcPct val="130000"/>
              </a:lnSpc>
              <a:spcBef>
                <a:spcPct val="0"/>
              </a:spcBef>
              <a:buClrTx/>
              <a:buFontTx/>
              <a:buNone/>
            </a:pPr>
            <a:endParaRPr lang="fr-FR" altLang="fr-FR" sz="2000" dirty="0"/>
          </a:p>
        </p:txBody>
      </p:sp>
    </p:spTree>
    <p:extLst>
      <p:ext uri="{BB962C8B-B14F-4D97-AF65-F5344CB8AC3E}">
        <p14:creationId xmlns:p14="http://schemas.microsoft.com/office/powerpoint/2010/main" val="21253658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2180149" cy="523220"/>
          </a:xfrm>
          <a:prstGeom prst="rect">
            <a:avLst/>
          </a:prstGeom>
          <a:noFill/>
        </p:spPr>
        <p:txBody>
          <a:bodyPr wrap="none" rtlCol="0">
            <a:spAutoFit/>
          </a:bodyPr>
          <a:lstStyle/>
          <a:p>
            <a:r>
              <a:rPr lang="fr-FR" sz="2800" b="1" dirty="0"/>
              <a:t>L’intersection</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8" name="object 4">
            <a:extLst>
              <a:ext uri="{FF2B5EF4-FFF2-40B4-BE49-F238E27FC236}">
                <a16:creationId xmlns:a16="http://schemas.microsoft.com/office/drawing/2014/main" id="{4198C198-7178-64DA-4363-496C9531DCE9}"/>
              </a:ext>
            </a:extLst>
          </p:cNvPr>
          <p:cNvSpPr txBox="1">
            <a:spLocks/>
          </p:cNvSpPr>
          <p:nvPr/>
        </p:nvSpPr>
        <p:spPr>
          <a:xfrm>
            <a:off x="3014598" y="72643"/>
            <a:ext cx="2683510" cy="635000"/>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MA"/>
              <a:t>La</a:t>
            </a:r>
            <a:r>
              <a:rPr lang="fr-MA" spc="-50"/>
              <a:t> </a:t>
            </a:r>
            <a:r>
              <a:rPr lang="fr-MA" spc="-10"/>
              <a:t>différence</a:t>
            </a:r>
            <a:endParaRPr lang="fr-MA" spc="-10" dirty="0"/>
          </a:p>
        </p:txBody>
      </p:sp>
      <p:sp>
        <p:nvSpPr>
          <p:cNvPr id="3" name="object 3">
            <a:extLst>
              <a:ext uri="{FF2B5EF4-FFF2-40B4-BE49-F238E27FC236}">
                <a16:creationId xmlns:a16="http://schemas.microsoft.com/office/drawing/2014/main" id="{F518C79E-329B-0A74-CCD8-463DF6D03AED}"/>
              </a:ext>
            </a:extLst>
          </p:cNvPr>
          <p:cNvSpPr txBox="1"/>
          <p:nvPr/>
        </p:nvSpPr>
        <p:spPr>
          <a:xfrm>
            <a:off x="1511721" y="1574932"/>
            <a:ext cx="8168640" cy="4375150"/>
          </a:xfrm>
          <a:prstGeom prst="rect">
            <a:avLst/>
          </a:prstGeom>
        </p:spPr>
        <p:txBody>
          <a:bodyPr vert="horz" wrap="square" lIns="0" tIns="85090" rIns="0" bIns="0" rtlCol="0">
            <a:spAutoFit/>
          </a:bodyPr>
          <a:lstStyle/>
          <a:p>
            <a:pPr marL="285115" marR="353060" indent="-273050">
              <a:lnSpc>
                <a:spcPts val="2780"/>
              </a:lnSpc>
              <a:spcBef>
                <a:spcPts val="670"/>
              </a:spcBef>
              <a:buClr>
                <a:srgbClr val="4F81BC"/>
              </a:buClr>
              <a:buSzPct val="83928"/>
              <a:buFont typeface="Segoe UI Symbol"/>
              <a:buChar char="⚫"/>
              <a:tabLst>
                <a:tab pos="285750" algn="l"/>
              </a:tabLst>
            </a:pPr>
            <a:r>
              <a:rPr sz="2800" dirty="0">
                <a:latin typeface="Calibri"/>
                <a:cs typeface="Calibri"/>
              </a:rPr>
              <a:t>Quelles</a:t>
            </a:r>
            <a:r>
              <a:rPr sz="2800" spc="-70" dirty="0">
                <a:latin typeface="Calibri"/>
                <a:cs typeface="Calibri"/>
              </a:rPr>
              <a:t> </a:t>
            </a:r>
            <a:r>
              <a:rPr sz="2800" dirty="0">
                <a:latin typeface="Calibri"/>
                <a:cs typeface="Calibri"/>
              </a:rPr>
              <a:t>sont</a:t>
            </a:r>
            <a:r>
              <a:rPr sz="2800" spc="-55" dirty="0">
                <a:latin typeface="Calibri"/>
                <a:cs typeface="Calibri"/>
              </a:rPr>
              <a:t> </a:t>
            </a:r>
            <a:r>
              <a:rPr sz="2800" dirty="0">
                <a:latin typeface="Calibri"/>
                <a:cs typeface="Calibri"/>
              </a:rPr>
              <a:t>les</a:t>
            </a:r>
            <a:r>
              <a:rPr sz="2800" spc="-70" dirty="0">
                <a:latin typeface="Calibri"/>
                <a:cs typeface="Calibri"/>
              </a:rPr>
              <a:t> </a:t>
            </a:r>
            <a:r>
              <a:rPr sz="2800" spc="-10" dirty="0">
                <a:latin typeface="Calibri"/>
                <a:cs typeface="Calibri"/>
              </a:rPr>
              <a:t>personnes</a:t>
            </a:r>
            <a:r>
              <a:rPr sz="2800" spc="-45" dirty="0">
                <a:latin typeface="Calibri"/>
                <a:cs typeface="Calibri"/>
              </a:rPr>
              <a:t> </a:t>
            </a:r>
            <a:r>
              <a:rPr sz="2800" dirty="0">
                <a:latin typeface="Calibri"/>
                <a:cs typeface="Calibri"/>
              </a:rPr>
              <a:t>qui</a:t>
            </a:r>
            <a:r>
              <a:rPr sz="2800" spc="-65" dirty="0">
                <a:latin typeface="Calibri"/>
                <a:cs typeface="Calibri"/>
              </a:rPr>
              <a:t> </a:t>
            </a:r>
            <a:r>
              <a:rPr sz="2800" dirty="0">
                <a:latin typeface="Calibri"/>
                <a:cs typeface="Calibri"/>
              </a:rPr>
              <a:t>sont</a:t>
            </a:r>
            <a:r>
              <a:rPr sz="2800" spc="-50" dirty="0">
                <a:latin typeface="Calibri"/>
                <a:cs typeface="Calibri"/>
              </a:rPr>
              <a:t> </a:t>
            </a:r>
            <a:r>
              <a:rPr sz="2800" dirty="0">
                <a:latin typeface="Calibri"/>
                <a:cs typeface="Calibri"/>
              </a:rPr>
              <a:t>en</a:t>
            </a:r>
            <a:r>
              <a:rPr sz="2800" spc="-65" dirty="0">
                <a:latin typeface="Calibri"/>
                <a:cs typeface="Calibri"/>
              </a:rPr>
              <a:t> </a:t>
            </a:r>
            <a:r>
              <a:rPr sz="2800" dirty="0">
                <a:latin typeface="Calibri"/>
                <a:cs typeface="Calibri"/>
              </a:rPr>
              <a:t>même</a:t>
            </a:r>
            <a:r>
              <a:rPr sz="2800" spc="-75" dirty="0">
                <a:latin typeface="Calibri"/>
                <a:cs typeface="Calibri"/>
              </a:rPr>
              <a:t> </a:t>
            </a:r>
            <a:r>
              <a:rPr sz="2800" spc="-10" dirty="0">
                <a:latin typeface="Calibri"/>
                <a:cs typeface="Calibri"/>
              </a:rPr>
              <a:t>temps </a:t>
            </a:r>
            <a:r>
              <a:rPr sz="2800" spc="-20" dirty="0">
                <a:latin typeface="Calibri"/>
                <a:cs typeface="Calibri"/>
              </a:rPr>
              <a:t>gérantes</a:t>
            </a:r>
            <a:r>
              <a:rPr sz="2800" spc="-90" dirty="0">
                <a:latin typeface="Calibri"/>
                <a:cs typeface="Calibri"/>
              </a:rPr>
              <a:t> </a:t>
            </a:r>
            <a:r>
              <a:rPr sz="2800" dirty="0">
                <a:latin typeface="Calibri"/>
                <a:cs typeface="Calibri"/>
              </a:rPr>
              <a:t>et</a:t>
            </a:r>
            <a:r>
              <a:rPr sz="2800" spc="-95" dirty="0">
                <a:latin typeface="Calibri"/>
                <a:cs typeface="Calibri"/>
              </a:rPr>
              <a:t> </a:t>
            </a:r>
            <a:r>
              <a:rPr sz="2800" spc="-10" dirty="0">
                <a:latin typeface="Calibri"/>
                <a:cs typeface="Calibri"/>
              </a:rPr>
              <a:t>occupantes</a:t>
            </a:r>
            <a:r>
              <a:rPr sz="2800" spc="-70" dirty="0">
                <a:latin typeface="Calibri"/>
                <a:cs typeface="Calibri"/>
              </a:rPr>
              <a:t> </a:t>
            </a:r>
            <a:r>
              <a:rPr sz="2800" dirty="0">
                <a:latin typeface="Calibri"/>
                <a:cs typeface="Calibri"/>
              </a:rPr>
              <a:t>d’un</a:t>
            </a:r>
            <a:r>
              <a:rPr sz="2800" spc="-65" dirty="0">
                <a:latin typeface="Calibri"/>
                <a:cs typeface="Calibri"/>
              </a:rPr>
              <a:t> </a:t>
            </a:r>
            <a:r>
              <a:rPr sz="2800" dirty="0">
                <a:latin typeface="Calibri"/>
                <a:cs typeface="Calibri"/>
              </a:rPr>
              <a:t>appart</a:t>
            </a:r>
            <a:r>
              <a:rPr sz="2800" spc="-65" dirty="0">
                <a:latin typeface="Calibri"/>
                <a:cs typeface="Calibri"/>
              </a:rPr>
              <a:t> </a:t>
            </a:r>
            <a:r>
              <a:rPr sz="2800" spc="-50" dirty="0">
                <a:latin typeface="Calibri"/>
                <a:cs typeface="Calibri"/>
              </a:rPr>
              <a:t>?</a:t>
            </a:r>
            <a:endParaRPr sz="2800" dirty="0">
              <a:latin typeface="Calibri"/>
              <a:cs typeface="Calibri"/>
            </a:endParaRPr>
          </a:p>
          <a:p>
            <a:pPr>
              <a:lnSpc>
                <a:spcPct val="100000"/>
              </a:lnSpc>
              <a:spcBef>
                <a:spcPts val="40"/>
              </a:spcBef>
              <a:buClr>
                <a:srgbClr val="4F81BC"/>
              </a:buClr>
              <a:buFont typeface="Segoe UI Symbol"/>
              <a:buChar char="⚫"/>
            </a:pPr>
            <a:endParaRPr sz="3250" dirty="0">
              <a:latin typeface="Calibri"/>
              <a:cs typeface="Calibri"/>
            </a:endParaRPr>
          </a:p>
          <a:p>
            <a:pPr marL="285115" marR="1279525" indent="-273050">
              <a:lnSpc>
                <a:spcPts val="2780"/>
              </a:lnSpc>
              <a:buClr>
                <a:srgbClr val="4F81BC"/>
              </a:buClr>
              <a:buSzPct val="83928"/>
              <a:buFont typeface="Segoe UI Symbol"/>
              <a:buChar char="⚫"/>
              <a:tabLst>
                <a:tab pos="285750" algn="l"/>
              </a:tabLst>
            </a:pPr>
            <a:r>
              <a:rPr sz="2800" spc="-10" dirty="0">
                <a:latin typeface="Calibri"/>
                <a:cs typeface="Calibri"/>
              </a:rPr>
              <a:t>C’est</a:t>
            </a:r>
            <a:r>
              <a:rPr sz="2800" spc="-105" dirty="0">
                <a:latin typeface="Calibri"/>
                <a:cs typeface="Calibri"/>
              </a:rPr>
              <a:t> </a:t>
            </a:r>
            <a:r>
              <a:rPr sz="2800" spc="-10" dirty="0">
                <a:latin typeface="Calibri"/>
                <a:cs typeface="Calibri"/>
              </a:rPr>
              <a:t>l’intersection</a:t>
            </a:r>
            <a:r>
              <a:rPr sz="2800" spc="-100" dirty="0">
                <a:latin typeface="Calibri"/>
                <a:cs typeface="Calibri"/>
              </a:rPr>
              <a:t> </a:t>
            </a:r>
            <a:r>
              <a:rPr sz="2800" dirty="0">
                <a:latin typeface="Calibri"/>
                <a:cs typeface="Calibri"/>
              </a:rPr>
              <a:t>des</a:t>
            </a:r>
            <a:r>
              <a:rPr sz="2800" spc="-110" dirty="0">
                <a:latin typeface="Calibri"/>
                <a:cs typeface="Calibri"/>
              </a:rPr>
              <a:t> </a:t>
            </a:r>
            <a:r>
              <a:rPr sz="2800" dirty="0">
                <a:latin typeface="Calibri"/>
                <a:cs typeface="Calibri"/>
              </a:rPr>
              <a:t>champs</a:t>
            </a:r>
            <a:r>
              <a:rPr sz="2800" spc="-90" dirty="0">
                <a:latin typeface="Calibri"/>
                <a:cs typeface="Calibri"/>
              </a:rPr>
              <a:t> </a:t>
            </a:r>
            <a:r>
              <a:rPr sz="2800" spc="-10" dirty="0">
                <a:latin typeface="Calibri"/>
                <a:cs typeface="Calibri"/>
              </a:rPr>
              <a:t>NomGérant</a:t>
            </a:r>
            <a:r>
              <a:rPr sz="2800" spc="-95" dirty="0">
                <a:latin typeface="Calibri"/>
                <a:cs typeface="Calibri"/>
              </a:rPr>
              <a:t> </a:t>
            </a:r>
            <a:r>
              <a:rPr sz="2800" spc="-25" dirty="0">
                <a:latin typeface="Calibri"/>
                <a:cs typeface="Calibri"/>
              </a:rPr>
              <a:t>et </a:t>
            </a:r>
            <a:r>
              <a:rPr sz="2800" spc="-10" dirty="0">
                <a:latin typeface="Calibri"/>
                <a:cs typeface="Calibri"/>
              </a:rPr>
              <a:t>NomOccupant.</a:t>
            </a:r>
            <a:endParaRPr sz="2800" dirty="0">
              <a:latin typeface="Calibri"/>
              <a:cs typeface="Calibri"/>
            </a:endParaRPr>
          </a:p>
          <a:p>
            <a:pPr>
              <a:lnSpc>
                <a:spcPct val="100000"/>
              </a:lnSpc>
              <a:spcBef>
                <a:spcPts val="10"/>
              </a:spcBef>
              <a:buClr>
                <a:srgbClr val="4F81BC"/>
              </a:buClr>
              <a:buFont typeface="Segoe UI Symbol"/>
              <a:buChar char="⚫"/>
            </a:pPr>
            <a:endParaRPr sz="2800" dirty="0">
              <a:latin typeface="Calibri"/>
              <a:cs typeface="Calibri"/>
            </a:endParaRPr>
          </a:p>
          <a:p>
            <a:pPr marL="285115" indent="-273050">
              <a:lnSpc>
                <a:spcPts val="3325"/>
              </a:lnSpc>
              <a:buClr>
                <a:srgbClr val="4F81BC"/>
              </a:buClr>
              <a:buSzPct val="83928"/>
              <a:buFont typeface="Segoe UI Symbol"/>
              <a:buChar char="⚫"/>
              <a:tabLst>
                <a:tab pos="285750" algn="l"/>
              </a:tabLst>
            </a:pPr>
            <a:r>
              <a:rPr sz="2800" spc="-55" dirty="0">
                <a:latin typeface="Calibri"/>
                <a:cs typeface="Calibri"/>
              </a:rPr>
              <a:t>Toute</a:t>
            </a:r>
            <a:r>
              <a:rPr sz="2800" spc="-85" dirty="0">
                <a:latin typeface="Calibri"/>
                <a:cs typeface="Calibri"/>
              </a:rPr>
              <a:t> </a:t>
            </a:r>
            <a:r>
              <a:rPr sz="2800" spc="-10" dirty="0">
                <a:latin typeface="Calibri"/>
                <a:cs typeface="Calibri"/>
              </a:rPr>
              <a:t>intersection</a:t>
            </a:r>
            <a:r>
              <a:rPr sz="2800" spc="-70" dirty="0">
                <a:latin typeface="Calibri"/>
                <a:cs typeface="Calibri"/>
              </a:rPr>
              <a:t> </a:t>
            </a:r>
            <a:r>
              <a:rPr sz="2800" dirty="0">
                <a:latin typeface="Calibri"/>
                <a:cs typeface="Calibri"/>
              </a:rPr>
              <a:t>peut</a:t>
            </a:r>
            <a:r>
              <a:rPr sz="2800" spc="-70" dirty="0">
                <a:latin typeface="Calibri"/>
                <a:cs typeface="Calibri"/>
              </a:rPr>
              <a:t> </a:t>
            </a:r>
            <a:r>
              <a:rPr sz="2800" dirty="0">
                <a:latin typeface="Calibri"/>
                <a:cs typeface="Calibri"/>
              </a:rPr>
              <a:t>être</a:t>
            </a:r>
            <a:r>
              <a:rPr sz="2800" spc="-85" dirty="0">
                <a:latin typeface="Calibri"/>
                <a:cs typeface="Calibri"/>
              </a:rPr>
              <a:t> </a:t>
            </a:r>
            <a:r>
              <a:rPr sz="2800" spc="-10" dirty="0">
                <a:latin typeface="Calibri"/>
                <a:cs typeface="Calibri"/>
              </a:rPr>
              <a:t>exprimée</a:t>
            </a:r>
            <a:r>
              <a:rPr sz="2800" spc="-75" dirty="0">
                <a:latin typeface="Calibri"/>
                <a:cs typeface="Calibri"/>
              </a:rPr>
              <a:t> </a:t>
            </a:r>
            <a:r>
              <a:rPr sz="2800" dirty="0">
                <a:latin typeface="Calibri"/>
                <a:cs typeface="Calibri"/>
              </a:rPr>
              <a:t>par</a:t>
            </a:r>
            <a:r>
              <a:rPr sz="2800" spc="-75" dirty="0">
                <a:latin typeface="Calibri"/>
                <a:cs typeface="Calibri"/>
              </a:rPr>
              <a:t> </a:t>
            </a:r>
            <a:r>
              <a:rPr sz="2800" dirty="0">
                <a:latin typeface="Calibri"/>
                <a:cs typeface="Calibri"/>
              </a:rPr>
              <a:t>une</a:t>
            </a:r>
            <a:r>
              <a:rPr sz="2800" spc="-70" dirty="0">
                <a:latin typeface="Calibri"/>
                <a:cs typeface="Calibri"/>
              </a:rPr>
              <a:t> </a:t>
            </a:r>
            <a:r>
              <a:rPr sz="2800" spc="-10" dirty="0">
                <a:latin typeface="Calibri"/>
                <a:cs typeface="Calibri"/>
              </a:rPr>
              <a:t>jointure</a:t>
            </a:r>
            <a:endParaRPr sz="2800" dirty="0">
              <a:latin typeface="Calibri"/>
              <a:cs typeface="Calibri"/>
            </a:endParaRPr>
          </a:p>
          <a:p>
            <a:pPr marL="561340" lvl="1" indent="-229235">
              <a:lnSpc>
                <a:spcPts val="2845"/>
              </a:lnSpc>
              <a:buClr>
                <a:srgbClr val="C0504D"/>
              </a:buClr>
              <a:buSzPct val="85416"/>
              <a:buFont typeface="Segoe UI Symbol"/>
              <a:buChar char="⚫"/>
              <a:tabLst>
                <a:tab pos="561340" algn="l"/>
              </a:tabLst>
            </a:pPr>
            <a:r>
              <a:rPr sz="2400" spc="-10" dirty="0">
                <a:latin typeface="Calibri"/>
                <a:cs typeface="Calibri"/>
              </a:rPr>
              <a:t>Intersection(R1;R2)=jointure(R1;R2)</a:t>
            </a:r>
            <a:endParaRPr sz="2400" dirty="0">
              <a:latin typeface="Calibri"/>
              <a:cs typeface="Calibri"/>
            </a:endParaRPr>
          </a:p>
          <a:p>
            <a:pPr lvl="1">
              <a:lnSpc>
                <a:spcPct val="100000"/>
              </a:lnSpc>
              <a:spcBef>
                <a:spcPts val="15"/>
              </a:spcBef>
              <a:buClr>
                <a:srgbClr val="C0504D"/>
              </a:buClr>
              <a:buFont typeface="Segoe UI Symbol"/>
              <a:buChar char="⚫"/>
            </a:pPr>
            <a:endParaRPr sz="2750" dirty="0">
              <a:latin typeface="Calibri"/>
              <a:cs typeface="Calibri"/>
            </a:endParaRPr>
          </a:p>
          <a:p>
            <a:pPr marL="285115" marR="85090" indent="-273050">
              <a:lnSpc>
                <a:spcPts val="2790"/>
              </a:lnSpc>
              <a:buClr>
                <a:srgbClr val="4F81BC"/>
              </a:buClr>
              <a:buSzPct val="83928"/>
              <a:buFont typeface="Segoe UI Symbol"/>
              <a:buChar char="⚫"/>
              <a:tabLst>
                <a:tab pos="285750" algn="l"/>
              </a:tabLst>
            </a:pPr>
            <a:r>
              <a:rPr sz="2800" spc="-40" dirty="0">
                <a:latin typeface="Calibri"/>
                <a:cs typeface="Calibri"/>
              </a:rPr>
              <a:t>L’inverse</a:t>
            </a:r>
            <a:r>
              <a:rPr sz="2800" spc="-70" dirty="0">
                <a:latin typeface="Calibri"/>
                <a:cs typeface="Calibri"/>
              </a:rPr>
              <a:t> </a:t>
            </a:r>
            <a:r>
              <a:rPr sz="2800" spc="-35" dirty="0">
                <a:latin typeface="Calibri"/>
                <a:cs typeface="Calibri"/>
              </a:rPr>
              <a:t>n’est</a:t>
            </a:r>
            <a:r>
              <a:rPr sz="2800" spc="-80" dirty="0">
                <a:latin typeface="Calibri"/>
                <a:cs typeface="Calibri"/>
              </a:rPr>
              <a:t> </a:t>
            </a:r>
            <a:r>
              <a:rPr sz="2800" dirty="0">
                <a:latin typeface="Calibri"/>
                <a:cs typeface="Calibri"/>
              </a:rPr>
              <a:t>pas</a:t>
            </a:r>
            <a:r>
              <a:rPr sz="2800" spc="-70" dirty="0">
                <a:latin typeface="Calibri"/>
                <a:cs typeface="Calibri"/>
              </a:rPr>
              <a:t> </a:t>
            </a:r>
            <a:r>
              <a:rPr sz="2800" dirty="0">
                <a:latin typeface="Calibri"/>
                <a:cs typeface="Calibri"/>
              </a:rPr>
              <a:t>vrai.</a:t>
            </a:r>
            <a:r>
              <a:rPr sz="2800" spc="-90" dirty="0">
                <a:latin typeface="Calibri"/>
                <a:cs typeface="Calibri"/>
              </a:rPr>
              <a:t> </a:t>
            </a:r>
            <a:r>
              <a:rPr sz="2800" spc="-10" dirty="0">
                <a:latin typeface="Calibri"/>
                <a:cs typeface="Calibri"/>
              </a:rPr>
              <a:t>Certaines</a:t>
            </a:r>
            <a:r>
              <a:rPr sz="2800" spc="-80" dirty="0">
                <a:latin typeface="Calibri"/>
                <a:cs typeface="Calibri"/>
              </a:rPr>
              <a:t> </a:t>
            </a:r>
            <a:r>
              <a:rPr sz="2800" spc="-10" dirty="0">
                <a:latin typeface="Calibri"/>
                <a:cs typeface="Calibri"/>
              </a:rPr>
              <a:t>jointures</a:t>
            </a:r>
            <a:r>
              <a:rPr sz="2800" spc="-65" dirty="0">
                <a:latin typeface="Calibri"/>
                <a:cs typeface="Calibri"/>
              </a:rPr>
              <a:t> </a:t>
            </a:r>
            <a:r>
              <a:rPr sz="2800" dirty="0">
                <a:latin typeface="Calibri"/>
                <a:cs typeface="Calibri"/>
              </a:rPr>
              <a:t>ne</a:t>
            </a:r>
            <a:r>
              <a:rPr sz="2800" spc="-80" dirty="0">
                <a:latin typeface="Calibri"/>
                <a:cs typeface="Calibri"/>
              </a:rPr>
              <a:t> </a:t>
            </a:r>
            <a:r>
              <a:rPr sz="2800" spc="-10" dirty="0">
                <a:latin typeface="Calibri"/>
                <a:cs typeface="Calibri"/>
              </a:rPr>
              <a:t>peuvent </a:t>
            </a:r>
            <a:r>
              <a:rPr sz="2800" dirty="0">
                <a:latin typeface="Calibri"/>
                <a:cs typeface="Calibri"/>
              </a:rPr>
              <a:t>pas</a:t>
            </a:r>
            <a:r>
              <a:rPr sz="2800" spc="-60" dirty="0">
                <a:latin typeface="Calibri"/>
                <a:cs typeface="Calibri"/>
              </a:rPr>
              <a:t> </a:t>
            </a:r>
            <a:r>
              <a:rPr sz="2800" dirty="0">
                <a:latin typeface="Calibri"/>
                <a:cs typeface="Calibri"/>
              </a:rPr>
              <a:t>être</a:t>
            </a:r>
            <a:r>
              <a:rPr sz="2800" spc="-65" dirty="0">
                <a:latin typeface="Calibri"/>
                <a:cs typeface="Calibri"/>
              </a:rPr>
              <a:t> </a:t>
            </a:r>
            <a:r>
              <a:rPr sz="2800" spc="-10" dirty="0">
                <a:latin typeface="Calibri"/>
                <a:cs typeface="Calibri"/>
              </a:rPr>
              <a:t>exprimées</a:t>
            </a:r>
            <a:r>
              <a:rPr sz="2800" spc="-50" dirty="0">
                <a:latin typeface="Calibri"/>
                <a:cs typeface="Calibri"/>
              </a:rPr>
              <a:t> </a:t>
            </a:r>
            <a:r>
              <a:rPr sz="2800" dirty="0">
                <a:latin typeface="Calibri"/>
                <a:cs typeface="Calibri"/>
              </a:rPr>
              <a:t>par</a:t>
            </a:r>
            <a:r>
              <a:rPr sz="2800" spc="-70" dirty="0">
                <a:latin typeface="Calibri"/>
                <a:cs typeface="Calibri"/>
              </a:rPr>
              <a:t> </a:t>
            </a:r>
            <a:r>
              <a:rPr sz="2800" dirty="0">
                <a:latin typeface="Calibri"/>
                <a:cs typeface="Calibri"/>
              </a:rPr>
              <a:t>une</a:t>
            </a:r>
            <a:r>
              <a:rPr sz="2800" spc="-55" dirty="0">
                <a:latin typeface="Calibri"/>
                <a:cs typeface="Calibri"/>
              </a:rPr>
              <a:t> </a:t>
            </a:r>
            <a:r>
              <a:rPr sz="2800" spc="-10" dirty="0">
                <a:latin typeface="Calibri"/>
                <a:cs typeface="Calibri"/>
              </a:rPr>
              <a:t>intersection.</a:t>
            </a:r>
            <a:endParaRPr sz="2800" dirty="0">
              <a:latin typeface="Calibri"/>
              <a:cs typeface="Calibri"/>
            </a:endParaRPr>
          </a:p>
        </p:txBody>
      </p:sp>
      <p:sp>
        <p:nvSpPr>
          <p:cNvPr id="7" name="Espace réservé du numéro de diapositive 6">
            <a:extLst>
              <a:ext uri="{FF2B5EF4-FFF2-40B4-BE49-F238E27FC236}">
                <a16:creationId xmlns:a16="http://schemas.microsoft.com/office/drawing/2014/main" id="{577E9ABC-4CA0-978B-6C2F-F48153D0BA76}"/>
              </a:ext>
            </a:extLst>
          </p:cNvPr>
          <p:cNvSpPr>
            <a:spLocks noGrp="1"/>
          </p:cNvSpPr>
          <p:nvPr>
            <p:ph type="sldNum" sz="quarter" idx="12"/>
          </p:nvPr>
        </p:nvSpPr>
        <p:spPr/>
        <p:txBody>
          <a:bodyPr/>
          <a:lstStyle/>
          <a:p>
            <a:fld id="{14385F30-F5BB-45A0-A756-346F67DA10C3}" type="slidenum">
              <a:rPr lang="en-US" smtClean="0"/>
              <a:t>80</a:t>
            </a:fld>
            <a:endParaRPr lang="en-US"/>
          </a:p>
        </p:txBody>
      </p:sp>
    </p:spTree>
    <p:extLst>
      <p:ext uri="{BB962C8B-B14F-4D97-AF65-F5344CB8AC3E}">
        <p14:creationId xmlns:p14="http://schemas.microsoft.com/office/powerpoint/2010/main" val="1261575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333313" y="985407"/>
            <a:ext cx="2180149" cy="523220"/>
          </a:xfrm>
          <a:prstGeom prst="rect">
            <a:avLst/>
          </a:prstGeom>
          <a:noFill/>
        </p:spPr>
        <p:txBody>
          <a:bodyPr wrap="none" rtlCol="0">
            <a:spAutoFit/>
          </a:bodyPr>
          <a:lstStyle/>
          <a:p>
            <a:r>
              <a:rPr lang="fr-FR" sz="2800" b="1" dirty="0"/>
              <a:t>L’intersection</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8" name="object 4">
            <a:extLst>
              <a:ext uri="{FF2B5EF4-FFF2-40B4-BE49-F238E27FC236}">
                <a16:creationId xmlns:a16="http://schemas.microsoft.com/office/drawing/2014/main" id="{4198C198-7178-64DA-4363-496C9531DCE9}"/>
              </a:ext>
            </a:extLst>
          </p:cNvPr>
          <p:cNvSpPr txBox="1">
            <a:spLocks/>
          </p:cNvSpPr>
          <p:nvPr/>
        </p:nvSpPr>
        <p:spPr>
          <a:xfrm>
            <a:off x="3014598" y="72643"/>
            <a:ext cx="2683510" cy="635000"/>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MA"/>
              <a:t>La</a:t>
            </a:r>
            <a:r>
              <a:rPr lang="fr-MA" spc="-50"/>
              <a:t> </a:t>
            </a:r>
            <a:r>
              <a:rPr lang="fr-MA" spc="-10"/>
              <a:t>différence</a:t>
            </a:r>
            <a:endParaRPr lang="fr-MA" spc="-10" dirty="0"/>
          </a:p>
        </p:txBody>
      </p:sp>
      <p:pic>
        <p:nvPicPr>
          <p:cNvPr id="4" name="object 3">
            <a:extLst>
              <a:ext uri="{FF2B5EF4-FFF2-40B4-BE49-F238E27FC236}">
                <a16:creationId xmlns:a16="http://schemas.microsoft.com/office/drawing/2014/main" id="{0C04965D-5117-93B7-9DB1-BB97F7EE4DBC}"/>
              </a:ext>
            </a:extLst>
          </p:cNvPr>
          <p:cNvPicPr/>
          <p:nvPr/>
        </p:nvPicPr>
        <p:blipFill>
          <a:blip r:embed="rId4" cstate="print"/>
          <a:stretch>
            <a:fillRect/>
          </a:stretch>
        </p:blipFill>
        <p:spPr>
          <a:xfrm>
            <a:off x="2044706" y="2545074"/>
            <a:ext cx="6153912" cy="3397455"/>
          </a:xfrm>
          <a:prstGeom prst="rect">
            <a:avLst/>
          </a:prstGeom>
        </p:spPr>
      </p:pic>
      <p:sp>
        <p:nvSpPr>
          <p:cNvPr id="6" name="object 4">
            <a:extLst>
              <a:ext uri="{FF2B5EF4-FFF2-40B4-BE49-F238E27FC236}">
                <a16:creationId xmlns:a16="http://schemas.microsoft.com/office/drawing/2014/main" id="{637FA89D-A94E-BBE6-D922-81D7B0FA9230}"/>
              </a:ext>
            </a:extLst>
          </p:cNvPr>
          <p:cNvSpPr txBox="1"/>
          <p:nvPr/>
        </p:nvSpPr>
        <p:spPr>
          <a:xfrm>
            <a:off x="1287215" y="1731020"/>
            <a:ext cx="7668895" cy="732790"/>
          </a:xfrm>
          <a:prstGeom prst="rect">
            <a:avLst/>
          </a:prstGeom>
        </p:spPr>
        <p:txBody>
          <a:bodyPr vert="horz" wrap="square" lIns="0" tIns="43815" rIns="0" bIns="0" rtlCol="0">
            <a:spAutoFit/>
          </a:bodyPr>
          <a:lstStyle/>
          <a:p>
            <a:pPr marL="12700" marR="5080">
              <a:lnSpc>
                <a:spcPts val="2690"/>
              </a:lnSpc>
              <a:spcBef>
                <a:spcPts val="345"/>
              </a:spcBef>
            </a:pPr>
            <a:r>
              <a:rPr sz="2400" dirty="0">
                <a:latin typeface="Times New Roman"/>
                <a:cs typeface="Times New Roman"/>
              </a:rPr>
              <a:t>Quelles</a:t>
            </a:r>
            <a:r>
              <a:rPr sz="2400" spc="-50" dirty="0">
                <a:latin typeface="Times New Roman"/>
                <a:cs typeface="Times New Roman"/>
              </a:rPr>
              <a:t> </a:t>
            </a:r>
            <a:r>
              <a:rPr sz="2400" dirty="0">
                <a:latin typeface="Times New Roman"/>
                <a:cs typeface="Times New Roman"/>
              </a:rPr>
              <a:t>sont</a:t>
            </a:r>
            <a:r>
              <a:rPr sz="2400" spc="-25" dirty="0">
                <a:latin typeface="Times New Roman"/>
                <a:cs typeface="Times New Roman"/>
              </a:rPr>
              <a:t> </a:t>
            </a:r>
            <a:r>
              <a:rPr sz="2400" dirty="0">
                <a:latin typeface="Times New Roman"/>
                <a:cs typeface="Times New Roman"/>
              </a:rPr>
              <a:t>les</a:t>
            </a:r>
            <a:r>
              <a:rPr sz="2400" spc="-30" dirty="0">
                <a:latin typeface="Times New Roman"/>
                <a:cs typeface="Times New Roman"/>
              </a:rPr>
              <a:t> </a:t>
            </a:r>
            <a:r>
              <a:rPr sz="2400" dirty="0">
                <a:latin typeface="Times New Roman"/>
                <a:cs typeface="Times New Roman"/>
              </a:rPr>
              <a:t>personnes</a:t>
            </a:r>
            <a:r>
              <a:rPr sz="2400" spc="-30" dirty="0">
                <a:latin typeface="Times New Roman"/>
                <a:cs typeface="Times New Roman"/>
              </a:rPr>
              <a:t> </a:t>
            </a:r>
            <a:r>
              <a:rPr sz="2400" dirty="0">
                <a:latin typeface="Times New Roman"/>
                <a:cs typeface="Times New Roman"/>
              </a:rPr>
              <a:t>qui</a:t>
            </a:r>
            <a:r>
              <a:rPr sz="2400" spc="-35" dirty="0">
                <a:latin typeface="Times New Roman"/>
                <a:cs typeface="Times New Roman"/>
              </a:rPr>
              <a:t> </a:t>
            </a:r>
            <a:r>
              <a:rPr sz="2400" dirty="0">
                <a:latin typeface="Times New Roman"/>
                <a:cs typeface="Times New Roman"/>
              </a:rPr>
              <a:t>sont</a:t>
            </a:r>
            <a:r>
              <a:rPr sz="2400" spc="-35" dirty="0">
                <a:latin typeface="Times New Roman"/>
                <a:cs typeface="Times New Roman"/>
              </a:rPr>
              <a:t> </a:t>
            </a:r>
            <a:r>
              <a:rPr sz="2400" dirty="0">
                <a:latin typeface="Times New Roman"/>
                <a:cs typeface="Times New Roman"/>
              </a:rPr>
              <a:t>en</a:t>
            </a:r>
            <a:r>
              <a:rPr sz="2400" spc="-20" dirty="0">
                <a:latin typeface="Times New Roman"/>
                <a:cs typeface="Times New Roman"/>
              </a:rPr>
              <a:t> </a:t>
            </a:r>
            <a:r>
              <a:rPr sz="2400" dirty="0">
                <a:latin typeface="Times New Roman"/>
                <a:cs typeface="Times New Roman"/>
              </a:rPr>
              <a:t>même</a:t>
            </a:r>
            <a:r>
              <a:rPr sz="2400" spc="-15" dirty="0">
                <a:latin typeface="Times New Roman"/>
                <a:cs typeface="Times New Roman"/>
              </a:rPr>
              <a:t> </a:t>
            </a:r>
            <a:r>
              <a:rPr sz="2400" dirty="0">
                <a:latin typeface="Times New Roman"/>
                <a:cs typeface="Times New Roman"/>
              </a:rPr>
              <a:t>temps</a:t>
            </a:r>
            <a:r>
              <a:rPr sz="2400" spc="-25" dirty="0">
                <a:latin typeface="Times New Roman"/>
                <a:cs typeface="Times New Roman"/>
              </a:rPr>
              <a:t> </a:t>
            </a:r>
            <a:r>
              <a:rPr sz="2400" dirty="0">
                <a:latin typeface="Times New Roman"/>
                <a:cs typeface="Times New Roman"/>
              </a:rPr>
              <a:t>gérantes</a:t>
            </a:r>
            <a:r>
              <a:rPr sz="2400" spc="-50" dirty="0">
                <a:latin typeface="Times New Roman"/>
                <a:cs typeface="Times New Roman"/>
              </a:rPr>
              <a:t> </a:t>
            </a:r>
            <a:r>
              <a:rPr sz="2400" spc="-25" dirty="0">
                <a:latin typeface="Times New Roman"/>
                <a:cs typeface="Times New Roman"/>
              </a:rPr>
              <a:t>et </a:t>
            </a:r>
            <a:r>
              <a:rPr sz="2400" dirty="0">
                <a:latin typeface="Times New Roman"/>
                <a:cs typeface="Times New Roman"/>
              </a:rPr>
              <a:t>occupantes</a:t>
            </a:r>
            <a:r>
              <a:rPr sz="2400" spc="-35" dirty="0">
                <a:latin typeface="Times New Roman"/>
                <a:cs typeface="Times New Roman"/>
              </a:rPr>
              <a:t> </a:t>
            </a:r>
            <a:r>
              <a:rPr sz="2400" dirty="0">
                <a:latin typeface="Times New Roman"/>
                <a:cs typeface="Times New Roman"/>
              </a:rPr>
              <a:t>d’un</a:t>
            </a:r>
            <a:r>
              <a:rPr sz="2400" spc="5" dirty="0">
                <a:latin typeface="Times New Roman"/>
                <a:cs typeface="Times New Roman"/>
              </a:rPr>
              <a:t> </a:t>
            </a:r>
            <a:r>
              <a:rPr sz="2400" dirty="0">
                <a:latin typeface="Times New Roman"/>
                <a:cs typeface="Times New Roman"/>
              </a:rPr>
              <a:t>appart</a:t>
            </a:r>
            <a:r>
              <a:rPr sz="2400" spc="-15" dirty="0">
                <a:latin typeface="Times New Roman"/>
                <a:cs typeface="Times New Roman"/>
              </a:rPr>
              <a:t> </a:t>
            </a:r>
            <a:r>
              <a:rPr sz="2400" spc="-50" dirty="0">
                <a:latin typeface="Times New Roman"/>
                <a:cs typeface="Times New Roman"/>
              </a:rPr>
              <a:t>?</a:t>
            </a:r>
            <a:endParaRPr sz="2400" dirty="0">
              <a:latin typeface="Times New Roman"/>
              <a:cs typeface="Times New Roman"/>
            </a:endParaRPr>
          </a:p>
        </p:txBody>
      </p:sp>
      <p:sp>
        <p:nvSpPr>
          <p:cNvPr id="7" name="Espace réservé du numéro de diapositive 6">
            <a:extLst>
              <a:ext uri="{FF2B5EF4-FFF2-40B4-BE49-F238E27FC236}">
                <a16:creationId xmlns:a16="http://schemas.microsoft.com/office/drawing/2014/main" id="{7529710E-D41E-09EA-379B-BA7BEED8CD31}"/>
              </a:ext>
            </a:extLst>
          </p:cNvPr>
          <p:cNvSpPr>
            <a:spLocks noGrp="1"/>
          </p:cNvSpPr>
          <p:nvPr>
            <p:ph type="sldNum" sz="quarter" idx="12"/>
          </p:nvPr>
        </p:nvSpPr>
        <p:spPr/>
        <p:txBody>
          <a:bodyPr/>
          <a:lstStyle/>
          <a:p>
            <a:fld id="{14385F30-F5BB-45A0-A756-346F67DA10C3}" type="slidenum">
              <a:rPr lang="en-US" smtClean="0"/>
              <a:t>81</a:t>
            </a:fld>
            <a:endParaRPr lang="en-US"/>
          </a:p>
        </p:txBody>
      </p:sp>
    </p:spTree>
    <p:extLst>
      <p:ext uri="{BB962C8B-B14F-4D97-AF65-F5344CB8AC3E}">
        <p14:creationId xmlns:p14="http://schemas.microsoft.com/office/powerpoint/2010/main" val="1069860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845252" y="1221660"/>
            <a:ext cx="1255408" cy="523220"/>
          </a:xfrm>
          <a:prstGeom prst="rect">
            <a:avLst/>
          </a:prstGeom>
          <a:noFill/>
        </p:spPr>
        <p:txBody>
          <a:bodyPr wrap="none" rtlCol="0">
            <a:spAutoFit/>
          </a:bodyPr>
          <a:lstStyle/>
          <a:p>
            <a:r>
              <a:rPr lang="fr-FR" sz="2800" b="1" dirty="0"/>
              <a:t>L’union</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8C14F874-6837-66C1-F07F-D55181873409}"/>
              </a:ext>
            </a:extLst>
          </p:cNvPr>
          <p:cNvSpPr txBox="1"/>
          <p:nvPr/>
        </p:nvSpPr>
        <p:spPr>
          <a:xfrm>
            <a:off x="2452255" y="2342749"/>
            <a:ext cx="7261225" cy="1764030"/>
          </a:xfrm>
          <a:prstGeom prst="rect">
            <a:avLst/>
          </a:prstGeom>
        </p:spPr>
        <p:txBody>
          <a:bodyPr vert="horz" wrap="square" lIns="0" tIns="13335" rIns="0" bIns="0" rtlCol="0">
            <a:spAutoFit/>
          </a:bodyPr>
          <a:lstStyle/>
          <a:p>
            <a:pPr marL="285115" marR="5080" indent="-273050">
              <a:lnSpc>
                <a:spcPct val="100000"/>
              </a:lnSpc>
              <a:spcBef>
                <a:spcPts val="105"/>
              </a:spcBef>
              <a:buClr>
                <a:srgbClr val="4F81BC"/>
              </a:buClr>
              <a:buSzPct val="84615"/>
              <a:buFont typeface="Segoe UI Symbol"/>
              <a:buChar char="⚫"/>
              <a:tabLst>
                <a:tab pos="285750" algn="l"/>
              </a:tabLst>
            </a:pPr>
            <a:r>
              <a:rPr sz="2600" dirty="0">
                <a:latin typeface="Calibri"/>
                <a:cs typeface="Calibri"/>
              </a:rPr>
              <a:t>Il</a:t>
            </a:r>
            <a:r>
              <a:rPr sz="2600" spc="-50" dirty="0">
                <a:latin typeface="Calibri"/>
                <a:cs typeface="Calibri"/>
              </a:rPr>
              <a:t> </a:t>
            </a:r>
            <a:r>
              <a:rPr sz="2600" spc="-25" dirty="0">
                <a:latin typeface="Calibri"/>
                <a:cs typeface="Calibri"/>
              </a:rPr>
              <a:t>n’est</a:t>
            </a:r>
            <a:r>
              <a:rPr sz="2600" spc="-50" dirty="0">
                <a:latin typeface="Calibri"/>
                <a:cs typeface="Calibri"/>
              </a:rPr>
              <a:t> </a:t>
            </a:r>
            <a:r>
              <a:rPr sz="2600" dirty="0">
                <a:latin typeface="Calibri"/>
                <a:cs typeface="Calibri"/>
              </a:rPr>
              <a:t>pas</a:t>
            </a:r>
            <a:r>
              <a:rPr sz="2600" spc="-45" dirty="0">
                <a:latin typeface="Calibri"/>
                <a:cs typeface="Calibri"/>
              </a:rPr>
              <a:t> </a:t>
            </a:r>
            <a:r>
              <a:rPr sz="2600" dirty="0">
                <a:latin typeface="Calibri"/>
                <a:cs typeface="Calibri"/>
              </a:rPr>
              <a:t>possible</a:t>
            </a:r>
            <a:r>
              <a:rPr sz="2600" spc="-70" dirty="0">
                <a:latin typeface="Calibri"/>
                <a:cs typeface="Calibri"/>
              </a:rPr>
              <a:t> </a:t>
            </a:r>
            <a:r>
              <a:rPr sz="2600" spc="-20" dirty="0">
                <a:latin typeface="Calibri"/>
                <a:cs typeface="Calibri"/>
              </a:rPr>
              <a:t>d’exprimer</a:t>
            </a:r>
            <a:r>
              <a:rPr sz="2600" spc="-70" dirty="0">
                <a:latin typeface="Calibri"/>
                <a:cs typeface="Calibri"/>
              </a:rPr>
              <a:t> </a:t>
            </a:r>
            <a:r>
              <a:rPr sz="2600" dirty="0">
                <a:latin typeface="Calibri"/>
                <a:cs typeface="Calibri"/>
              </a:rPr>
              <a:t>l’union</a:t>
            </a:r>
            <a:r>
              <a:rPr sz="2600" spc="-40" dirty="0">
                <a:latin typeface="Calibri"/>
                <a:cs typeface="Calibri"/>
              </a:rPr>
              <a:t> </a:t>
            </a:r>
            <a:r>
              <a:rPr sz="2600" dirty="0">
                <a:latin typeface="Calibri"/>
                <a:cs typeface="Calibri"/>
              </a:rPr>
              <a:t>en</a:t>
            </a:r>
            <a:r>
              <a:rPr sz="2600" spc="-50" dirty="0">
                <a:latin typeface="Calibri"/>
                <a:cs typeface="Calibri"/>
              </a:rPr>
              <a:t> </a:t>
            </a:r>
            <a:r>
              <a:rPr sz="2600" dirty="0">
                <a:latin typeface="Calibri"/>
                <a:cs typeface="Calibri"/>
              </a:rPr>
              <a:t>utilisant</a:t>
            </a:r>
            <a:r>
              <a:rPr sz="2600" spc="-50" dirty="0">
                <a:latin typeface="Calibri"/>
                <a:cs typeface="Calibri"/>
              </a:rPr>
              <a:t> </a:t>
            </a:r>
            <a:r>
              <a:rPr sz="2600" spc="-25" dirty="0">
                <a:latin typeface="Calibri"/>
                <a:cs typeface="Calibri"/>
              </a:rPr>
              <a:t>le </a:t>
            </a:r>
            <a:r>
              <a:rPr sz="2600" dirty="0">
                <a:latin typeface="Calibri"/>
                <a:cs typeface="Calibri"/>
              </a:rPr>
              <a:t>QBE </a:t>
            </a:r>
            <a:r>
              <a:rPr sz="2600" spc="-10" dirty="0">
                <a:latin typeface="Calibri"/>
                <a:cs typeface="Calibri"/>
              </a:rPr>
              <a:t>d’Access.</a:t>
            </a:r>
            <a:endParaRPr sz="2600" dirty="0">
              <a:latin typeface="Calibri"/>
              <a:cs typeface="Calibri"/>
            </a:endParaRPr>
          </a:p>
          <a:p>
            <a:pPr marL="285115" indent="-273050">
              <a:lnSpc>
                <a:spcPct val="100000"/>
              </a:lnSpc>
              <a:spcBef>
                <a:spcPts val="600"/>
              </a:spcBef>
              <a:buClr>
                <a:srgbClr val="4F81BC"/>
              </a:buClr>
              <a:buSzPct val="84615"/>
              <a:buFont typeface="Segoe UI Symbol"/>
              <a:buChar char="⚫"/>
              <a:tabLst>
                <a:tab pos="285750" algn="l"/>
              </a:tabLst>
            </a:pPr>
            <a:r>
              <a:rPr sz="2600" dirty="0">
                <a:latin typeface="Calibri"/>
                <a:cs typeface="Calibri"/>
              </a:rPr>
              <a:t>Il</a:t>
            </a:r>
            <a:r>
              <a:rPr sz="2600" spc="-35" dirty="0">
                <a:latin typeface="Calibri"/>
                <a:cs typeface="Calibri"/>
              </a:rPr>
              <a:t> </a:t>
            </a:r>
            <a:r>
              <a:rPr sz="2600" dirty="0">
                <a:latin typeface="Calibri"/>
                <a:cs typeface="Calibri"/>
              </a:rPr>
              <a:t>faut</a:t>
            </a:r>
            <a:r>
              <a:rPr sz="2600" spc="-30" dirty="0">
                <a:latin typeface="Calibri"/>
                <a:cs typeface="Calibri"/>
              </a:rPr>
              <a:t> </a:t>
            </a:r>
            <a:r>
              <a:rPr sz="2600" dirty="0">
                <a:latin typeface="Calibri"/>
                <a:cs typeface="Calibri"/>
              </a:rPr>
              <a:t>utiliser</a:t>
            </a:r>
            <a:r>
              <a:rPr sz="2600" spc="-55" dirty="0">
                <a:latin typeface="Calibri"/>
                <a:cs typeface="Calibri"/>
              </a:rPr>
              <a:t> </a:t>
            </a:r>
            <a:r>
              <a:rPr sz="2600" dirty="0">
                <a:latin typeface="Calibri"/>
                <a:cs typeface="Calibri"/>
              </a:rPr>
              <a:t>le</a:t>
            </a:r>
            <a:r>
              <a:rPr sz="2600" spc="-45" dirty="0">
                <a:latin typeface="Calibri"/>
                <a:cs typeface="Calibri"/>
              </a:rPr>
              <a:t> </a:t>
            </a:r>
            <a:r>
              <a:rPr sz="2600" dirty="0">
                <a:latin typeface="Calibri"/>
                <a:cs typeface="Calibri"/>
              </a:rPr>
              <a:t>langage</a:t>
            </a:r>
            <a:r>
              <a:rPr sz="2600" spc="-30" dirty="0">
                <a:latin typeface="Calibri"/>
                <a:cs typeface="Calibri"/>
              </a:rPr>
              <a:t> </a:t>
            </a:r>
            <a:r>
              <a:rPr sz="2600" spc="-20" dirty="0">
                <a:latin typeface="Calibri"/>
                <a:cs typeface="Calibri"/>
              </a:rPr>
              <a:t>SQL.</a:t>
            </a:r>
            <a:endParaRPr sz="2600" dirty="0">
              <a:latin typeface="Calibri"/>
              <a:cs typeface="Calibri"/>
            </a:endParaRPr>
          </a:p>
          <a:p>
            <a:pPr marL="285115" indent="-273050">
              <a:lnSpc>
                <a:spcPct val="100000"/>
              </a:lnSpc>
              <a:spcBef>
                <a:spcPts val="600"/>
              </a:spcBef>
              <a:buClr>
                <a:srgbClr val="4F81BC"/>
              </a:buClr>
              <a:buSzPct val="84615"/>
              <a:buFont typeface="Segoe UI Symbol"/>
              <a:buChar char="⚫"/>
              <a:tabLst>
                <a:tab pos="285750" algn="l"/>
              </a:tabLst>
            </a:pPr>
            <a:r>
              <a:rPr sz="2600" dirty="0">
                <a:latin typeface="Calibri"/>
                <a:cs typeface="Calibri"/>
              </a:rPr>
              <a:t>Exemple</a:t>
            </a:r>
            <a:r>
              <a:rPr sz="2600" spc="-65" dirty="0">
                <a:latin typeface="Calibri"/>
                <a:cs typeface="Calibri"/>
              </a:rPr>
              <a:t> </a:t>
            </a:r>
            <a:r>
              <a:rPr sz="2600" dirty="0">
                <a:latin typeface="Calibri"/>
                <a:cs typeface="Calibri"/>
              </a:rPr>
              <a:t>:</a:t>
            </a:r>
            <a:r>
              <a:rPr sz="2600" spc="-20" dirty="0">
                <a:latin typeface="Calibri"/>
                <a:cs typeface="Calibri"/>
              </a:rPr>
              <a:t> </a:t>
            </a:r>
            <a:r>
              <a:rPr sz="2600" dirty="0">
                <a:latin typeface="Calibri"/>
                <a:cs typeface="Calibri"/>
              </a:rPr>
              <a:t>Le</a:t>
            </a:r>
            <a:r>
              <a:rPr sz="2600" spc="-50" dirty="0">
                <a:latin typeface="Calibri"/>
                <a:cs typeface="Calibri"/>
              </a:rPr>
              <a:t> </a:t>
            </a:r>
            <a:r>
              <a:rPr sz="2600" dirty="0">
                <a:latin typeface="Calibri"/>
                <a:cs typeface="Calibri"/>
              </a:rPr>
              <a:t>NSS</a:t>
            </a:r>
            <a:r>
              <a:rPr sz="2600" spc="-25" dirty="0">
                <a:latin typeface="Calibri"/>
                <a:cs typeface="Calibri"/>
              </a:rPr>
              <a:t> </a:t>
            </a:r>
            <a:r>
              <a:rPr sz="2600" dirty="0">
                <a:latin typeface="Calibri"/>
                <a:cs typeface="Calibri"/>
              </a:rPr>
              <a:t>de</a:t>
            </a:r>
            <a:r>
              <a:rPr sz="2600" spc="-25" dirty="0">
                <a:latin typeface="Calibri"/>
                <a:cs typeface="Calibri"/>
              </a:rPr>
              <a:t> </a:t>
            </a:r>
            <a:r>
              <a:rPr sz="2600" dirty="0">
                <a:latin typeface="Calibri"/>
                <a:cs typeface="Calibri"/>
              </a:rPr>
              <a:t>toutes</a:t>
            </a:r>
            <a:r>
              <a:rPr sz="2600" spc="-50" dirty="0">
                <a:latin typeface="Calibri"/>
                <a:cs typeface="Calibri"/>
              </a:rPr>
              <a:t> </a:t>
            </a:r>
            <a:r>
              <a:rPr sz="2600" dirty="0">
                <a:latin typeface="Calibri"/>
                <a:cs typeface="Calibri"/>
              </a:rPr>
              <a:t>les</a:t>
            </a:r>
            <a:r>
              <a:rPr sz="2600" spc="-35" dirty="0">
                <a:latin typeface="Calibri"/>
                <a:cs typeface="Calibri"/>
              </a:rPr>
              <a:t> </a:t>
            </a:r>
            <a:r>
              <a:rPr sz="2600" spc="-10" dirty="0">
                <a:latin typeface="Calibri"/>
                <a:cs typeface="Calibri"/>
              </a:rPr>
              <a:t>personnes:</a:t>
            </a:r>
            <a:endParaRPr sz="2600" dirty="0">
              <a:latin typeface="Calibri"/>
              <a:cs typeface="Calibri"/>
            </a:endParaRPr>
          </a:p>
        </p:txBody>
      </p:sp>
      <p:graphicFrame>
        <p:nvGraphicFramePr>
          <p:cNvPr id="6" name="object 4">
            <a:extLst>
              <a:ext uri="{FF2B5EF4-FFF2-40B4-BE49-F238E27FC236}">
                <a16:creationId xmlns:a16="http://schemas.microsoft.com/office/drawing/2014/main" id="{4F00E840-27CB-DBD6-1945-937C18B8E4DC}"/>
              </a:ext>
            </a:extLst>
          </p:cNvPr>
          <p:cNvGraphicFramePr>
            <a:graphicFrameLocks noGrp="1"/>
          </p:cNvGraphicFramePr>
          <p:nvPr>
            <p:extLst>
              <p:ext uri="{D42A27DB-BD31-4B8C-83A1-F6EECF244321}">
                <p14:modId xmlns:p14="http://schemas.microsoft.com/office/powerpoint/2010/main" val="1485273497"/>
              </p:ext>
            </p:extLst>
          </p:nvPr>
        </p:nvGraphicFramePr>
        <p:xfrm>
          <a:off x="2433205" y="4206235"/>
          <a:ext cx="4824095" cy="1318894"/>
        </p:xfrm>
        <a:graphic>
          <a:graphicData uri="http://schemas.openxmlformats.org/drawingml/2006/table">
            <a:tbl>
              <a:tblPr firstRow="1" bandRow="1">
                <a:tableStyleId>{2D5ABB26-0587-4C30-8999-92F81FD0307C}</a:tableStyleId>
              </a:tblPr>
              <a:tblGrid>
                <a:gridCol w="1320800">
                  <a:extLst>
                    <a:ext uri="{9D8B030D-6E8A-4147-A177-3AD203B41FA5}">
                      <a16:colId xmlns:a16="http://schemas.microsoft.com/office/drawing/2014/main" val="20000"/>
                    </a:ext>
                  </a:extLst>
                </a:gridCol>
                <a:gridCol w="793750">
                  <a:extLst>
                    <a:ext uri="{9D8B030D-6E8A-4147-A177-3AD203B41FA5}">
                      <a16:colId xmlns:a16="http://schemas.microsoft.com/office/drawing/2014/main" val="20001"/>
                    </a:ext>
                  </a:extLst>
                </a:gridCol>
                <a:gridCol w="991235">
                  <a:extLst>
                    <a:ext uri="{9D8B030D-6E8A-4147-A177-3AD203B41FA5}">
                      <a16:colId xmlns:a16="http://schemas.microsoft.com/office/drawing/2014/main" val="20002"/>
                    </a:ext>
                  </a:extLst>
                </a:gridCol>
                <a:gridCol w="1718310">
                  <a:extLst>
                    <a:ext uri="{9D8B030D-6E8A-4147-A177-3AD203B41FA5}">
                      <a16:colId xmlns:a16="http://schemas.microsoft.com/office/drawing/2014/main" val="20003"/>
                    </a:ext>
                  </a:extLst>
                </a:gridCol>
              </a:tblGrid>
              <a:tr h="423545">
                <a:tc>
                  <a:txBody>
                    <a:bodyPr/>
                    <a:lstStyle/>
                    <a:p>
                      <a:pPr marL="31750">
                        <a:lnSpc>
                          <a:spcPts val="2690"/>
                        </a:lnSpc>
                      </a:pPr>
                      <a:r>
                        <a:rPr sz="2600" spc="-10" dirty="0">
                          <a:latin typeface="Courier New"/>
                          <a:cs typeface="Courier New"/>
                        </a:rPr>
                        <a:t>SELECT</a:t>
                      </a:r>
                      <a:endParaRPr sz="2600">
                        <a:latin typeface="Courier New"/>
                        <a:cs typeface="Courier New"/>
                      </a:endParaRPr>
                    </a:p>
                  </a:txBody>
                  <a:tcPr marL="0" marR="0" marT="0" marB="0"/>
                </a:tc>
                <a:tc>
                  <a:txBody>
                    <a:bodyPr/>
                    <a:lstStyle/>
                    <a:p>
                      <a:pPr marL="635" algn="ctr">
                        <a:lnSpc>
                          <a:spcPts val="2690"/>
                        </a:lnSpc>
                      </a:pPr>
                      <a:r>
                        <a:rPr sz="2600" spc="-25" dirty="0">
                          <a:latin typeface="Courier New"/>
                          <a:cs typeface="Courier New"/>
                        </a:rPr>
                        <a:t>NSS</a:t>
                      </a:r>
                      <a:endParaRPr sz="2600">
                        <a:latin typeface="Courier New"/>
                        <a:cs typeface="Courier New"/>
                      </a:endParaRPr>
                    </a:p>
                  </a:txBody>
                  <a:tcPr marL="0" marR="0" marT="0" marB="0"/>
                </a:tc>
                <a:tc>
                  <a:txBody>
                    <a:bodyPr/>
                    <a:lstStyle/>
                    <a:p>
                      <a:pPr algn="ctr">
                        <a:lnSpc>
                          <a:spcPts val="2690"/>
                        </a:lnSpc>
                      </a:pPr>
                      <a:r>
                        <a:rPr sz="2600" spc="-20" dirty="0">
                          <a:latin typeface="Courier New"/>
                          <a:cs typeface="Courier New"/>
                        </a:rPr>
                        <a:t>FROM</a:t>
                      </a:r>
                      <a:endParaRPr sz="2600">
                        <a:latin typeface="Courier New"/>
                        <a:cs typeface="Courier New"/>
                      </a:endParaRPr>
                    </a:p>
                  </a:txBody>
                  <a:tcPr marL="0" marR="0" marT="0" marB="0"/>
                </a:tc>
                <a:tc>
                  <a:txBody>
                    <a:bodyPr/>
                    <a:lstStyle/>
                    <a:p>
                      <a:pPr marL="99060">
                        <a:lnSpc>
                          <a:spcPts val="2690"/>
                        </a:lnSpc>
                      </a:pPr>
                      <a:r>
                        <a:rPr sz="2600" spc="-10" dirty="0">
                          <a:latin typeface="Courier New"/>
                          <a:cs typeface="Courier New"/>
                        </a:rPr>
                        <a:t>étudiant</a:t>
                      </a:r>
                      <a:endParaRPr sz="2600">
                        <a:latin typeface="Courier New"/>
                        <a:cs typeface="Courier New"/>
                      </a:endParaRPr>
                    </a:p>
                  </a:txBody>
                  <a:tcPr marL="0" marR="0" marT="0" marB="0"/>
                </a:tc>
                <a:extLst>
                  <a:ext uri="{0D108BD9-81ED-4DB2-BD59-A6C34878D82A}">
                    <a16:rowId xmlns:a16="http://schemas.microsoft.com/office/drawing/2014/main" val="10000"/>
                  </a:ext>
                </a:extLst>
              </a:tr>
              <a:tr h="472440">
                <a:tc>
                  <a:txBody>
                    <a:bodyPr/>
                    <a:lstStyle/>
                    <a:p>
                      <a:pPr marL="31750">
                        <a:lnSpc>
                          <a:spcPts val="3075"/>
                        </a:lnSpc>
                      </a:pPr>
                      <a:r>
                        <a:rPr sz="2600" spc="-10" dirty="0">
                          <a:latin typeface="Courier New"/>
                          <a:cs typeface="Courier New"/>
                        </a:rPr>
                        <a:t>UNION</a:t>
                      </a:r>
                      <a:endParaRPr sz="2600">
                        <a:latin typeface="Courier New"/>
                        <a:cs typeface="Courier New"/>
                      </a:endParaRPr>
                    </a:p>
                  </a:txBody>
                  <a:tcPr marL="0" marR="0" marT="0" marB="0"/>
                </a:tc>
                <a:tc>
                  <a:txBody>
                    <a:bodyPr/>
                    <a:lstStyle/>
                    <a:p>
                      <a:pPr>
                        <a:lnSpc>
                          <a:spcPct val="100000"/>
                        </a:lnSpc>
                      </a:pPr>
                      <a:endParaRPr sz="2600">
                        <a:latin typeface="Times New Roman"/>
                        <a:cs typeface="Times New Roman"/>
                      </a:endParaRPr>
                    </a:p>
                  </a:txBody>
                  <a:tcPr marL="0" marR="0" marT="0" marB="0"/>
                </a:tc>
                <a:tc>
                  <a:txBody>
                    <a:bodyPr/>
                    <a:lstStyle/>
                    <a:p>
                      <a:pPr>
                        <a:lnSpc>
                          <a:spcPct val="100000"/>
                        </a:lnSpc>
                      </a:pPr>
                      <a:endParaRPr sz="2600">
                        <a:latin typeface="Times New Roman"/>
                        <a:cs typeface="Times New Roman"/>
                      </a:endParaRPr>
                    </a:p>
                  </a:txBody>
                  <a:tcPr marL="0" marR="0" marT="0" marB="0"/>
                </a:tc>
                <a:tc>
                  <a:txBody>
                    <a:bodyPr/>
                    <a:lstStyle/>
                    <a:p>
                      <a:pPr>
                        <a:lnSpc>
                          <a:spcPct val="100000"/>
                        </a:lnSpc>
                      </a:pPr>
                      <a:endParaRPr sz="2600">
                        <a:latin typeface="Times New Roman"/>
                        <a:cs typeface="Times New Roman"/>
                      </a:endParaRPr>
                    </a:p>
                  </a:txBody>
                  <a:tcPr marL="0" marR="0" marT="0" marB="0"/>
                </a:tc>
                <a:extLst>
                  <a:ext uri="{0D108BD9-81ED-4DB2-BD59-A6C34878D82A}">
                    <a16:rowId xmlns:a16="http://schemas.microsoft.com/office/drawing/2014/main" val="10001"/>
                  </a:ext>
                </a:extLst>
              </a:tr>
              <a:tr h="422909">
                <a:tc>
                  <a:txBody>
                    <a:bodyPr/>
                    <a:lstStyle/>
                    <a:p>
                      <a:pPr marL="31750">
                        <a:lnSpc>
                          <a:spcPts val="3075"/>
                        </a:lnSpc>
                      </a:pPr>
                      <a:r>
                        <a:rPr sz="2600" spc="-10" dirty="0">
                          <a:latin typeface="Courier New"/>
                          <a:cs typeface="Courier New"/>
                        </a:rPr>
                        <a:t>SELECT</a:t>
                      </a:r>
                      <a:endParaRPr sz="2600" dirty="0">
                        <a:latin typeface="Courier New"/>
                        <a:cs typeface="Courier New"/>
                      </a:endParaRPr>
                    </a:p>
                  </a:txBody>
                  <a:tcPr marL="0" marR="0" marT="0" marB="0"/>
                </a:tc>
                <a:tc>
                  <a:txBody>
                    <a:bodyPr/>
                    <a:lstStyle/>
                    <a:p>
                      <a:pPr algn="ctr">
                        <a:lnSpc>
                          <a:spcPts val="3075"/>
                        </a:lnSpc>
                      </a:pPr>
                      <a:r>
                        <a:rPr sz="2600" spc="-25" dirty="0">
                          <a:latin typeface="Courier New"/>
                          <a:cs typeface="Courier New"/>
                        </a:rPr>
                        <a:t>NSS</a:t>
                      </a:r>
                      <a:endParaRPr sz="2600">
                        <a:latin typeface="Courier New"/>
                        <a:cs typeface="Courier New"/>
                      </a:endParaRPr>
                    </a:p>
                  </a:txBody>
                  <a:tcPr marL="0" marR="0" marT="0" marB="0"/>
                </a:tc>
                <a:tc>
                  <a:txBody>
                    <a:bodyPr/>
                    <a:lstStyle/>
                    <a:p>
                      <a:pPr algn="ctr">
                        <a:lnSpc>
                          <a:spcPts val="3075"/>
                        </a:lnSpc>
                      </a:pPr>
                      <a:r>
                        <a:rPr sz="2600" spc="-20" dirty="0">
                          <a:latin typeface="Courier New"/>
                          <a:cs typeface="Courier New"/>
                        </a:rPr>
                        <a:t>FROM</a:t>
                      </a:r>
                      <a:endParaRPr sz="2600">
                        <a:latin typeface="Courier New"/>
                        <a:cs typeface="Courier New"/>
                      </a:endParaRPr>
                    </a:p>
                  </a:txBody>
                  <a:tcPr marL="0" marR="0" marT="0" marB="0"/>
                </a:tc>
                <a:tc>
                  <a:txBody>
                    <a:bodyPr/>
                    <a:lstStyle/>
                    <a:p>
                      <a:pPr marL="98425">
                        <a:lnSpc>
                          <a:spcPts val="3075"/>
                        </a:lnSpc>
                      </a:pPr>
                      <a:r>
                        <a:rPr sz="2600" spc="-10" dirty="0">
                          <a:latin typeface="Courier New"/>
                          <a:cs typeface="Courier New"/>
                        </a:rPr>
                        <a:t>employé</a:t>
                      </a:r>
                      <a:endParaRPr sz="2600" dirty="0">
                        <a:latin typeface="Courier New"/>
                        <a:cs typeface="Courier New"/>
                      </a:endParaRPr>
                    </a:p>
                  </a:txBody>
                  <a:tcPr marL="0" marR="0" marT="0" marB="0"/>
                </a:tc>
                <a:extLst>
                  <a:ext uri="{0D108BD9-81ED-4DB2-BD59-A6C34878D82A}">
                    <a16:rowId xmlns:a16="http://schemas.microsoft.com/office/drawing/2014/main" val="10002"/>
                  </a:ext>
                </a:extLst>
              </a:tr>
            </a:tbl>
          </a:graphicData>
        </a:graphic>
      </p:graphicFrame>
      <p:sp>
        <p:nvSpPr>
          <p:cNvPr id="7" name="Espace réservé du numéro de diapositive 6">
            <a:extLst>
              <a:ext uri="{FF2B5EF4-FFF2-40B4-BE49-F238E27FC236}">
                <a16:creationId xmlns:a16="http://schemas.microsoft.com/office/drawing/2014/main" id="{DD7778B7-FCAD-5F69-4AE0-4A13617860F1}"/>
              </a:ext>
            </a:extLst>
          </p:cNvPr>
          <p:cNvSpPr>
            <a:spLocks noGrp="1"/>
          </p:cNvSpPr>
          <p:nvPr>
            <p:ph type="sldNum" sz="quarter" idx="12"/>
          </p:nvPr>
        </p:nvSpPr>
        <p:spPr/>
        <p:txBody>
          <a:bodyPr/>
          <a:lstStyle/>
          <a:p>
            <a:fld id="{14385F30-F5BB-45A0-A756-346F67DA10C3}" type="slidenum">
              <a:rPr lang="en-US" smtClean="0"/>
              <a:t>82</a:t>
            </a:fld>
            <a:endParaRPr lang="en-US"/>
          </a:p>
        </p:txBody>
      </p:sp>
    </p:spTree>
    <p:extLst>
      <p:ext uri="{BB962C8B-B14F-4D97-AF65-F5344CB8AC3E}">
        <p14:creationId xmlns:p14="http://schemas.microsoft.com/office/powerpoint/2010/main" val="2628745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3" name="ZoneTexte 2">
            <a:extLst>
              <a:ext uri="{FF2B5EF4-FFF2-40B4-BE49-F238E27FC236}">
                <a16:creationId xmlns:a16="http://schemas.microsoft.com/office/drawing/2014/main" id="{6B01257C-5650-187B-1544-B841F9B711CD}"/>
              </a:ext>
            </a:extLst>
          </p:cNvPr>
          <p:cNvSpPr txBox="1"/>
          <p:nvPr/>
        </p:nvSpPr>
        <p:spPr>
          <a:xfrm>
            <a:off x="4356353" y="1072556"/>
            <a:ext cx="3756926" cy="523220"/>
          </a:xfrm>
          <a:prstGeom prst="rect">
            <a:avLst/>
          </a:prstGeom>
          <a:noFill/>
        </p:spPr>
        <p:txBody>
          <a:bodyPr wrap="none" rtlCol="0">
            <a:spAutoFit/>
          </a:bodyPr>
          <a:lstStyle/>
          <a:p>
            <a:r>
              <a:rPr lang="fr-FR" sz="2800" b="1" dirty="0"/>
              <a:t>Requêtes de mise à jour</a:t>
            </a:r>
          </a:p>
        </p:txBody>
      </p:sp>
      <p:pic>
        <p:nvPicPr>
          <p:cNvPr id="4" name="object 2">
            <a:extLst>
              <a:ext uri="{FF2B5EF4-FFF2-40B4-BE49-F238E27FC236}">
                <a16:creationId xmlns:a16="http://schemas.microsoft.com/office/drawing/2014/main" id="{0C037D17-E28D-F67A-F6CE-FBA3CDFFE6B2}"/>
              </a:ext>
            </a:extLst>
          </p:cNvPr>
          <p:cNvPicPr/>
          <p:nvPr/>
        </p:nvPicPr>
        <p:blipFill>
          <a:blip r:embed="rId4" cstate="print"/>
          <a:stretch>
            <a:fillRect/>
          </a:stretch>
        </p:blipFill>
        <p:spPr>
          <a:xfrm>
            <a:off x="629412" y="1739116"/>
            <a:ext cx="5887212" cy="4570244"/>
          </a:xfrm>
          <a:prstGeom prst="rect">
            <a:avLst/>
          </a:prstGeom>
        </p:spPr>
      </p:pic>
      <p:sp>
        <p:nvSpPr>
          <p:cNvPr id="7" name="object 4">
            <a:extLst>
              <a:ext uri="{FF2B5EF4-FFF2-40B4-BE49-F238E27FC236}">
                <a16:creationId xmlns:a16="http://schemas.microsoft.com/office/drawing/2014/main" id="{DB7AB5A6-57E3-383D-E33C-F4A37CF85800}"/>
              </a:ext>
            </a:extLst>
          </p:cNvPr>
          <p:cNvSpPr txBox="1"/>
          <p:nvPr/>
        </p:nvSpPr>
        <p:spPr>
          <a:xfrm>
            <a:off x="4427220" y="1844039"/>
            <a:ext cx="4322445" cy="782320"/>
          </a:xfrm>
          <a:prstGeom prst="rect">
            <a:avLst/>
          </a:prstGeom>
          <a:solidFill>
            <a:srgbClr val="7CDAFF"/>
          </a:solidFill>
          <a:ln w="9144">
            <a:solidFill>
              <a:srgbClr val="000099"/>
            </a:solidFill>
          </a:ln>
        </p:spPr>
        <p:txBody>
          <a:bodyPr vert="horz" wrap="square" lIns="0" tIns="41910" rIns="0" bIns="0" rtlCol="0">
            <a:spAutoFit/>
          </a:bodyPr>
          <a:lstStyle/>
          <a:p>
            <a:pPr marL="92075" marR="763905">
              <a:lnSpc>
                <a:spcPts val="2690"/>
              </a:lnSpc>
              <a:spcBef>
                <a:spcPts val="330"/>
              </a:spcBef>
            </a:pPr>
            <a:r>
              <a:rPr sz="2400" dirty="0">
                <a:solidFill>
                  <a:srgbClr val="1F487C"/>
                </a:solidFill>
                <a:latin typeface="Times New Roman"/>
                <a:cs typeface="Times New Roman"/>
              </a:rPr>
              <a:t>Choisir</a:t>
            </a:r>
            <a:r>
              <a:rPr sz="2400" spc="-65" dirty="0">
                <a:solidFill>
                  <a:srgbClr val="1F487C"/>
                </a:solidFill>
                <a:latin typeface="Times New Roman"/>
                <a:cs typeface="Times New Roman"/>
              </a:rPr>
              <a:t> </a:t>
            </a:r>
            <a:r>
              <a:rPr sz="2400" dirty="0">
                <a:solidFill>
                  <a:srgbClr val="1F487C"/>
                </a:solidFill>
                <a:latin typeface="Times New Roman"/>
                <a:cs typeface="Times New Roman"/>
              </a:rPr>
              <a:t>le</a:t>
            </a:r>
            <a:r>
              <a:rPr sz="2400" spc="-65" dirty="0">
                <a:solidFill>
                  <a:srgbClr val="1F487C"/>
                </a:solidFill>
                <a:latin typeface="Times New Roman"/>
                <a:cs typeface="Times New Roman"/>
              </a:rPr>
              <a:t> </a:t>
            </a:r>
            <a:r>
              <a:rPr sz="2400" dirty="0">
                <a:solidFill>
                  <a:srgbClr val="1F487C"/>
                </a:solidFill>
                <a:latin typeface="Times New Roman"/>
                <a:cs typeface="Times New Roman"/>
              </a:rPr>
              <a:t>type</a:t>
            </a:r>
            <a:r>
              <a:rPr sz="2400" spc="-55" dirty="0">
                <a:solidFill>
                  <a:srgbClr val="1F487C"/>
                </a:solidFill>
                <a:latin typeface="Times New Roman"/>
                <a:cs typeface="Times New Roman"/>
              </a:rPr>
              <a:t> </a:t>
            </a:r>
            <a:r>
              <a:rPr sz="2400" dirty="0">
                <a:solidFill>
                  <a:srgbClr val="1F487C"/>
                </a:solidFill>
                <a:latin typeface="Times New Roman"/>
                <a:cs typeface="Times New Roman"/>
              </a:rPr>
              <a:t>«</a:t>
            </a:r>
            <a:r>
              <a:rPr sz="2400" spc="-55" dirty="0">
                <a:solidFill>
                  <a:srgbClr val="1F487C"/>
                </a:solidFill>
                <a:latin typeface="Times New Roman"/>
                <a:cs typeface="Times New Roman"/>
              </a:rPr>
              <a:t> </a:t>
            </a:r>
            <a:r>
              <a:rPr sz="2400" dirty="0">
                <a:solidFill>
                  <a:srgbClr val="1F487C"/>
                </a:solidFill>
                <a:latin typeface="Times New Roman"/>
                <a:cs typeface="Times New Roman"/>
              </a:rPr>
              <a:t>Requête</a:t>
            </a:r>
            <a:r>
              <a:rPr sz="2400" spc="-65" dirty="0">
                <a:solidFill>
                  <a:srgbClr val="1F487C"/>
                </a:solidFill>
                <a:latin typeface="Times New Roman"/>
                <a:cs typeface="Times New Roman"/>
              </a:rPr>
              <a:t> </a:t>
            </a:r>
            <a:r>
              <a:rPr sz="2400" spc="-35" dirty="0">
                <a:solidFill>
                  <a:srgbClr val="1F487C"/>
                </a:solidFill>
                <a:latin typeface="Times New Roman"/>
                <a:cs typeface="Times New Roman"/>
              </a:rPr>
              <a:t>de </a:t>
            </a:r>
            <a:r>
              <a:rPr sz="2400" dirty="0">
                <a:solidFill>
                  <a:srgbClr val="1F487C"/>
                </a:solidFill>
                <a:latin typeface="Times New Roman"/>
                <a:cs typeface="Times New Roman"/>
              </a:rPr>
              <a:t>Mise</a:t>
            </a:r>
            <a:r>
              <a:rPr sz="2400" spc="-25" dirty="0">
                <a:solidFill>
                  <a:srgbClr val="1F487C"/>
                </a:solidFill>
                <a:latin typeface="Times New Roman"/>
                <a:cs typeface="Times New Roman"/>
              </a:rPr>
              <a:t> </a:t>
            </a:r>
            <a:r>
              <a:rPr sz="2400" dirty="0">
                <a:solidFill>
                  <a:srgbClr val="1F487C"/>
                </a:solidFill>
                <a:latin typeface="Times New Roman"/>
                <a:cs typeface="Times New Roman"/>
              </a:rPr>
              <a:t>à</a:t>
            </a:r>
            <a:r>
              <a:rPr sz="2400" spc="-10" dirty="0">
                <a:solidFill>
                  <a:srgbClr val="1F487C"/>
                </a:solidFill>
                <a:latin typeface="Times New Roman"/>
                <a:cs typeface="Times New Roman"/>
              </a:rPr>
              <a:t> </a:t>
            </a:r>
            <a:r>
              <a:rPr sz="2400" dirty="0">
                <a:solidFill>
                  <a:srgbClr val="1F487C"/>
                </a:solidFill>
                <a:latin typeface="Times New Roman"/>
                <a:cs typeface="Times New Roman"/>
              </a:rPr>
              <a:t>jour</a:t>
            </a:r>
            <a:r>
              <a:rPr sz="2400" spc="-20" dirty="0">
                <a:solidFill>
                  <a:srgbClr val="1F487C"/>
                </a:solidFill>
                <a:latin typeface="Times New Roman"/>
                <a:cs typeface="Times New Roman"/>
              </a:rPr>
              <a:t> </a:t>
            </a:r>
            <a:r>
              <a:rPr sz="2400" spc="-50" dirty="0">
                <a:solidFill>
                  <a:srgbClr val="1F487C"/>
                </a:solidFill>
                <a:latin typeface="Times New Roman"/>
                <a:cs typeface="Times New Roman"/>
              </a:rPr>
              <a:t>»</a:t>
            </a:r>
            <a:endParaRPr sz="2400">
              <a:latin typeface="Times New Roman"/>
              <a:cs typeface="Times New Roman"/>
            </a:endParaRPr>
          </a:p>
        </p:txBody>
      </p:sp>
      <p:sp>
        <p:nvSpPr>
          <p:cNvPr id="9" name="object 5">
            <a:extLst>
              <a:ext uri="{FF2B5EF4-FFF2-40B4-BE49-F238E27FC236}">
                <a16:creationId xmlns:a16="http://schemas.microsoft.com/office/drawing/2014/main" id="{02B71CBD-A4E7-B875-861D-5BAEEFD9571D}"/>
              </a:ext>
            </a:extLst>
          </p:cNvPr>
          <p:cNvSpPr/>
          <p:nvPr/>
        </p:nvSpPr>
        <p:spPr>
          <a:xfrm>
            <a:off x="2070354" y="2296160"/>
            <a:ext cx="2358390" cy="125730"/>
          </a:xfrm>
          <a:custGeom>
            <a:avLst/>
            <a:gdLst/>
            <a:ahLst/>
            <a:cxnLst/>
            <a:rect l="l" t="t" r="r" b="b"/>
            <a:pathLst>
              <a:path w="2358390" h="125730">
                <a:moveTo>
                  <a:pt x="114722" y="38138"/>
                </a:moveTo>
                <a:lnTo>
                  <a:pt x="113878" y="76113"/>
                </a:lnTo>
                <a:lnTo>
                  <a:pt x="2357247" y="125475"/>
                </a:lnTo>
                <a:lnTo>
                  <a:pt x="2358009" y="87375"/>
                </a:lnTo>
                <a:lnTo>
                  <a:pt x="114722" y="38138"/>
                </a:lnTo>
                <a:close/>
              </a:path>
              <a:path w="2358390" h="125730">
                <a:moveTo>
                  <a:pt x="115569" y="0"/>
                </a:moveTo>
                <a:lnTo>
                  <a:pt x="0" y="54610"/>
                </a:lnTo>
                <a:lnTo>
                  <a:pt x="113029" y="114300"/>
                </a:lnTo>
                <a:lnTo>
                  <a:pt x="113878" y="76113"/>
                </a:lnTo>
                <a:lnTo>
                  <a:pt x="94741" y="75691"/>
                </a:lnTo>
                <a:lnTo>
                  <a:pt x="95631" y="37718"/>
                </a:lnTo>
                <a:lnTo>
                  <a:pt x="114731" y="37718"/>
                </a:lnTo>
                <a:lnTo>
                  <a:pt x="115569" y="0"/>
                </a:lnTo>
                <a:close/>
              </a:path>
              <a:path w="2358390" h="125730">
                <a:moveTo>
                  <a:pt x="95631" y="37718"/>
                </a:moveTo>
                <a:lnTo>
                  <a:pt x="94741" y="75691"/>
                </a:lnTo>
                <a:lnTo>
                  <a:pt x="113878" y="76113"/>
                </a:lnTo>
                <a:lnTo>
                  <a:pt x="114722" y="38138"/>
                </a:lnTo>
                <a:lnTo>
                  <a:pt x="95631" y="37718"/>
                </a:lnTo>
                <a:close/>
              </a:path>
              <a:path w="2358390" h="125730">
                <a:moveTo>
                  <a:pt x="114731" y="37718"/>
                </a:moveTo>
                <a:lnTo>
                  <a:pt x="95631" y="37718"/>
                </a:lnTo>
                <a:lnTo>
                  <a:pt x="114722" y="38138"/>
                </a:lnTo>
                <a:lnTo>
                  <a:pt x="114731" y="37718"/>
                </a:lnTo>
                <a:close/>
              </a:path>
            </a:pathLst>
          </a:custGeom>
          <a:solidFill>
            <a:srgbClr val="FF0000"/>
          </a:solidFill>
        </p:spPr>
        <p:txBody>
          <a:bodyPr wrap="square" lIns="0" tIns="0" rIns="0" bIns="0" rtlCol="0"/>
          <a:lstStyle/>
          <a:p>
            <a:endParaRPr/>
          </a:p>
        </p:txBody>
      </p:sp>
      <p:sp>
        <p:nvSpPr>
          <p:cNvPr id="10" name="object 6">
            <a:extLst>
              <a:ext uri="{FF2B5EF4-FFF2-40B4-BE49-F238E27FC236}">
                <a16:creationId xmlns:a16="http://schemas.microsoft.com/office/drawing/2014/main" id="{82E591BF-BE49-1DEC-6056-0E6A3909349D}"/>
              </a:ext>
            </a:extLst>
          </p:cNvPr>
          <p:cNvSpPr txBox="1"/>
          <p:nvPr/>
        </p:nvSpPr>
        <p:spPr>
          <a:xfrm>
            <a:off x="4572000" y="3212592"/>
            <a:ext cx="4249420" cy="1122045"/>
          </a:xfrm>
          <a:prstGeom prst="rect">
            <a:avLst/>
          </a:prstGeom>
          <a:solidFill>
            <a:srgbClr val="7CDAFF"/>
          </a:solidFill>
          <a:ln w="9144">
            <a:solidFill>
              <a:srgbClr val="000099"/>
            </a:solidFill>
          </a:ln>
        </p:spPr>
        <p:txBody>
          <a:bodyPr vert="horz" wrap="square" lIns="0" tIns="34925" rIns="0" bIns="0" rtlCol="0">
            <a:spAutoFit/>
          </a:bodyPr>
          <a:lstStyle/>
          <a:p>
            <a:pPr marL="92075" marR="479425">
              <a:lnSpc>
                <a:spcPct val="93200"/>
              </a:lnSpc>
              <a:spcBef>
                <a:spcPts val="275"/>
              </a:spcBef>
            </a:pPr>
            <a:r>
              <a:rPr sz="2400" dirty="0">
                <a:solidFill>
                  <a:srgbClr val="1F487C"/>
                </a:solidFill>
                <a:latin typeface="Times New Roman"/>
                <a:cs typeface="Times New Roman"/>
              </a:rPr>
              <a:t>On</a:t>
            </a:r>
            <a:r>
              <a:rPr sz="2400" spc="-10" dirty="0">
                <a:solidFill>
                  <a:srgbClr val="1F487C"/>
                </a:solidFill>
                <a:latin typeface="Times New Roman"/>
                <a:cs typeface="Times New Roman"/>
              </a:rPr>
              <a:t> </a:t>
            </a:r>
            <a:r>
              <a:rPr sz="2400" dirty="0">
                <a:solidFill>
                  <a:srgbClr val="1F487C"/>
                </a:solidFill>
                <a:latin typeface="Times New Roman"/>
                <a:cs typeface="Times New Roman"/>
              </a:rPr>
              <a:t>met</a:t>
            </a:r>
            <a:r>
              <a:rPr sz="2400" spc="-10" dirty="0">
                <a:solidFill>
                  <a:srgbClr val="1F487C"/>
                </a:solidFill>
                <a:latin typeface="Times New Roman"/>
                <a:cs typeface="Times New Roman"/>
              </a:rPr>
              <a:t> </a:t>
            </a:r>
            <a:r>
              <a:rPr sz="2400" dirty="0">
                <a:solidFill>
                  <a:srgbClr val="1F487C"/>
                </a:solidFill>
                <a:latin typeface="Times New Roman"/>
                <a:cs typeface="Times New Roman"/>
              </a:rPr>
              <a:t>à</a:t>
            </a:r>
            <a:r>
              <a:rPr sz="2400" spc="-15" dirty="0">
                <a:solidFill>
                  <a:srgbClr val="1F487C"/>
                </a:solidFill>
                <a:latin typeface="Times New Roman"/>
                <a:cs typeface="Times New Roman"/>
              </a:rPr>
              <a:t> </a:t>
            </a:r>
            <a:r>
              <a:rPr sz="2400" dirty="0">
                <a:solidFill>
                  <a:srgbClr val="1F487C"/>
                </a:solidFill>
                <a:latin typeface="Times New Roman"/>
                <a:cs typeface="Times New Roman"/>
              </a:rPr>
              <a:t>jour</a:t>
            </a:r>
            <a:r>
              <a:rPr sz="2400" spc="-15" dirty="0">
                <a:solidFill>
                  <a:srgbClr val="1F487C"/>
                </a:solidFill>
                <a:latin typeface="Times New Roman"/>
                <a:cs typeface="Times New Roman"/>
              </a:rPr>
              <a:t> </a:t>
            </a:r>
            <a:r>
              <a:rPr sz="2400" dirty="0">
                <a:solidFill>
                  <a:srgbClr val="1F487C"/>
                </a:solidFill>
                <a:latin typeface="Times New Roman"/>
                <a:cs typeface="Times New Roman"/>
              </a:rPr>
              <a:t>le</a:t>
            </a:r>
            <a:r>
              <a:rPr sz="2400" spc="-10" dirty="0">
                <a:solidFill>
                  <a:srgbClr val="1F487C"/>
                </a:solidFill>
                <a:latin typeface="Times New Roman"/>
                <a:cs typeface="Times New Roman"/>
              </a:rPr>
              <a:t> champ </a:t>
            </a:r>
            <a:r>
              <a:rPr sz="2400" dirty="0">
                <a:solidFill>
                  <a:srgbClr val="1F487C"/>
                </a:solidFill>
                <a:latin typeface="Times New Roman"/>
                <a:cs typeface="Times New Roman"/>
              </a:rPr>
              <a:t>Superficie.</a:t>
            </a:r>
            <a:r>
              <a:rPr sz="2400" spc="-30" dirty="0">
                <a:solidFill>
                  <a:srgbClr val="1F487C"/>
                </a:solidFill>
                <a:latin typeface="Times New Roman"/>
                <a:cs typeface="Times New Roman"/>
              </a:rPr>
              <a:t> </a:t>
            </a:r>
            <a:r>
              <a:rPr sz="2400" dirty="0">
                <a:solidFill>
                  <a:srgbClr val="1F487C"/>
                </a:solidFill>
                <a:latin typeface="Times New Roman"/>
                <a:cs typeface="Times New Roman"/>
              </a:rPr>
              <a:t>Sa</a:t>
            </a:r>
            <a:r>
              <a:rPr sz="2400" spc="-5" dirty="0">
                <a:solidFill>
                  <a:srgbClr val="1F487C"/>
                </a:solidFill>
                <a:latin typeface="Times New Roman"/>
                <a:cs typeface="Times New Roman"/>
              </a:rPr>
              <a:t> </a:t>
            </a:r>
            <a:r>
              <a:rPr sz="2400" dirty="0">
                <a:solidFill>
                  <a:srgbClr val="1F487C"/>
                </a:solidFill>
                <a:latin typeface="Times New Roman"/>
                <a:cs typeface="Times New Roman"/>
              </a:rPr>
              <a:t>nouvelle</a:t>
            </a:r>
            <a:r>
              <a:rPr sz="2400" spc="-40" dirty="0">
                <a:solidFill>
                  <a:srgbClr val="1F487C"/>
                </a:solidFill>
                <a:latin typeface="Times New Roman"/>
                <a:cs typeface="Times New Roman"/>
              </a:rPr>
              <a:t> </a:t>
            </a:r>
            <a:r>
              <a:rPr sz="2400" spc="-10" dirty="0">
                <a:solidFill>
                  <a:srgbClr val="1F487C"/>
                </a:solidFill>
                <a:latin typeface="Times New Roman"/>
                <a:cs typeface="Times New Roman"/>
              </a:rPr>
              <a:t>valeur </a:t>
            </a:r>
            <a:r>
              <a:rPr sz="2400" dirty="0">
                <a:solidFill>
                  <a:srgbClr val="1F487C"/>
                </a:solidFill>
                <a:latin typeface="Times New Roman"/>
                <a:cs typeface="Times New Roman"/>
              </a:rPr>
              <a:t>est</a:t>
            </a:r>
            <a:r>
              <a:rPr sz="2400" spc="-5" dirty="0">
                <a:solidFill>
                  <a:srgbClr val="1F487C"/>
                </a:solidFill>
                <a:latin typeface="Times New Roman"/>
                <a:cs typeface="Times New Roman"/>
              </a:rPr>
              <a:t> </a:t>
            </a:r>
            <a:r>
              <a:rPr sz="2400" dirty="0">
                <a:solidFill>
                  <a:srgbClr val="1F487C"/>
                </a:solidFill>
                <a:latin typeface="Times New Roman"/>
                <a:cs typeface="Times New Roman"/>
              </a:rPr>
              <a:t>l’ancienne</a:t>
            </a:r>
            <a:r>
              <a:rPr sz="2400" spc="-40" dirty="0">
                <a:solidFill>
                  <a:srgbClr val="1F487C"/>
                </a:solidFill>
                <a:latin typeface="Times New Roman"/>
                <a:cs typeface="Times New Roman"/>
              </a:rPr>
              <a:t> </a:t>
            </a:r>
            <a:r>
              <a:rPr sz="2400" dirty="0">
                <a:solidFill>
                  <a:srgbClr val="1F487C"/>
                </a:solidFill>
                <a:latin typeface="Times New Roman"/>
                <a:cs typeface="Times New Roman"/>
              </a:rPr>
              <a:t>+</a:t>
            </a:r>
            <a:r>
              <a:rPr sz="2400" spc="5" dirty="0">
                <a:solidFill>
                  <a:srgbClr val="1F487C"/>
                </a:solidFill>
                <a:latin typeface="Times New Roman"/>
                <a:cs typeface="Times New Roman"/>
              </a:rPr>
              <a:t> </a:t>
            </a:r>
            <a:r>
              <a:rPr sz="2400" spc="-50" dirty="0">
                <a:solidFill>
                  <a:srgbClr val="1F487C"/>
                </a:solidFill>
                <a:latin typeface="Times New Roman"/>
                <a:cs typeface="Times New Roman"/>
              </a:rPr>
              <a:t>1</a:t>
            </a:r>
            <a:endParaRPr sz="2400">
              <a:latin typeface="Times New Roman"/>
              <a:cs typeface="Times New Roman"/>
            </a:endParaRPr>
          </a:p>
        </p:txBody>
      </p:sp>
      <p:grpSp>
        <p:nvGrpSpPr>
          <p:cNvPr id="11" name="object 7">
            <a:extLst>
              <a:ext uri="{FF2B5EF4-FFF2-40B4-BE49-F238E27FC236}">
                <a16:creationId xmlns:a16="http://schemas.microsoft.com/office/drawing/2014/main" id="{FD6D4E02-2C33-0040-AAB4-2335A9926D7D}"/>
              </a:ext>
            </a:extLst>
          </p:cNvPr>
          <p:cNvGrpSpPr/>
          <p:nvPr/>
        </p:nvGrpSpPr>
        <p:grpSpPr>
          <a:xfrm>
            <a:off x="1028700" y="2707004"/>
            <a:ext cx="5501640" cy="3401695"/>
            <a:chOff x="1028700" y="2707004"/>
            <a:chExt cx="5501640" cy="3401695"/>
          </a:xfrm>
        </p:grpSpPr>
        <p:sp>
          <p:nvSpPr>
            <p:cNvPr id="12" name="object 8">
              <a:extLst>
                <a:ext uri="{FF2B5EF4-FFF2-40B4-BE49-F238E27FC236}">
                  <a16:creationId xmlns:a16="http://schemas.microsoft.com/office/drawing/2014/main" id="{CAD91BB1-8101-B911-0D98-9BA516265467}"/>
                </a:ext>
              </a:extLst>
            </p:cNvPr>
            <p:cNvSpPr/>
            <p:nvPr/>
          </p:nvSpPr>
          <p:spPr>
            <a:xfrm>
              <a:off x="3419855" y="4363338"/>
              <a:ext cx="3110230" cy="1610995"/>
            </a:xfrm>
            <a:custGeom>
              <a:avLst/>
              <a:gdLst/>
              <a:ahLst/>
              <a:cxnLst/>
              <a:rect l="l" t="t" r="r" b="b"/>
              <a:pathLst>
                <a:path w="3110229" h="1610995">
                  <a:moveTo>
                    <a:pt x="115062" y="1454251"/>
                  </a:moveTo>
                  <a:lnTo>
                    <a:pt x="0" y="1610741"/>
                  </a:lnTo>
                  <a:lnTo>
                    <a:pt x="194183" y="1608912"/>
                  </a:lnTo>
                  <a:lnTo>
                    <a:pt x="174561" y="1570558"/>
                  </a:lnTo>
                  <a:lnTo>
                    <a:pt x="142113" y="1570558"/>
                  </a:lnTo>
                  <a:lnTo>
                    <a:pt x="115697" y="1518996"/>
                  </a:lnTo>
                  <a:lnTo>
                    <a:pt x="141442" y="1505819"/>
                  </a:lnTo>
                  <a:lnTo>
                    <a:pt x="115062" y="1454251"/>
                  </a:lnTo>
                  <a:close/>
                </a:path>
                <a:path w="3110229" h="1610995">
                  <a:moveTo>
                    <a:pt x="141442" y="1505819"/>
                  </a:moveTo>
                  <a:lnTo>
                    <a:pt x="115697" y="1518996"/>
                  </a:lnTo>
                  <a:lnTo>
                    <a:pt x="142113" y="1570558"/>
                  </a:lnTo>
                  <a:lnTo>
                    <a:pt x="167828" y="1557396"/>
                  </a:lnTo>
                  <a:lnTo>
                    <a:pt x="141442" y="1505819"/>
                  </a:lnTo>
                  <a:close/>
                </a:path>
                <a:path w="3110229" h="1610995">
                  <a:moveTo>
                    <a:pt x="167828" y="1557396"/>
                  </a:moveTo>
                  <a:lnTo>
                    <a:pt x="142113" y="1570558"/>
                  </a:lnTo>
                  <a:lnTo>
                    <a:pt x="174561" y="1570558"/>
                  </a:lnTo>
                  <a:lnTo>
                    <a:pt x="167828" y="1557396"/>
                  </a:lnTo>
                  <a:close/>
                </a:path>
                <a:path w="3110229" h="1610995">
                  <a:moveTo>
                    <a:pt x="3083560" y="0"/>
                  </a:moveTo>
                  <a:lnTo>
                    <a:pt x="141442" y="1505819"/>
                  </a:lnTo>
                  <a:lnTo>
                    <a:pt x="167828" y="1557396"/>
                  </a:lnTo>
                  <a:lnTo>
                    <a:pt x="3109976" y="51562"/>
                  </a:lnTo>
                  <a:lnTo>
                    <a:pt x="3083560" y="0"/>
                  </a:lnTo>
                  <a:close/>
                </a:path>
              </a:pathLst>
            </a:custGeom>
            <a:solidFill>
              <a:srgbClr val="FF0000"/>
            </a:solidFill>
          </p:spPr>
          <p:txBody>
            <a:bodyPr wrap="square" lIns="0" tIns="0" rIns="0" bIns="0" rtlCol="0"/>
            <a:lstStyle/>
            <a:p>
              <a:endParaRPr/>
            </a:p>
          </p:txBody>
        </p:sp>
        <p:sp>
          <p:nvSpPr>
            <p:cNvPr id="13" name="object 9">
              <a:extLst>
                <a:ext uri="{FF2B5EF4-FFF2-40B4-BE49-F238E27FC236}">
                  <a16:creationId xmlns:a16="http://schemas.microsoft.com/office/drawing/2014/main" id="{5ADF1D1A-0B7F-3A9F-0ACE-76B1C6DDFBE5}"/>
                </a:ext>
              </a:extLst>
            </p:cNvPr>
            <p:cNvSpPr/>
            <p:nvPr/>
          </p:nvSpPr>
          <p:spPr>
            <a:xfrm>
              <a:off x="1043177" y="5805677"/>
              <a:ext cx="866140" cy="288290"/>
            </a:xfrm>
            <a:custGeom>
              <a:avLst/>
              <a:gdLst/>
              <a:ahLst/>
              <a:cxnLst/>
              <a:rect l="l" t="t" r="r" b="b"/>
              <a:pathLst>
                <a:path w="866139" h="288289">
                  <a:moveTo>
                    <a:pt x="0" y="144018"/>
                  </a:moveTo>
                  <a:lnTo>
                    <a:pt x="22065" y="98496"/>
                  </a:lnTo>
                  <a:lnTo>
                    <a:pt x="83507" y="58962"/>
                  </a:lnTo>
                  <a:lnTo>
                    <a:pt x="126768" y="42181"/>
                  </a:lnTo>
                  <a:lnTo>
                    <a:pt x="177199" y="27786"/>
                  </a:lnTo>
                  <a:lnTo>
                    <a:pt x="233911" y="16074"/>
                  </a:lnTo>
                  <a:lnTo>
                    <a:pt x="296012" y="7342"/>
                  </a:lnTo>
                  <a:lnTo>
                    <a:pt x="362610" y="1884"/>
                  </a:lnTo>
                  <a:lnTo>
                    <a:pt x="432816" y="0"/>
                  </a:lnTo>
                  <a:lnTo>
                    <a:pt x="503015" y="1884"/>
                  </a:lnTo>
                  <a:lnTo>
                    <a:pt x="569610" y="7342"/>
                  </a:lnTo>
                  <a:lnTo>
                    <a:pt x="631709" y="16074"/>
                  </a:lnTo>
                  <a:lnTo>
                    <a:pt x="688421" y="27786"/>
                  </a:lnTo>
                  <a:lnTo>
                    <a:pt x="738854" y="42181"/>
                  </a:lnTo>
                  <a:lnTo>
                    <a:pt x="782116" y="58962"/>
                  </a:lnTo>
                  <a:lnTo>
                    <a:pt x="817317" y="77832"/>
                  </a:lnTo>
                  <a:lnTo>
                    <a:pt x="859966" y="120657"/>
                  </a:lnTo>
                  <a:lnTo>
                    <a:pt x="865632" y="144018"/>
                  </a:lnTo>
                  <a:lnTo>
                    <a:pt x="859966" y="167378"/>
                  </a:lnTo>
                  <a:lnTo>
                    <a:pt x="817317" y="210203"/>
                  </a:lnTo>
                  <a:lnTo>
                    <a:pt x="782116" y="229073"/>
                  </a:lnTo>
                  <a:lnTo>
                    <a:pt x="738854" y="245854"/>
                  </a:lnTo>
                  <a:lnTo>
                    <a:pt x="688421" y="260249"/>
                  </a:lnTo>
                  <a:lnTo>
                    <a:pt x="631709" y="271961"/>
                  </a:lnTo>
                  <a:lnTo>
                    <a:pt x="569610" y="280693"/>
                  </a:lnTo>
                  <a:lnTo>
                    <a:pt x="503015" y="286151"/>
                  </a:lnTo>
                  <a:lnTo>
                    <a:pt x="432816" y="288036"/>
                  </a:lnTo>
                  <a:lnTo>
                    <a:pt x="362610" y="286151"/>
                  </a:lnTo>
                  <a:lnTo>
                    <a:pt x="296012" y="280693"/>
                  </a:lnTo>
                  <a:lnTo>
                    <a:pt x="233911" y="271961"/>
                  </a:lnTo>
                  <a:lnTo>
                    <a:pt x="177199" y="260249"/>
                  </a:lnTo>
                  <a:lnTo>
                    <a:pt x="126768" y="245854"/>
                  </a:lnTo>
                  <a:lnTo>
                    <a:pt x="83507" y="229073"/>
                  </a:lnTo>
                  <a:lnTo>
                    <a:pt x="48309" y="210203"/>
                  </a:lnTo>
                  <a:lnTo>
                    <a:pt x="5664" y="167378"/>
                  </a:lnTo>
                  <a:lnTo>
                    <a:pt x="0" y="144018"/>
                  </a:lnTo>
                  <a:close/>
                </a:path>
              </a:pathLst>
            </a:custGeom>
            <a:ln w="28955">
              <a:solidFill>
                <a:srgbClr val="FF0000"/>
              </a:solidFill>
            </a:ln>
          </p:spPr>
          <p:txBody>
            <a:bodyPr wrap="square" lIns="0" tIns="0" rIns="0" bIns="0" rtlCol="0"/>
            <a:lstStyle/>
            <a:p>
              <a:endParaRPr/>
            </a:p>
          </p:txBody>
        </p:sp>
        <p:sp>
          <p:nvSpPr>
            <p:cNvPr id="14" name="object 10">
              <a:extLst>
                <a:ext uri="{FF2B5EF4-FFF2-40B4-BE49-F238E27FC236}">
                  <a16:creationId xmlns:a16="http://schemas.microsoft.com/office/drawing/2014/main" id="{11865A84-42D6-6FC2-E084-610A5B559F05}"/>
                </a:ext>
              </a:extLst>
            </p:cNvPr>
            <p:cNvSpPr/>
            <p:nvPr/>
          </p:nvSpPr>
          <p:spPr>
            <a:xfrm>
              <a:off x="1432433" y="2707004"/>
              <a:ext cx="386080" cy="3098800"/>
            </a:xfrm>
            <a:custGeom>
              <a:avLst/>
              <a:gdLst/>
              <a:ahLst/>
              <a:cxnLst/>
              <a:rect l="l" t="t" r="r" b="b"/>
              <a:pathLst>
                <a:path w="386080" h="3098800">
                  <a:moveTo>
                    <a:pt x="0" y="2979077"/>
                  </a:moveTo>
                  <a:lnTo>
                    <a:pt x="45084" y="3098673"/>
                  </a:lnTo>
                  <a:lnTo>
                    <a:pt x="104214" y="3005912"/>
                  </a:lnTo>
                  <a:lnTo>
                    <a:pt x="73913" y="3005912"/>
                  </a:lnTo>
                  <a:lnTo>
                    <a:pt x="35940" y="3001975"/>
                  </a:lnTo>
                  <a:lnTo>
                    <a:pt x="37910" y="2983012"/>
                  </a:lnTo>
                  <a:lnTo>
                    <a:pt x="0" y="2979077"/>
                  </a:lnTo>
                  <a:close/>
                </a:path>
                <a:path w="386080" h="3098800">
                  <a:moveTo>
                    <a:pt x="37910" y="2983012"/>
                  </a:moveTo>
                  <a:lnTo>
                    <a:pt x="35940" y="3001975"/>
                  </a:lnTo>
                  <a:lnTo>
                    <a:pt x="73913" y="3005912"/>
                  </a:lnTo>
                  <a:lnTo>
                    <a:pt x="75882" y="2986953"/>
                  </a:lnTo>
                  <a:lnTo>
                    <a:pt x="37910" y="2983012"/>
                  </a:lnTo>
                  <a:close/>
                </a:path>
                <a:path w="386080" h="3098800">
                  <a:moveTo>
                    <a:pt x="75882" y="2986953"/>
                  </a:moveTo>
                  <a:lnTo>
                    <a:pt x="73913" y="3005912"/>
                  </a:lnTo>
                  <a:lnTo>
                    <a:pt x="104214" y="3005912"/>
                  </a:lnTo>
                  <a:lnTo>
                    <a:pt x="113791" y="2990888"/>
                  </a:lnTo>
                  <a:lnTo>
                    <a:pt x="75882" y="2986953"/>
                  </a:lnTo>
                  <a:close/>
                </a:path>
                <a:path w="386080" h="3098800">
                  <a:moveTo>
                    <a:pt x="347725" y="0"/>
                  </a:moveTo>
                  <a:lnTo>
                    <a:pt x="37910" y="2983012"/>
                  </a:lnTo>
                  <a:lnTo>
                    <a:pt x="75882" y="2986953"/>
                  </a:lnTo>
                  <a:lnTo>
                    <a:pt x="385572" y="3810"/>
                  </a:lnTo>
                  <a:lnTo>
                    <a:pt x="347725" y="0"/>
                  </a:lnTo>
                  <a:close/>
                </a:path>
              </a:pathLst>
            </a:custGeom>
            <a:solidFill>
              <a:srgbClr val="FF0000"/>
            </a:solidFill>
          </p:spPr>
          <p:txBody>
            <a:bodyPr wrap="square" lIns="0" tIns="0" rIns="0" bIns="0" rtlCol="0"/>
            <a:lstStyle/>
            <a:p>
              <a:endParaRPr/>
            </a:p>
          </p:txBody>
        </p:sp>
      </p:grpSp>
      <p:sp>
        <p:nvSpPr>
          <p:cNvPr id="15" name="Espace réservé du numéro de diapositive 14">
            <a:extLst>
              <a:ext uri="{FF2B5EF4-FFF2-40B4-BE49-F238E27FC236}">
                <a16:creationId xmlns:a16="http://schemas.microsoft.com/office/drawing/2014/main" id="{6453DB9C-8280-B7B8-F4C8-851D30ECF2A7}"/>
              </a:ext>
            </a:extLst>
          </p:cNvPr>
          <p:cNvSpPr>
            <a:spLocks noGrp="1"/>
          </p:cNvSpPr>
          <p:nvPr>
            <p:ph type="sldNum" sz="quarter" idx="12"/>
          </p:nvPr>
        </p:nvSpPr>
        <p:spPr/>
        <p:txBody>
          <a:bodyPr/>
          <a:lstStyle/>
          <a:p>
            <a:fld id="{14385F30-F5BB-45A0-A756-346F67DA10C3}" type="slidenum">
              <a:rPr lang="en-US" smtClean="0"/>
              <a:t>83</a:t>
            </a:fld>
            <a:endParaRPr lang="en-US"/>
          </a:p>
        </p:txBody>
      </p:sp>
    </p:spTree>
    <p:extLst>
      <p:ext uri="{BB962C8B-B14F-4D97-AF65-F5344CB8AC3E}">
        <p14:creationId xmlns:p14="http://schemas.microsoft.com/office/powerpoint/2010/main" val="4065745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609780" y="860842"/>
            <a:ext cx="2694456" cy="523220"/>
          </a:xfrm>
          <a:prstGeom prst="rect">
            <a:avLst/>
          </a:prstGeom>
          <a:noFill/>
        </p:spPr>
        <p:txBody>
          <a:bodyPr wrap="none" rtlCol="0">
            <a:spAutoFit/>
          </a:bodyPr>
          <a:lstStyle/>
          <a:p>
            <a:r>
              <a:rPr lang="fr-FR" sz="2800" b="1" dirty="0"/>
              <a:t>Requêtes d’ajout</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4" name="object 3">
            <a:extLst>
              <a:ext uri="{FF2B5EF4-FFF2-40B4-BE49-F238E27FC236}">
                <a16:creationId xmlns:a16="http://schemas.microsoft.com/office/drawing/2014/main" id="{2666674C-E186-D0D3-0C09-10DD232CF793}"/>
              </a:ext>
            </a:extLst>
          </p:cNvPr>
          <p:cNvSpPr txBox="1"/>
          <p:nvPr/>
        </p:nvSpPr>
        <p:spPr>
          <a:xfrm>
            <a:off x="383466" y="1448172"/>
            <a:ext cx="7840345" cy="1565275"/>
          </a:xfrm>
          <a:prstGeom prst="rect">
            <a:avLst/>
          </a:prstGeom>
        </p:spPr>
        <p:txBody>
          <a:bodyPr vert="horz" wrap="square" lIns="0" tIns="12700" rIns="0" bIns="0" rtlCol="0">
            <a:spAutoFit/>
          </a:bodyPr>
          <a:lstStyle/>
          <a:p>
            <a:pPr marL="285115" marR="109855" indent="-273050">
              <a:lnSpc>
                <a:spcPct val="100000"/>
              </a:lnSpc>
              <a:spcBef>
                <a:spcPts val="100"/>
              </a:spcBef>
              <a:buClr>
                <a:srgbClr val="4F81BC"/>
              </a:buClr>
              <a:buSzPct val="85416"/>
              <a:buFont typeface="Segoe UI Symbol"/>
              <a:buChar char="⚫"/>
              <a:tabLst>
                <a:tab pos="285115" algn="l"/>
                <a:tab pos="285750" algn="l"/>
              </a:tabLst>
            </a:pPr>
            <a:r>
              <a:rPr sz="2400" dirty="0">
                <a:latin typeface="Calibri"/>
                <a:cs typeface="Calibri"/>
              </a:rPr>
              <a:t>On</a:t>
            </a:r>
            <a:r>
              <a:rPr sz="2400" spc="-45" dirty="0">
                <a:latin typeface="Calibri"/>
                <a:cs typeface="Calibri"/>
              </a:rPr>
              <a:t> </a:t>
            </a:r>
            <a:r>
              <a:rPr sz="2400" dirty="0">
                <a:latin typeface="Calibri"/>
                <a:cs typeface="Calibri"/>
              </a:rPr>
              <a:t>veut</a:t>
            </a:r>
            <a:r>
              <a:rPr sz="2400" spc="-20" dirty="0">
                <a:latin typeface="Calibri"/>
                <a:cs typeface="Calibri"/>
              </a:rPr>
              <a:t> </a:t>
            </a:r>
            <a:r>
              <a:rPr sz="2400" dirty="0">
                <a:latin typeface="Calibri"/>
                <a:cs typeface="Calibri"/>
              </a:rPr>
              <a:t>créer</a:t>
            </a:r>
            <a:r>
              <a:rPr sz="2400" spc="-40" dirty="0">
                <a:latin typeface="Calibri"/>
                <a:cs typeface="Calibri"/>
              </a:rPr>
              <a:t> </a:t>
            </a:r>
            <a:r>
              <a:rPr sz="2400" dirty="0">
                <a:latin typeface="Calibri"/>
                <a:cs typeface="Calibri"/>
              </a:rPr>
              <a:t>une</a:t>
            </a:r>
            <a:r>
              <a:rPr sz="2400" spc="-25" dirty="0">
                <a:latin typeface="Calibri"/>
                <a:cs typeface="Calibri"/>
              </a:rPr>
              <a:t> </a:t>
            </a:r>
            <a:r>
              <a:rPr sz="2400" dirty="0">
                <a:latin typeface="Calibri"/>
                <a:cs typeface="Calibri"/>
              </a:rPr>
              <a:t>table</a:t>
            </a:r>
            <a:r>
              <a:rPr sz="2400" spc="-3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grandsApparts</a:t>
            </a:r>
            <a:r>
              <a:rPr sz="2400" spc="-35" dirty="0">
                <a:latin typeface="Calibri"/>
                <a:cs typeface="Calibri"/>
              </a:rPr>
              <a:t> </a:t>
            </a:r>
            <a:r>
              <a:rPr sz="2400" dirty="0">
                <a:latin typeface="Calibri"/>
                <a:cs typeface="Calibri"/>
              </a:rPr>
              <a:t>»</a:t>
            </a:r>
            <a:r>
              <a:rPr sz="2400" spc="-35" dirty="0">
                <a:latin typeface="Calibri"/>
                <a:cs typeface="Calibri"/>
              </a:rPr>
              <a:t> </a:t>
            </a:r>
            <a:r>
              <a:rPr sz="2400" dirty="0">
                <a:latin typeface="Calibri"/>
                <a:cs typeface="Calibri"/>
              </a:rPr>
              <a:t>qui</a:t>
            </a:r>
            <a:r>
              <a:rPr sz="2400" spc="-25" dirty="0">
                <a:latin typeface="Calibri"/>
                <a:cs typeface="Calibri"/>
              </a:rPr>
              <a:t> </a:t>
            </a:r>
            <a:r>
              <a:rPr sz="2400" dirty="0">
                <a:latin typeface="Calibri"/>
                <a:cs typeface="Calibri"/>
              </a:rPr>
              <a:t>contient</a:t>
            </a:r>
            <a:r>
              <a:rPr sz="2400" spc="-35" dirty="0">
                <a:latin typeface="Calibri"/>
                <a:cs typeface="Calibri"/>
              </a:rPr>
              <a:t> </a:t>
            </a:r>
            <a:r>
              <a:rPr sz="2400" spc="-20" dirty="0">
                <a:latin typeface="Calibri"/>
                <a:cs typeface="Calibri"/>
              </a:rPr>
              <a:t>ceux </a:t>
            </a:r>
            <a:r>
              <a:rPr sz="2400" dirty="0">
                <a:latin typeface="Calibri"/>
                <a:cs typeface="Calibri"/>
              </a:rPr>
              <a:t>ayant</a:t>
            </a:r>
            <a:r>
              <a:rPr sz="2400" spc="-60" dirty="0">
                <a:latin typeface="Calibri"/>
                <a:cs typeface="Calibri"/>
              </a:rPr>
              <a:t> </a:t>
            </a:r>
            <a:r>
              <a:rPr sz="2400" dirty="0">
                <a:latin typeface="Calibri"/>
                <a:cs typeface="Calibri"/>
              </a:rPr>
              <a:t>une</a:t>
            </a:r>
            <a:r>
              <a:rPr sz="2400" spc="-25" dirty="0">
                <a:latin typeface="Calibri"/>
                <a:cs typeface="Calibri"/>
              </a:rPr>
              <a:t> </a:t>
            </a:r>
            <a:r>
              <a:rPr sz="2400" dirty="0">
                <a:latin typeface="Calibri"/>
                <a:cs typeface="Calibri"/>
              </a:rPr>
              <a:t>superficie</a:t>
            </a:r>
            <a:r>
              <a:rPr sz="2400" spc="-45" dirty="0">
                <a:latin typeface="Calibri"/>
                <a:cs typeface="Calibri"/>
              </a:rPr>
              <a:t> </a:t>
            </a:r>
            <a:r>
              <a:rPr sz="2400" dirty="0">
                <a:latin typeface="Calibri"/>
                <a:cs typeface="Calibri"/>
              </a:rPr>
              <a:t>&gt;</a:t>
            </a:r>
            <a:r>
              <a:rPr sz="2400" spc="-35" dirty="0">
                <a:latin typeface="Calibri"/>
                <a:cs typeface="Calibri"/>
              </a:rPr>
              <a:t> </a:t>
            </a:r>
            <a:r>
              <a:rPr sz="2400" spc="-20" dirty="0">
                <a:latin typeface="Calibri"/>
                <a:cs typeface="Calibri"/>
              </a:rPr>
              <a:t>100.</a:t>
            </a:r>
            <a:endParaRPr sz="2400" dirty="0">
              <a:latin typeface="Calibri"/>
              <a:cs typeface="Calibri"/>
            </a:endParaRPr>
          </a:p>
          <a:p>
            <a:pPr marL="285115" marR="5080" indent="-273050">
              <a:lnSpc>
                <a:spcPct val="100000"/>
              </a:lnSpc>
              <a:spcBef>
                <a:spcPts val="600"/>
              </a:spcBef>
              <a:buClr>
                <a:srgbClr val="4F81BC"/>
              </a:buClr>
              <a:buSzPct val="85416"/>
              <a:buFont typeface="Segoe UI Symbol"/>
              <a:buChar char="⚫"/>
              <a:tabLst>
                <a:tab pos="285115" algn="l"/>
                <a:tab pos="285750" algn="l"/>
              </a:tabLst>
            </a:pPr>
            <a:r>
              <a:rPr sz="2400" dirty="0">
                <a:latin typeface="Calibri"/>
                <a:cs typeface="Calibri"/>
              </a:rPr>
              <a:t>Copier/Coller</a:t>
            </a:r>
            <a:r>
              <a:rPr sz="2400" spc="-60" dirty="0">
                <a:latin typeface="Calibri"/>
                <a:cs typeface="Calibri"/>
              </a:rPr>
              <a:t> </a:t>
            </a:r>
            <a:r>
              <a:rPr sz="2400" dirty="0">
                <a:latin typeface="Calibri"/>
                <a:cs typeface="Calibri"/>
              </a:rPr>
              <a:t>la</a:t>
            </a:r>
            <a:r>
              <a:rPr sz="2400" spc="-25" dirty="0">
                <a:latin typeface="Calibri"/>
                <a:cs typeface="Calibri"/>
              </a:rPr>
              <a:t> </a:t>
            </a:r>
            <a:r>
              <a:rPr sz="2400" dirty="0">
                <a:latin typeface="Calibri"/>
                <a:cs typeface="Calibri"/>
              </a:rPr>
              <a:t>table</a:t>
            </a:r>
            <a:r>
              <a:rPr sz="2400" spc="-50" dirty="0">
                <a:latin typeface="Calibri"/>
                <a:cs typeface="Calibri"/>
              </a:rPr>
              <a:t> </a:t>
            </a:r>
            <a:r>
              <a:rPr sz="2400" dirty="0">
                <a:latin typeface="Calibri"/>
                <a:cs typeface="Calibri"/>
              </a:rPr>
              <a:t>Appart</a:t>
            </a:r>
            <a:r>
              <a:rPr sz="2400" spc="-20" dirty="0">
                <a:latin typeface="Calibri"/>
                <a:cs typeface="Calibri"/>
              </a:rPr>
              <a:t> </a:t>
            </a:r>
            <a:r>
              <a:rPr sz="2400" dirty="0">
                <a:latin typeface="Calibri"/>
                <a:cs typeface="Calibri"/>
              </a:rPr>
              <a:t>pour</a:t>
            </a:r>
            <a:r>
              <a:rPr sz="2400" spc="-30" dirty="0">
                <a:latin typeface="Calibri"/>
                <a:cs typeface="Calibri"/>
              </a:rPr>
              <a:t> </a:t>
            </a:r>
            <a:r>
              <a:rPr sz="2400" dirty="0">
                <a:latin typeface="Calibri"/>
                <a:cs typeface="Calibri"/>
              </a:rPr>
              <a:t>obtenir</a:t>
            </a:r>
            <a:r>
              <a:rPr sz="2400" spc="-30" dirty="0">
                <a:latin typeface="Calibri"/>
                <a:cs typeface="Calibri"/>
              </a:rPr>
              <a:t> </a:t>
            </a:r>
            <a:r>
              <a:rPr sz="2400" dirty="0">
                <a:latin typeface="Calibri"/>
                <a:cs typeface="Calibri"/>
              </a:rPr>
              <a:t>une</a:t>
            </a:r>
            <a:r>
              <a:rPr sz="2400" spc="-15" dirty="0">
                <a:latin typeface="Calibri"/>
                <a:cs typeface="Calibri"/>
              </a:rPr>
              <a:t> </a:t>
            </a:r>
            <a:r>
              <a:rPr sz="2400" dirty="0">
                <a:latin typeface="Calibri"/>
                <a:cs typeface="Calibri"/>
              </a:rPr>
              <a:t>nouvelle</a:t>
            </a:r>
            <a:r>
              <a:rPr sz="2400" spc="-15" dirty="0">
                <a:latin typeface="Calibri"/>
                <a:cs typeface="Calibri"/>
              </a:rPr>
              <a:t> </a:t>
            </a:r>
            <a:r>
              <a:rPr sz="2400" spc="-10" dirty="0">
                <a:latin typeface="Calibri"/>
                <a:cs typeface="Calibri"/>
              </a:rPr>
              <a:t>table </a:t>
            </a:r>
            <a:r>
              <a:rPr sz="2400" dirty="0">
                <a:latin typeface="Calibri"/>
                <a:cs typeface="Calibri"/>
              </a:rPr>
              <a:t>ayant</a:t>
            </a:r>
            <a:r>
              <a:rPr sz="2400" spc="-60" dirty="0">
                <a:latin typeface="Calibri"/>
                <a:cs typeface="Calibri"/>
              </a:rPr>
              <a:t> </a:t>
            </a:r>
            <a:r>
              <a:rPr sz="2400" dirty="0">
                <a:latin typeface="Calibri"/>
                <a:cs typeface="Calibri"/>
              </a:rPr>
              <a:t>la</a:t>
            </a:r>
            <a:r>
              <a:rPr sz="2400" spc="-35" dirty="0">
                <a:latin typeface="Calibri"/>
                <a:cs typeface="Calibri"/>
              </a:rPr>
              <a:t> </a:t>
            </a:r>
            <a:r>
              <a:rPr sz="2400" dirty="0">
                <a:latin typeface="Calibri"/>
                <a:cs typeface="Calibri"/>
              </a:rPr>
              <a:t>même</a:t>
            </a:r>
            <a:r>
              <a:rPr sz="2400" spc="-60" dirty="0">
                <a:latin typeface="Calibri"/>
                <a:cs typeface="Calibri"/>
              </a:rPr>
              <a:t> </a:t>
            </a:r>
            <a:r>
              <a:rPr sz="2400" spc="-10" dirty="0">
                <a:latin typeface="Calibri"/>
                <a:cs typeface="Calibri"/>
              </a:rPr>
              <a:t>structure.</a:t>
            </a:r>
            <a:endParaRPr sz="2400" dirty="0">
              <a:latin typeface="Calibri"/>
              <a:cs typeface="Calibri"/>
            </a:endParaRPr>
          </a:p>
        </p:txBody>
      </p:sp>
      <p:grpSp>
        <p:nvGrpSpPr>
          <p:cNvPr id="6" name="object 4">
            <a:extLst>
              <a:ext uri="{FF2B5EF4-FFF2-40B4-BE49-F238E27FC236}">
                <a16:creationId xmlns:a16="http://schemas.microsoft.com/office/drawing/2014/main" id="{83526EF5-9DDA-D466-45E0-74E5851C2F7F}"/>
              </a:ext>
            </a:extLst>
          </p:cNvPr>
          <p:cNvGrpSpPr/>
          <p:nvPr/>
        </p:nvGrpSpPr>
        <p:grpSpPr>
          <a:xfrm>
            <a:off x="2274506" y="3013447"/>
            <a:ext cx="5466580" cy="3182542"/>
            <a:chOff x="2196083" y="2276855"/>
            <a:chExt cx="4163695" cy="4287520"/>
          </a:xfrm>
        </p:grpSpPr>
        <p:pic>
          <p:nvPicPr>
            <p:cNvPr id="7" name="object 5">
              <a:extLst>
                <a:ext uri="{FF2B5EF4-FFF2-40B4-BE49-F238E27FC236}">
                  <a16:creationId xmlns:a16="http://schemas.microsoft.com/office/drawing/2014/main" id="{A415F94C-12DB-07C5-A3A6-33F3DC4AEBFF}"/>
                </a:ext>
              </a:extLst>
            </p:cNvPr>
            <p:cNvPicPr/>
            <p:nvPr/>
          </p:nvPicPr>
          <p:blipFill>
            <a:blip r:embed="rId4" cstate="print"/>
            <a:stretch>
              <a:fillRect/>
            </a:stretch>
          </p:blipFill>
          <p:spPr>
            <a:xfrm>
              <a:off x="2196083" y="2276855"/>
              <a:ext cx="4163568" cy="4287012"/>
            </a:xfrm>
            <a:prstGeom prst="rect">
              <a:avLst/>
            </a:prstGeom>
          </p:spPr>
        </p:pic>
        <p:sp>
          <p:nvSpPr>
            <p:cNvPr id="9" name="object 6">
              <a:extLst>
                <a:ext uri="{FF2B5EF4-FFF2-40B4-BE49-F238E27FC236}">
                  <a16:creationId xmlns:a16="http://schemas.microsoft.com/office/drawing/2014/main" id="{03DAF514-20B8-AAF1-CF61-396F5D0DC681}"/>
                </a:ext>
              </a:extLst>
            </p:cNvPr>
            <p:cNvSpPr/>
            <p:nvPr/>
          </p:nvSpPr>
          <p:spPr>
            <a:xfrm>
              <a:off x="2484881" y="2422397"/>
              <a:ext cx="647700" cy="935990"/>
            </a:xfrm>
            <a:custGeom>
              <a:avLst/>
              <a:gdLst/>
              <a:ahLst/>
              <a:cxnLst/>
              <a:rect l="l" t="t" r="r" b="b"/>
              <a:pathLst>
                <a:path w="647700" h="935989">
                  <a:moveTo>
                    <a:pt x="0" y="467867"/>
                  </a:moveTo>
                  <a:lnTo>
                    <a:pt x="2179" y="413295"/>
                  </a:lnTo>
                  <a:lnTo>
                    <a:pt x="8555" y="360574"/>
                  </a:lnTo>
                  <a:lnTo>
                    <a:pt x="18884" y="310056"/>
                  </a:lnTo>
                  <a:lnTo>
                    <a:pt x="32923" y="262090"/>
                  </a:lnTo>
                  <a:lnTo>
                    <a:pt x="50429" y="217027"/>
                  </a:lnTo>
                  <a:lnTo>
                    <a:pt x="71159" y="175220"/>
                  </a:lnTo>
                  <a:lnTo>
                    <a:pt x="94869" y="137017"/>
                  </a:lnTo>
                  <a:lnTo>
                    <a:pt x="121315" y="102770"/>
                  </a:lnTo>
                  <a:lnTo>
                    <a:pt x="150256" y="72829"/>
                  </a:lnTo>
                  <a:lnTo>
                    <a:pt x="181447" y="47546"/>
                  </a:lnTo>
                  <a:lnTo>
                    <a:pt x="214645" y="27270"/>
                  </a:lnTo>
                  <a:lnTo>
                    <a:pt x="286089" y="3146"/>
                  </a:lnTo>
                  <a:lnTo>
                    <a:pt x="323850" y="0"/>
                  </a:lnTo>
                  <a:lnTo>
                    <a:pt x="361610" y="3146"/>
                  </a:lnTo>
                  <a:lnTo>
                    <a:pt x="433054" y="27270"/>
                  </a:lnTo>
                  <a:lnTo>
                    <a:pt x="466252" y="47546"/>
                  </a:lnTo>
                  <a:lnTo>
                    <a:pt x="497443" y="72829"/>
                  </a:lnTo>
                  <a:lnTo>
                    <a:pt x="526384" y="102770"/>
                  </a:lnTo>
                  <a:lnTo>
                    <a:pt x="552830" y="137017"/>
                  </a:lnTo>
                  <a:lnTo>
                    <a:pt x="576540" y="175220"/>
                  </a:lnTo>
                  <a:lnTo>
                    <a:pt x="597270" y="217027"/>
                  </a:lnTo>
                  <a:lnTo>
                    <a:pt x="614776" y="262090"/>
                  </a:lnTo>
                  <a:lnTo>
                    <a:pt x="628815" y="310056"/>
                  </a:lnTo>
                  <a:lnTo>
                    <a:pt x="639144" y="360574"/>
                  </a:lnTo>
                  <a:lnTo>
                    <a:pt x="645520" y="413295"/>
                  </a:lnTo>
                  <a:lnTo>
                    <a:pt x="647700" y="467867"/>
                  </a:lnTo>
                  <a:lnTo>
                    <a:pt x="645520" y="522440"/>
                  </a:lnTo>
                  <a:lnTo>
                    <a:pt x="639144" y="575161"/>
                  </a:lnTo>
                  <a:lnTo>
                    <a:pt x="628815" y="625679"/>
                  </a:lnTo>
                  <a:lnTo>
                    <a:pt x="614776" y="673645"/>
                  </a:lnTo>
                  <a:lnTo>
                    <a:pt x="597270" y="718708"/>
                  </a:lnTo>
                  <a:lnTo>
                    <a:pt x="576540" y="760515"/>
                  </a:lnTo>
                  <a:lnTo>
                    <a:pt x="552830" y="798718"/>
                  </a:lnTo>
                  <a:lnTo>
                    <a:pt x="526384" y="832965"/>
                  </a:lnTo>
                  <a:lnTo>
                    <a:pt x="497443" y="862906"/>
                  </a:lnTo>
                  <a:lnTo>
                    <a:pt x="466252" y="888189"/>
                  </a:lnTo>
                  <a:lnTo>
                    <a:pt x="433054" y="908465"/>
                  </a:lnTo>
                  <a:lnTo>
                    <a:pt x="361610" y="932589"/>
                  </a:lnTo>
                  <a:lnTo>
                    <a:pt x="323850" y="935736"/>
                  </a:lnTo>
                  <a:lnTo>
                    <a:pt x="286089" y="932589"/>
                  </a:lnTo>
                  <a:lnTo>
                    <a:pt x="214645" y="908465"/>
                  </a:lnTo>
                  <a:lnTo>
                    <a:pt x="181447" y="888189"/>
                  </a:lnTo>
                  <a:lnTo>
                    <a:pt x="150256" y="862906"/>
                  </a:lnTo>
                  <a:lnTo>
                    <a:pt x="121315" y="832965"/>
                  </a:lnTo>
                  <a:lnTo>
                    <a:pt x="94869" y="798718"/>
                  </a:lnTo>
                  <a:lnTo>
                    <a:pt x="71159" y="760515"/>
                  </a:lnTo>
                  <a:lnTo>
                    <a:pt x="50429" y="718708"/>
                  </a:lnTo>
                  <a:lnTo>
                    <a:pt x="32923" y="673645"/>
                  </a:lnTo>
                  <a:lnTo>
                    <a:pt x="18884" y="625679"/>
                  </a:lnTo>
                  <a:lnTo>
                    <a:pt x="8555" y="575161"/>
                  </a:lnTo>
                  <a:lnTo>
                    <a:pt x="2179" y="522440"/>
                  </a:lnTo>
                  <a:lnTo>
                    <a:pt x="0" y="467867"/>
                  </a:lnTo>
                  <a:close/>
                </a:path>
              </a:pathLst>
            </a:custGeom>
            <a:ln w="28956">
              <a:solidFill>
                <a:srgbClr val="FF0000"/>
              </a:solidFill>
            </a:ln>
          </p:spPr>
          <p:txBody>
            <a:bodyPr wrap="square" lIns="0" tIns="0" rIns="0" bIns="0" rtlCol="0"/>
            <a:lstStyle/>
            <a:p>
              <a:pPr algn="l" rtl="0"/>
              <a:endParaRPr/>
            </a:p>
          </p:txBody>
        </p:sp>
      </p:grpSp>
      <p:sp>
        <p:nvSpPr>
          <p:cNvPr id="10" name="Espace réservé du numéro de diapositive 9">
            <a:extLst>
              <a:ext uri="{FF2B5EF4-FFF2-40B4-BE49-F238E27FC236}">
                <a16:creationId xmlns:a16="http://schemas.microsoft.com/office/drawing/2014/main" id="{EDA43B3C-ADEB-6D64-2D03-5A4BEE035993}"/>
              </a:ext>
            </a:extLst>
          </p:cNvPr>
          <p:cNvSpPr>
            <a:spLocks noGrp="1"/>
          </p:cNvSpPr>
          <p:nvPr>
            <p:ph type="sldNum" sz="quarter" idx="12"/>
          </p:nvPr>
        </p:nvSpPr>
        <p:spPr/>
        <p:txBody>
          <a:bodyPr/>
          <a:lstStyle/>
          <a:p>
            <a:fld id="{14385F30-F5BB-45A0-A756-346F67DA10C3}" type="slidenum">
              <a:rPr lang="en-US" smtClean="0"/>
              <a:t>84</a:t>
            </a:fld>
            <a:endParaRPr lang="en-US"/>
          </a:p>
        </p:txBody>
      </p:sp>
    </p:spTree>
    <p:extLst>
      <p:ext uri="{BB962C8B-B14F-4D97-AF65-F5344CB8AC3E}">
        <p14:creationId xmlns:p14="http://schemas.microsoft.com/office/powerpoint/2010/main" val="2194640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63724" y="375716"/>
            <a:ext cx="45719" cy="47902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 coins arrondis 4">
            <a:extLst>
              <a:ext uri="{FF2B5EF4-FFF2-40B4-BE49-F238E27FC236}">
                <a16:creationId xmlns:a16="http://schemas.microsoft.com/office/drawing/2014/main" id="{BD6F1C45-13FA-280F-A28B-4BA4ED6D9D6C}"/>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7" name="ZoneTexte 36">
            <a:extLst>
              <a:ext uri="{FF2B5EF4-FFF2-40B4-BE49-F238E27FC236}">
                <a16:creationId xmlns:a16="http://schemas.microsoft.com/office/drawing/2014/main" id="{7CE58007-C08D-D6CD-B023-BABA420E20F5}"/>
              </a:ext>
            </a:extLst>
          </p:cNvPr>
          <p:cNvSpPr txBox="1"/>
          <p:nvPr/>
        </p:nvSpPr>
        <p:spPr>
          <a:xfrm>
            <a:off x="4609780" y="860842"/>
            <a:ext cx="2694456" cy="523220"/>
          </a:xfrm>
          <a:prstGeom prst="rect">
            <a:avLst/>
          </a:prstGeom>
          <a:noFill/>
        </p:spPr>
        <p:txBody>
          <a:bodyPr wrap="none" rtlCol="0">
            <a:spAutoFit/>
          </a:bodyPr>
          <a:lstStyle/>
          <a:p>
            <a:r>
              <a:rPr lang="fr-FR" sz="2800" b="1" dirty="0"/>
              <a:t>Requêtes d’ajout</a:t>
            </a:r>
          </a:p>
        </p:txBody>
      </p:sp>
      <p:cxnSp>
        <p:nvCxnSpPr>
          <p:cNvPr id="39" name="Connecteur droit 38">
            <a:extLst>
              <a:ext uri="{FF2B5EF4-FFF2-40B4-BE49-F238E27FC236}">
                <a16:creationId xmlns:a16="http://schemas.microsoft.com/office/drawing/2014/main" id="{ACE569FA-D178-40EB-FBD7-20674E2A73B8}"/>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40" name="ZoneTexte 39">
            <a:extLst>
              <a:ext uri="{FF2B5EF4-FFF2-40B4-BE49-F238E27FC236}">
                <a16:creationId xmlns:a16="http://schemas.microsoft.com/office/drawing/2014/main" id="{7A8DE82D-AAA9-57C5-E79C-4214C6657435}"/>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pic>
        <p:nvPicPr>
          <p:cNvPr id="8" name="object 3">
            <a:extLst>
              <a:ext uri="{FF2B5EF4-FFF2-40B4-BE49-F238E27FC236}">
                <a16:creationId xmlns:a16="http://schemas.microsoft.com/office/drawing/2014/main" id="{EDC67407-3046-13EE-C7A6-C7739C95698E}"/>
              </a:ext>
            </a:extLst>
          </p:cNvPr>
          <p:cNvPicPr/>
          <p:nvPr/>
        </p:nvPicPr>
        <p:blipFill>
          <a:blip r:embed="rId4" cstate="print"/>
          <a:stretch>
            <a:fillRect/>
          </a:stretch>
        </p:blipFill>
        <p:spPr>
          <a:xfrm>
            <a:off x="3131820" y="4366259"/>
            <a:ext cx="5401056" cy="1921764"/>
          </a:xfrm>
          <a:prstGeom prst="rect">
            <a:avLst/>
          </a:prstGeom>
        </p:spPr>
      </p:pic>
      <p:grpSp>
        <p:nvGrpSpPr>
          <p:cNvPr id="10" name="object 4">
            <a:extLst>
              <a:ext uri="{FF2B5EF4-FFF2-40B4-BE49-F238E27FC236}">
                <a16:creationId xmlns:a16="http://schemas.microsoft.com/office/drawing/2014/main" id="{E2186510-0757-37A7-B908-FB9808916127}"/>
              </a:ext>
            </a:extLst>
          </p:cNvPr>
          <p:cNvGrpSpPr/>
          <p:nvPr/>
        </p:nvGrpSpPr>
        <p:grpSpPr>
          <a:xfrm>
            <a:off x="467867" y="1367822"/>
            <a:ext cx="4885131" cy="2709004"/>
            <a:chOff x="467868" y="896111"/>
            <a:chExt cx="4267200" cy="3180715"/>
          </a:xfrm>
        </p:grpSpPr>
        <p:pic>
          <p:nvPicPr>
            <p:cNvPr id="11" name="object 5">
              <a:extLst>
                <a:ext uri="{FF2B5EF4-FFF2-40B4-BE49-F238E27FC236}">
                  <a16:creationId xmlns:a16="http://schemas.microsoft.com/office/drawing/2014/main" id="{4A7664F3-A889-91B3-CE48-CE1D1DDE4E10}"/>
                </a:ext>
              </a:extLst>
            </p:cNvPr>
            <p:cNvPicPr/>
            <p:nvPr/>
          </p:nvPicPr>
          <p:blipFill>
            <a:blip r:embed="rId5" cstate="print"/>
            <a:stretch>
              <a:fillRect/>
            </a:stretch>
          </p:blipFill>
          <p:spPr>
            <a:xfrm>
              <a:off x="467868" y="896111"/>
              <a:ext cx="4267200" cy="3180588"/>
            </a:xfrm>
            <a:prstGeom prst="rect">
              <a:avLst/>
            </a:prstGeom>
          </p:spPr>
        </p:pic>
        <p:sp>
          <p:nvSpPr>
            <p:cNvPr id="12" name="object 6">
              <a:extLst>
                <a:ext uri="{FF2B5EF4-FFF2-40B4-BE49-F238E27FC236}">
                  <a16:creationId xmlns:a16="http://schemas.microsoft.com/office/drawing/2014/main" id="{E83EAEDE-A96A-8D4C-E1AB-A15C365FF850}"/>
                </a:ext>
              </a:extLst>
            </p:cNvPr>
            <p:cNvSpPr/>
            <p:nvPr/>
          </p:nvSpPr>
          <p:spPr>
            <a:xfrm>
              <a:off x="540257" y="1774697"/>
              <a:ext cx="3816350" cy="1871980"/>
            </a:xfrm>
            <a:custGeom>
              <a:avLst/>
              <a:gdLst/>
              <a:ahLst/>
              <a:cxnLst/>
              <a:rect l="l" t="t" r="r" b="b"/>
              <a:pathLst>
                <a:path w="3816350" h="1871979">
                  <a:moveTo>
                    <a:pt x="0" y="214884"/>
                  </a:moveTo>
                  <a:lnTo>
                    <a:pt x="3816096" y="214884"/>
                  </a:lnTo>
                  <a:lnTo>
                    <a:pt x="3816096" y="0"/>
                  </a:lnTo>
                  <a:lnTo>
                    <a:pt x="0" y="0"/>
                  </a:lnTo>
                  <a:lnTo>
                    <a:pt x="0" y="214884"/>
                  </a:lnTo>
                  <a:close/>
                </a:path>
                <a:path w="3816350" h="1871979">
                  <a:moveTo>
                    <a:pt x="0" y="1150619"/>
                  </a:moveTo>
                  <a:lnTo>
                    <a:pt x="3816096" y="1150619"/>
                  </a:lnTo>
                  <a:lnTo>
                    <a:pt x="3816096" y="934211"/>
                  </a:lnTo>
                  <a:lnTo>
                    <a:pt x="0" y="934211"/>
                  </a:lnTo>
                  <a:lnTo>
                    <a:pt x="0" y="1150619"/>
                  </a:lnTo>
                  <a:close/>
                </a:path>
                <a:path w="3816350" h="1871979">
                  <a:moveTo>
                    <a:pt x="0" y="1871471"/>
                  </a:moveTo>
                  <a:lnTo>
                    <a:pt x="3816096" y="1871471"/>
                  </a:lnTo>
                  <a:lnTo>
                    <a:pt x="3816096" y="1655064"/>
                  </a:lnTo>
                  <a:lnTo>
                    <a:pt x="0" y="1655064"/>
                  </a:lnTo>
                  <a:lnTo>
                    <a:pt x="0" y="1871471"/>
                  </a:lnTo>
                  <a:close/>
                </a:path>
              </a:pathLst>
            </a:custGeom>
            <a:ln w="19812">
              <a:solidFill>
                <a:srgbClr val="FF0000"/>
              </a:solidFill>
            </a:ln>
          </p:spPr>
          <p:txBody>
            <a:bodyPr wrap="square" lIns="0" tIns="0" rIns="0" bIns="0" rtlCol="0"/>
            <a:lstStyle/>
            <a:p>
              <a:endParaRPr/>
            </a:p>
          </p:txBody>
        </p:sp>
      </p:grpSp>
      <p:sp>
        <p:nvSpPr>
          <p:cNvPr id="13" name="Espace réservé du numéro de diapositive 12">
            <a:extLst>
              <a:ext uri="{FF2B5EF4-FFF2-40B4-BE49-F238E27FC236}">
                <a16:creationId xmlns:a16="http://schemas.microsoft.com/office/drawing/2014/main" id="{6888C1EF-FBF2-F8C7-CBDA-AE03EAC5F6B5}"/>
              </a:ext>
            </a:extLst>
          </p:cNvPr>
          <p:cNvSpPr>
            <a:spLocks noGrp="1"/>
          </p:cNvSpPr>
          <p:nvPr>
            <p:ph type="sldNum" sz="quarter" idx="12"/>
          </p:nvPr>
        </p:nvSpPr>
        <p:spPr/>
        <p:txBody>
          <a:bodyPr/>
          <a:lstStyle/>
          <a:p>
            <a:fld id="{14385F30-F5BB-45A0-A756-346F67DA10C3}" type="slidenum">
              <a:rPr lang="en-US" smtClean="0"/>
              <a:t>85</a:t>
            </a:fld>
            <a:endParaRPr lang="en-US"/>
          </a:p>
        </p:txBody>
      </p:sp>
    </p:spTree>
    <p:extLst>
      <p:ext uri="{BB962C8B-B14F-4D97-AF65-F5344CB8AC3E}">
        <p14:creationId xmlns:p14="http://schemas.microsoft.com/office/powerpoint/2010/main" val="1127660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3">
            <a:extLst>
              <a:ext uri="{FF2B5EF4-FFF2-40B4-BE49-F238E27FC236}">
                <a16:creationId xmlns:a16="http://schemas.microsoft.com/office/drawing/2014/main" id="{E3A059C5-1950-E155-BC64-BE00053B0BEC}"/>
              </a:ext>
            </a:extLst>
          </p:cNvPr>
          <p:cNvSpPr txBox="1">
            <a:spLocks noChangeArrowheads="1"/>
          </p:cNvSpPr>
          <p:nvPr/>
        </p:nvSpPr>
        <p:spPr>
          <a:xfrm>
            <a:off x="1571732" y="1632696"/>
            <a:ext cx="8280400" cy="4608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609600">
              <a:lnSpc>
                <a:spcPct val="150000"/>
              </a:lnSpc>
              <a:spcBef>
                <a:spcPct val="0"/>
              </a:spcBef>
              <a:buClrTx/>
              <a:buFontTx/>
              <a:buNone/>
            </a:pPr>
            <a:r>
              <a:rPr lang="fr-FR" altLang="fr-FR" sz="1600" b="1" dirty="0">
                <a:solidFill>
                  <a:schemeClr val="tx1"/>
                </a:solidFill>
              </a:rPr>
              <a:t>créer les requêtes suivantes sur la base de données « Location de voitures »</a:t>
            </a: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a:p>
            <a:pPr marL="609600" indent="-609600">
              <a:lnSpc>
                <a:spcPct val="150000"/>
              </a:lnSpc>
              <a:spcBef>
                <a:spcPct val="0"/>
              </a:spcBef>
              <a:buClrTx/>
              <a:buFontTx/>
              <a:buNone/>
            </a:pPr>
            <a:endParaRPr lang="fr-FR" altLang="fr-FR" sz="900" b="1" dirty="0">
              <a:solidFill>
                <a:srgbClr val="3333CC"/>
              </a:solidFill>
            </a:endParaRPr>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86</a:t>
            </a:fld>
            <a:endParaRPr lang="en-US" dirty="0"/>
          </a:p>
        </p:txBody>
      </p:sp>
      <p:pic>
        <p:nvPicPr>
          <p:cNvPr id="8" name="Image 7">
            <a:extLst>
              <a:ext uri="{FF2B5EF4-FFF2-40B4-BE49-F238E27FC236}">
                <a16:creationId xmlns:a16="http://schemas.microsoft.com/office/drawing/2014/main" id="{22006C71-2F37-EC3A-1AA5-A4A3736A5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897" y="2379002"/>
            <a:ext cx="6258083" cy="3605128"/>
          </a:xfrm>
          <a:prstGeom prst="rect">
            <a:avLst/>
          </a:prstGeom>
        </p:spPr>
      </p:pic>
      <p:sp>
        <p:nvSpPr>
          <p:cNvPr id="4" name="ZoneTexte 3">
            <a:extLst>
              <a:ext uri="{FF2B5EF4-FFF2-40B4-BE49-F238E27FC236}">
                <a16:creationId xmlns:a16="http://schemas.microsoft.com/office/drawing/2014/main" id="{579B17F5-C7C7-B199-8269-F0A27982888D}"/>
              </a:ext>
            </a:extLst>
          </p:cNvPr>
          <p:cNvSpPr txBox="1"/>
          <p:nvPr/>
        </p:nvSpPr>
        <p:spPr>
          <a:xfrm>
            <a:off x="5151161" y="1155818"/>
            <a:ext cx="1397498" cy="400110"/>
          </a:xfrm>
          <a:prstGeom prst="rect">
            <a:avLst/>
          </a:prstGeom>
          <a:noFill/>
        </p:spPr>
        <p:txBody>
          <a:bodyPr wrap="none" rtlCol="0">
            <a:spAutoFit/>
          </a:bodyPr>
          <a:lstStyle/>
          <a:p>
            <a:r>
              <a:rPr lang="fr-FR" sz="2000" b="1" dirty="0"/>
              <a:t>Application</a:t>
            </a:r>
          </a:p>
        </p:txBody>
      </p:sp>
      <p:sp>
        <p:nvSpPr>
          <p:cNvPr id="5" name="Rectangle : coins arrondis 4">
            <a:extLst>
              <a:ext uri="{FF2B5EF4-FFF2-40B4-BE49-F238E27FC236}">
                <a16:creationId xmlns:a16="http://schemas.microsoft.com/office/drawing/2014/main" id="{17D3CA95-85FA-244D-DC03-AE44B2F14FA2}"/>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6" name="Connecteur droit 5">
            <a:extLst>
              <a:ext uri="{FF2B5EF4-FFF2-40B4-BE49-F238E27FC236}">
                <a16:creationId xmlns:a16="http://schemas.microsoft.com/office/drawing/2014/main" id="{F4D192E8-429F-55BE-1F09-8574B7193243}"/>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EA935720-EFE7-1E26-5001-635DD058BEC6}"/>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1617746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pace réservé du numéro de diapositive 6">
            <a:extLst>
              <a:ext uri="{FF2B5EF4-FFF2-40B4-BE49-F238E27FC236}">
                <a16:creationId xmlns:a16="http://schemas.microsoft.com/office/drawing/2014/main" id="{77737F3C-953F-11A4-BB87-13D35422A4A0}"/>
              </a:ext>
            </a:extLst>
          </p:cNvPr>
          <p:cNvSpPr>
            <a:spLocks noGrp="1"/>
          </p:cNvSpPr>
          <p:nvPr>
            <p:ph type="sldNum" sz="quarter" idx="12"/>
          </p:nvPr>
        </p:nvSpPr>
        <p:spPr>
          <a:xfrm>
            <a:off x="3831771" y="6409716"/>
            <a:ext cx="2743200" cy="365125"/>
          </a:xfrm>
        </p:spPr>
        <p:txBody>
          <a:bodyPr/>
          <a:lstStyle/>
          <a:p>
            <a:fld id="{14385F30-F5BB-45A0-A756-346F67DA10C3}" type="slidenum">
              <a:rPr lang="en-US" smtClean="0"/>
              <a:t>87</a:t>
            </a:fld>
            <a:endParaRPr lang="en-US" dirty="0"/>
          </a:p>
        </p:txBody>
      </p:sp>
      <p:pic>
        <p:nvPicPr>
          <p:cNvPr id="5" name="Image 4">
            <a:extLst>
              <a:ext uri="{FF2B5EF4-FFF2-40B4-BE49-F238E27FC236}">
                <a16:creationId xmlns:a16="http://schemas.microsoft.com/office/drawing/2014/main" id="{EA7CB09C-1297-4B00-704A-546346092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337" y="1750711"/>
            <a:ext cx="6403868" cy="3766940"/>
          </a:xfrm>
          <a:prstGeom prst="rect">
            <a:avLst/>
          </a:prstGeom>
        </p:spPr>
      </p:pic>
      <p:sp>
        <p:nvSpPr>
          <p:cNvPr id="4" name="Rectangle : coins arrondis 3">
            <a:extLst>
              <a:ext uri="{FF2B5EF4-FFF2-40B4-BE49-F238E27FC236}">
                <a16:creationId xmlns:a16="http://schemas.microsoft.com/office/drawing/2014/main" id="{ADA21FF8-85C5-6151-6A5F-A7B8A0E5298A}"/>
              </a:ext>
            </a:extLst>
          </p:cNvPr>
          <p:cNvSpPr/>
          <p:nvPr/>
        </p:nvSpPr>
        <p:spPr>
          <a:xfrm>
            <a:off x="2957907" y="286923"/>
            <a:ext cx="599820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chemeClr val="bg1"/>
                </a:solidFill>
                <a:latin typeface="Calibri" panose="020F0502020204030204"/>
              </a:rPr>
              <a:t>Requêtes sous Access</a:t>
            </a:r>
            <a:endParaRPr kumimoji="0" lang="fr-FR" sz="36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cxnSp>
        <p:nvCxnSpPr>
          <p:cNvPr id="6" name="Connecteur droit 5">
            <a:extLst>
              <a:ext uri="{FF2B5EF4-FFF2-40B4-BE49-F238E27FC236}">
                <a16:creationId xmlns:a16="http://schemas.microsoft.com/office/drawing/2014/main" id="{D5ED1233-8D4D-F211-8BF1-1E67AA15A393}"/>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18053F14-C1FE-FADF-1C46-96F8C5E6437A}"/>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Tree>
    <p:extLst>
      <p:ext uri="{BB962C8B-B14F-4D97-AF65-F5344CB8AC3E}">
        <p14:creationId xmlns:p14="http://schemas.microsoft.com/office/powerpoint/2010/main" val="141351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1379635" y="-12301"/>
            <a:ext cx="828494" cy="2145902"/>
            <a:chOff x="10899278" y="-12302"/>
            <a:chExt cx="1308851" cy="3390085"/>
          </a:xfrm>
        </p:grpSpPr>
        <p:sp>
          <p:nvSpPr>
            <p:cNvPr id="23" name="Rectangle 22"/>
            <p:cNvSpPr/>
            <p:nvPr/>
          </p:nvSpPr>
          <p:spPr>
            <a:xfrm rot="2675242">
              <a:off x="11670772" y="1745454"/>
              <a:ext cx="414476" cy="705843"/>
            </a:xfrm>
            <a:custGeom>
              <a:avLst/>
              <a:gdLst>
                <a:gd name="connsiteX0" fmla="*/ 0 w 402219"/>
                <a:gd name="connsiteY0" fmla="*/ 0 h 579469"/>
                <a:gd name="connsiteX1" fmla="*/ 402219 w 402219"/>
                <a:gd name="connsiteY1" fmla="*/ 0 h 579469"/>
                <a:gd name="connsiteX2" fmla="*/ 402219 w 402219"/>
                <a:gd name="connsiteY2" fmla="*/ 579469 h 579469"/>
                <a:gd name="connsiteX3" fmla="*/ 0 w 402219"/>
                <a:gd name="connsiteY3" fmla="*/ 579469 h 579469"/>
                <a:gd name="connsiteX4" fmla="*/ 0 w 402219"/>
                <a:gd name="connsiteY4" fmla="*/ 0 h 579469"/>
                <a:gd name="connsiteX0" fmla="*/ 4604 w 402219"/>
                <a:gd name="connsiteY0" fmla="*/ 0 h 601656"/>
                <a:gd name="connsiteX1" fmla="*/ 402219 w 402219"/>
                <a:gd name="connsiteY1" fmla="*/ 22187 h 601656"/>
                <a:gd name="connsiteX2" fmla="*/ 402219 w 402219"/>
                <a:gd name="connsiteY2" fmla="*/ 601656 h 601656"/>
                <a:gd name="connsiteX3" fmla="*/ 0 w 402219"/>
                <a:gd name="connsiteY3" fmla="*/ 601656 h 601656"/>
                <a:gd name="connsiteX4" fmla="*/ 4604 w 402219"/>
                <a:gd name="connsiteY4" fmla="*/ 0 h 601656"/>
                <a:gd name="connsiteX0" fmla="*/ 4604 w 407044"/>
                <a:gd name="connsiteY0" fmla="*/ 0 h 651829"/>
                <a:gd name="connsiteX1" fmla="*/ 402219 w 407044"/>
                <a:gd name="connsiteY1" fmla="*/ 22187 h 651829"/>
                <a:gd name="connsiteX2" fmla="*/ 407044 w 407044"/>
                <a:gd name="connsiteY2" fmla="*/ 651829 h 651829"/>
                <a:gd name="connsiteX3" fmla="*/ 0 w 407044"/>
                <a:gd name="connsiteY3" fmla="*/ 601656 h 651829"/>
                <a:gd name="connsiteX4" fmla="*/ 4604 w 407044"/>
                <a:gd name="connsiteY4" fmla="*/ 0 h 651829"/>
                <a:gd name="connsiteX0" fmla="*/ 4604 w 414476"/>
                <a:gd name="connsiteY0" fmla="*/ 0 h 651829"/>
                <a:gd name="connsiteX1" fmla="*/ 414308 w 414476"/>
                <a:gd name="connsiteY1" fmla="*/ 24003 h 651829"/>
                <a:gd name="connsiteX2" fmla="*/ 407044 w 414476"/>
                <a:gd name="connsiteY2" fmla="*/ 651829 h 651829"/>
                <a:gd name="connsiteX3" fmla="*/ 0 w 414476"/>
                <a:gd name="connsiteY3" fmla="*/ 601656 h 651829"/>
                <a:gd name="connsiteX4" fmla="*/ 4604 w 414476"/>
                <a:gd name="connsiteY4" fmla="*/ 0 h 651829"/>
                <a:gd name="connsiteX0" fmla="*/ 6518 w 414476"/>
                <a:gd name="connsiteY0" fmla="*/ 0 h 677748"/>
                <a:gd name="connsiteX1" fmla="*/ 414308 w 414476"/>
                <a:gd name="connsiteY1" fmla="*/ 49922 h 677748"/>
                <a:gd name="connsiteX2" fmla="*/ 407044 w 414476"/>
                <a:gd name="connsiteY2" fmla="*/ 677748 h 677748"/>
                <a:gd name="connsiteX3" fmla="*/ 0 w 414476"/>
                <a:gd name="connsiteY3" fmla="*/ 627575 h 677748"/>
                <a:gd name="connsiteX4" fmla="*/ 6518 w 414476"/>
                <a:gd name="connsiteY4" fmla="*/ 0 h 67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6" h="677748">
                  <a:moveTo>
                    <a:pt x="6518" y="0"/>
                  </a:moveTo>
                  <a:lnTo>
                    <a:pt x="414308" y="49922"/>
                  </a:lnTo>
                  <a:cubicBezTo>
                    <a:pt x="415916" y="259803"/>
                    <a:pt x="405436" y="467867"/>
                    <a:pt x="407044" y="677748"/>
                  </a:cubicBezTo>
                  <a:lnTo>
                    <a:pt x="0" y="627575"/>
                  </a:lnTo>
                  <a:cubicBezTo>
                    <a:pt x="1535" y="427023"/>
                    <a:pt x="4983" y="200552"/>
                    <a:pt x="6518" y="0"/>
                  </a:cubicBezTo>
                  <a:close/>
                </a:path>
              </a:pathLst>
            </a:custGeom>
            <a:solidFill>
              <a:srgbClr val="B01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7"/>
            <p:cNvSpPr/>
            <p:nvPr/>
          </p:nvSpPr>
          <p:spPr>
            <a:xfrm rot="10800000">
              <a:off x="10899278" y="-12302"/>
              <a:ext cx="1308851" cy="1311713"/>
            </a:xfrm>
            <a:custGeom>
              <a:avLst/>
              <a:gdLst>
                <a:gd name="connsiteX0" fmla="*/ 0 w 1392277"/>
                <a:gd name="connsiteY0" fmla="*/ 2288297 h 2288297"/>
                <a:gd name="connsiteX1" fmla="*/ 696139 w 1392277"/>
                <a:gd name="connsiteY1" fmla="*/ 0 h 2288297"/>
                <a:gd name="connsiteX2" fmla="*/ 1392277 w 1392277"/>
                <a:gd name="connsiteY2" fmla="*/ 2288297 h 2288297"/>
                <a:gd name="connsiteX3" fmla="*/ 0 w 1392277"/>
                <a:gd name="connsiteY3" fmla="*/ 2288297 h 2288297"/>
                <a:gd name="connsiteX0" fmla="*/ 16082 w 1408359"/>
                <a:gd name="connsiteY0" fmla="*/ 3335951 h 3335951"/>
                <a:gd name="connsiteX1" fmla="*/ 0 w 1408359"/>
                <a:gd name="connsiteY1" fmla="*/ 0 h 3335951"/>
                <a:gd name="connsiteX2" fmla="*/ 1408359 w 1408359"/>
                <a:gd name="connsiteY2" fmla="*/ 3335951 h 3335951"/>
                <a:gd name="connsiteX3" fmla="*/ 16082 w 1408359"/>
                <a:gd name="connsiteY3" fmla="*/ 3335951 h 3335951"/>
                <a:gd name="connsiteX0" fmla="*/ 16082 w 3080930"/>
                <a:gd name="connsiteY0" fmla="*/ 3335951 h 3349735"/>
                <a:gd name="connsiteX1" fmla="*/ 0 w 3080930"/>
                <a:gd name="connsiteY1" fmla="*/ 0 h 3349735"/>
                <a:gd name="connsiteX2" fmla="*/ 3080930 w 3080930"/>
                <a:gd name="connsiteY2" fmla="*/ 3349735 h 3349735"/>
                <a:gd name="connsiteX3" fmla="*/ 16082 w 3080930"/>
                <a:gd name="connsiteY3" fmla="*/ 3335951 h 3349735"/>
                <a:gd name="connsiteX0" fmla="*/ 11487 w 3076335"/>
                <a:gd name="connsiteY0" fmla="*/ 2325057 h 2338841"/>
                <a:gd name="connsiteX1" fmla="*/ 0 w 3076335"/>
                <a:gd name="connsiteY1" fmla="*/ 0 h 2338841"/>
                <a:gd name="connsiteX2" fmla="*/ 3076335 w 3076335"/>
                <a:gd name="connsiteY2" fmla="*/ 2338841 h 2338841"/>
                <a:gd name="connsiteX3" fmla="*/ 11487 w 3076335"/>
                <a:gd name="connsiteY3" fmla="*/ 2325057 h 2338841"/>
                <a:gd name="connsiteX0" fmla="*/ 25272 w 3090120"/>
                <a:gd name="connsiteY0" fmla="*/ 3124582 h 3138366"/>
                <a:gd name="connsiteX1" fmla="*/ 0 w 3090120"/>
                <a:gd name="connsiteY1" fmla="*/ 0 h 3138366"/>
                <a:gd name="connsiteX2" fmla="*/ 3090120 w 3090120"/>
                <a:gd name="connsiteY2" fmla="*/ 3138366 h 3138366"/>
                <a:gd name="connsiteX3" fmla="*/ 25272 w 3090120"/>
                <a:gd name="connsiteY3" fmla="*/ 3124582 h 3138366"/>
                <a:gd name="connsiteX0" fmla="*/ 11487 w 3090120"/>
                <a:gd name="connsiteY0" fmla="*/ 3138366 h 3138366"/>
                <a:gd name="connsiteX1" fmla="*/ 0 w 3090120"/>
                <a:gd name="connsiteY1" fmla="*/ 0 h 3138366"/>
                <a:gd name="connsiteX2" fmla="*/ 3090120 w 3090120"/>
                <a:gd name="connsiteY2" fmla="*/ 3138366 h 3138366"/>
                <a:gd name="connsiteX3" fmla="*/ 11487 w 3090120"/>
                <a:gd name="connsiteY3" fmla="*/ 3138366 h 3138366"/>
                <a:gd name="connsiteX0" fmla="*/ 11487 w 4293981"/>
                <a:gd name="connsiteY0" fmla="*/ 3138366 h 3148907"/>
                <a:gd name="connsiteX1" fmla="*/ 0 w 4293981"/>
                <a:gd name="connsiteY1" fmla="*/ 0 h 3148907"/>
                <a:gd name="connsiteX2" fmla="*/ 4293981 w 4293981"/>
                <a:gd name="connsiteY2" fmla="*/ 3148907 h 3148907"/>
                <a:gd name="connsiteX3" fmla="*/ 11487 w 4293981"/>
                <a:gd name="connsiteY3" fmla="*/ 3138366 h 3148907"/>
                <a:gd name="connsiteX0" fmla="*/ 152 w 4282646"/>
                <a:gd name="connsiteY0" fmla="*/ 3138366 h 3148907"/>
                <a:gd name="connsiteX1" fmla="*/ 128648 w 4282646"/>
                <a:gd name="connsiteY1" fmla="*/ 0 h 3148907"/>
                <a:gd name="connsiteX2" fmla="*/ 4282646 w 4282646"/>
                <a:gd name="connsiteY2" fmla="*/ 3148907 h 3148907"/>
                <a:gd name="connsiteX3" fmla="*/ 152 w 4282646"/>
                <a:gd name="connsiteY3" fmla="*/ 3138366 h 3148907"/>
                <a:gd name="connsiteX0" fmla="*/ 1305 w 4157813"/>
                <a:gd name="connsiteY0" fmla="*/ 3191081 h 3191081"/>
                <a:gd name="connsiteX1" fmla="*/ 3815 w 4157813"/>
                <a:gd name="connsiteY1" fmla="*/ 0 h 3191081"/>
                <a:gd name="connsiteX2" fmla="*/ 4157813 w 4157813"/>
                <a:gd name="connsiteY2" fmla="*/ 3148907 h 3191081"/>
                <a:gd name="connsiteX3" fmla="*/ 1305 w 4157813"/>
                <a:gd name="connsiteY3" fmla="*/ 3191081 h 3191081"/>
                <a:gd name="connsiteX0" fmla="*/ 1305 w 4227807"/>
                <a:gd name="connsiteY0" fmla="*/ 3191081 h 3191081"/>
                <a:gd name="connsiteX1" fmla="*/ 3815 w 4227807"/>
                <a:gd name="connsiteY1" fmla="*/ 0 h 3191081"/>
                <a:gd name="connsiteX2" fmla="*/ 4227807 w 4227807"/>
                <a:gd name="connsiteY2" fmla="*/ 3191079 h 3191081"/>
                <a:gd name="connsiteX3" fmla="*/ 1305 w 4227807"/>
                <a:gd name="connsiteY3" fmla="*/ 3191081 h 3191081"/>
              </a:gdLst>
              <a:ahLst/>
              <a:cxnLst>
                <a:cxn ang="0">
                  <a:pos x="connsiteX0" y="connsiteY0"/>
                </a:cxn>
                <a:cxn ang="0">
                  <a:pos x="connsiteX1" y="connsiteY1"/>
                </a:cxn>
                <a:cxn ang="0">
                  <a:pos x="connsiteX2" y="connsiteY2"/>
                </a:cxn>
                <a:cxn ang="0">
                  <a:pos x="connsiteX3" y="connsiteY3"/>
                </a:cxn>
              </a:cxnLst>
              <a:rect l="l" t="t" r="r" b="b"/>
              <a:pathLst>
                <a:path w="4227807" h="3191081">
                  <a:moveTo>
                    <a:pt x="1305" y="3191081"/>
                  </a:moveTo>
                  <a:cubicBezTo>
                    <a:pt x="-4056" y="2079097"/>
                    <a:pt x="9176" y="1111984"/>
                    <a:pt x="3815" y="0"/>
                  </a:cubicBezTo>
                  <a:lnTo>
                    <a:pt x="4227807" y="3191079"/>
                  </a:lnTo>
                  <a:lnTo>
                    <a:pt x="1305" y="3191081"/>
                  </a:lnTo>
                  <a:close/>
                </a:path>
              </a:pathLst>
            </a:custGeom>
            <a:solidFill>
              <a:srgbClr val="01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517891" y="2168009"/>
              <a:ext cx="685015" cy="1209774"/>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1"/>
            <p:cNvSpPr/>
            <p:nvPr/>
          </p:nvSpPr>
          <p:spPr>
            <a:xfrm>
              <a:off x="11261108" y="343110"/>
              <a:ext cx="941798" cy="1663267"/>
            </a:xfrm>
            <a:custGeom>
              <a:avLst/>
              <a:gdLst>
                <a:gd name="connsiteX0" fmla="*/ 0 w 892404"/>
                <a:gd name="connsiteY0" fmla="*/ 0 h 882977"/>
                <a:gd name="connsiteX1" fmla="*/ 892404 w 892404"/>
                <a:gd name="connsiteY1" fmla="*/ 0 h 882977"/>
                <a:gd name="connsiteX2" fmla="*/ 892404 w 892404"/>
                <a:gd name="connsiteY2" fmla="*/ 882977 h 882977"/>
                <a:gd name="connsiteX3" fmla="*/ 0 w 892404"/>
                <a:gd name="connsiteY3" fmla="*/ 882977 h 882977"/>
                <a:gd name="connsiteX4" fmla="*/ 0 w 892404"/>
                <a:gd name="connsiteY4" fmla="*/ 0 h 882977"/>
                <a:gd name="connsiteX0" fmla="*/ 235670 w 892404"/>
                <a:gd name="connsiteY0" fmla="*/ 0 h 1545996"/>
                <a:gd name="connsiteX1" fmla="*/ 892404 w 892404"/>
                <a:gd name="connsiteY1" fmla="*/ 663019 h 1545996"/>
                <a:gd name="connsiteX2" fmla="*/ 892404 w 892404"/>
                <a:gd name="connsiteY2" fmla="*/ 1545996 h 1545996"/>
                <a:gd name="connsiteX3" fmla="*/ 0 w 892404"/>
                <a:gd name="connsiteY3" fmla="*/ 1545996 h 1545996"/>
                <a:gd name="connsiteX4" fmla="*/ 235670 w 892404"/>
                <a:gd name="connsiteY4" fmla="*/ 0 h 1545996"/>
                <a:gd name="connsiteX0" fmla="*/ 0 w 656734"/>
                <a:gd name="connsiteY0" fmla="*/ 0 h 1545996"/>
                <a:gd name="connsiteX1" fmla="*/ 656734 w 656734"/>
                <a:gd name="connsiteY1" fmla="*/ 663019 h 1545996"/>
                <a:gd name="connsiteX2" fmla="*/ 656734 w 656734"/>
                <a:gd name="connsiteY2" fmla="*/ 1545996 h 1545996"/>
                <a:gd name="connsiteX3" fmla="*/ 75415 w 656734"/>
                <a:gd name="connsiteY3" fmla="*/ 549897 h 1545996"/>
                <a:gd name="connsiteX4" fmla="*/ 0 w 656734"/>
                <a:gd name="connsiteY4" fmla="*/ 0 h 1545996"/>
                <a:gd name="connsiteX0" fmla="*/ 0 w 656734"/>
                <a:gd name="connsiteY0" fmla="*/ 0 h 986673"/>
                <a:gd name="connsiteX1" fmla="*/ 656734 w 656734"/>
                <a:gd name="connsiteY1" fmla="*/ 663019 h 986673"/>
                <a:gd name="connsiteX2" fmla="*/ 606458 w 656734"/>
                <a:gd name="connsiteY2" fmla="*/ 986673 h 986673"/>
                <a:gd name="connsiteX3" fmla="*/ 75415 w 656734"/>
                <a:gd name="connsiteY3" fmla="*/ 549897 h 986673"/>
                <a:gd name="connsiteX4" fmla="*/ 0 w 656734"/>
                <a:gd name="connsiteY4" fmla="*/ 0 h 986673"/>
                <a:gd name="connsiteX0" fmla="*/ 9426 w 666160"/>
                <a:gd name="connsiteY0" fmla="*/ 0 h 986673"/>
                <a:gd name="connsiteX1" fmla="*/ 666160 w 666160"/>
                <a:gd name="connsiteY1" fmla="*/ 663019 h 986673"/>
                <a:gd name="connsiteX2" fmla="*/ 615884 w 666160"/>
                <a:gd name="connsiteY2" fmla="*/ 986673 h 986673"/>
                <a:gd name="connsiteX3" fmla="*/ 0 w 666160"/>
                <a:gd name="connsiteY3" fmla="*/ 524759 h 986673"/>
                <a:gd name="connsiteX4" fmla="*/ 9426 w 666160"/>
                <a:gd name="connsiteY4" fmla="*/ 0 h 986673"/>
                <a:gd name="connsiteX0" fmla="*/ 9426 w 678730"/>
                <a:gd name="connsiteY0" fmla="*/ 0 h 1209774"/>
                <a:gd name="connsiteX1" fmla="*/ 666160 w 678730"/>
                <a:gd name="connsiteY1" fmla="*/ 663019 h 1209774"/>
                <a:gd name="connsiteX2" fmla="*/ 678730 w 678730"/>
                <a:gd name="connsiteY2" fmla="*/ 1209774 h 1209774"/>
                <a:gd name="connsiteX3" fmla="*/ 0 w 678730"/>
                <a:gd name="connsiteY3" fmla="*/ 524759 h 1209774"/>
                <a:gd name="connsiteX4" fmla="*/ 9426 w 678730"/>
                <a:gd name="connsiteY4" fmla="*/ 0 h 1209774"/>
                <a:gd name="connsiteX0" fmla="*/ 9426 w 685014"/>
                <a:gd name="connsiteY0" fmla="*/ 0 h 1209774"/>
                <a:gd name="connsiteX1" fmla="*/ 685014 w 685014"/>
                <a:gd name="connsiteY1" fmla="*/ 688157 h 1209774"/>
                <a:gd name="connsiteX2" fmla="*/ 678730 w 685014"/>
                <a:gd name="connsiteY2" fmla="*/ 1209774 h 1209774"/>
                <a:gd name="connsiteX3" fmla="*/ 0 w 685014"/>
                <a:gd name="connsiteY3" fmla="*/ 524759 h 1209774"/>
                <a:gd name="connsiteX4" fmla="*/ 9426 w 685014"/>
                <a:gd name="connsiteY4" fmla="*/ 0 h 1209774"/>
                <a:gd name="connsiteX0" fmla="*/ 0 w 685015"/>
                <a:gd name="connsiteY0" fmla="*/ 0 h 1209774"/>
                <a:gd name="connsiteX1" fmla="*/ 685015 w 685015"/>
                <a:gd name="connsiteY1" fmla="*/ 688157 h 1209774"/>
                <a:gd name="connsiteX2" fmla="*/ 678731 w 685015"/>
                <a:gd name="connsiteY2" fmla="*/ 1209774 h 1209774"/>
                <a:gd name="connsiteX3" fmla="*/ 1 w 685015"/>
                <a:gd name="connsiteY3" fmla="*/ 524759 h 1209774"/>
                <a:gd name="connsiteX4" fmla="*/ 0 w 685015"/>
                <a:gd name="connsiteY4" fmla="*/ 0 h 1209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015" h="1209774">
                  <a:moveTo>
                    <a:pt x="0" y="0"/>
                  </a:moveTo>
                  <a:lnTo>
                    <a:pt x="685015" y="688157"/>
                  </a:lnTo>
                  <a:cubicBezTo>
                    <a:pt x="682920" y="862029"/>
                    <a:pt x="680826" y="1035902"/>
                    <a:pt x="678731" y="1209774"/>
                  </a:cubicBezTo>
                  <a:lnTo>
                    <a:pt x="1" y="524759"/>
                  </a:lnTo>
                  <a:cubicBezTo>
                    <a:pt x="1" y="349839"/>
                    <a:pt x="0" y="174920"/>
                    <a:pt x="0" y="0"/>
                  </a:cubicBezTo>
                  <a:close/>
                </a:path>
              </a:pathLst>
            </a:custGeom>
            <a:solidFill>
              <a:srgbClr val="CA2F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26" y="175095"/>
            <a:ext cx="2248329" cy="810312"/>
          </a:xfrm>
          <a:prstGeom prst="rect">
            <a:avLst/>
          </a:prstGeom>
        </p:spPr>
      </p:pic>
      <p:sp>
        <p:nvSpPr>
          <p:cNvPr id="2" name="Rectangle 1"/>
          <p:cNvSpPr/>
          <p:nvPr/>
        </p:nvSpPr>
        <p:spPr>
          <a:xfrm>
            <a:off x="2772697" y="343110"/>
            <a:ext cx="96591" cy="558411"/>
          </a:xfrm>
          <a:prstGeom prst="rect">
            <a:avLst/>
          </a:prstGeom>
          <a:solidFill>
            <a:srgbClr val="CB2E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eur droit 12">
            <a:extLst>
              <a:ext uri="{FF2B5EF4-FFF2-40B4-BE49-F238E27FC236}">
                <a16:creationId xmlns:a16="http://schemas.microsoft.com/office/drawing/2014/main" id="{1848259E-28C9-3DC2-8AE6-1AF0A34DC50E}"/>
              </a:ext>
            </a:extLst>
          </p:cNvPr>
          <p:cNvCxnSpPr/>
          <p:nvPr/>
        </p:nvCxnSpPr>
        <p:spPr>
          <a:xfrm>
            <a:off x="-12000" y="6326659"/>
            <a:ext cx="12204000" cy="0"/>
          </a:xfrm>
          <a:prstGeom prst="line">
            <a:avLst/>
          </a:prstGeom>
          <a:ln w="34925">
            <a:solidFill>
              <a:schemeClr val="dk1">
                <a:alpha val="75000"/>
              </a:schemeClr>
            </a:solidFill>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EE9A5584-B882-39B8-C5F4-6C0C8E61FE60}"/>
              </a:ext>
            </a:extLst>
          </p:cNvPr>
          <p:cNvSpPr txBox="1"/>
          <p:nvPr/>
        </p:nvSpPr>
        <p:spPr>
          <a:xfrm>
            <a:off x="4358456" y="6437870"/>
            <a:ext cx="3252686" cy="646331"/>
          </a:xfrm>
          <a:prstGeom prst="rect">
            <a:avLst/>
          </a:prstGeom>
          <a:noFill/>
        </p:spPr>
        <p:txBody>
          <a:bodyPr wrap="none" rtlCol="0">
            <a:spAutoFit/>
          </a:bodyPr>
          <a:lstStyle/>
          <a:p>
            <a:r>
              <a:rPr lang="fr-FR" sz="1800" b="1" dirty="0"/>
              <a:t>Année Universitaire : 2022-2023</a:t>
            </a:r>
          </a:p>
          <a:p>
            <a:endParaRPr lang="fr-FR" dirty="0"/>
          </a:p>
        </p:txBody>
      </p:sp>
      <p:sp>
        <p:nvSpPr>
          <p:cNvPr id="17" name="ZoneTexte 16">
            <a:extLst>
              <a:ext uri="{FF2B5EF4-FFF2-40B4-BE49-F238E27FC236}">
                <a16:creationId xmlns:a16="http://schemas.microsoft.com/office/drawing/2014/main" id="{73AB25BB-E14F-A896-6456-062F9FA5BFEF}"/>
              </a:ext>
            </a:extLst>
          </p:cNvPr>
          <p:cNvSpPr txBox="1"/>
          <p:nvPr/>
        </p:nvSpPr>
        <p:spPr>
          <a:xfrm>
            <a:off x="4151669" y="1106212"/>
            <a:ext cx="5099473" cy="523220"/>
          </a:xfrm>
          <a:prstGeom prst="rect">
            <a:avLst/>
          </a:prstGeom>
          <a:noFill/>
        </p:spPr>
        <p:txBody>
          <a:bodyPr wrap="none" rtlCol="0">
            <a:spAutoFit/>
          </a:bodyPr>
          <a:lstStyle/>
          <a:p>
            <a:r>
              <a:rPr lang="fr-FR" sz="2800" b="1" dirty="0">
                <a:solidFill>
                  <a:srgbClr val="7030A0"/>
                </a:solidFill>
              </a:rPr>
              <a:t>3. Les types de bases de données</a:t>
            </a:r>
          </a:p>
        </p:txBody>
      </p:sp>
      <p:sp>
        <p:nvSpPr>
          <p:cNvPr id="31" name="Rectangle : coins arrondis 30">
            <a:extLst>
              <a:ext uri="{FF2B5EF4-FFF2-40B4-BE49-F238E27FC236}">
                <a16:creationId xmlns:a16="http://schemas.microsoft.com/office/drawing/2014/main" id="{27A751DD-347C-8D4C-3484-F31EDDBD3569}"/>
              </a:ext>
            </a:extLst>
          </p:cNvPr>
          <p:cNvSpPr/>
          <p:nvPr/>
        </p:nvSpPr>
        <p:spPr>
          <a:xfrm>
            <a:off x="3189730" y="301168"/>
            <a:ext cx="6229573" cy="642293"/>
          </a:xfrm>
          <a:prstGeom prst="roundRect">
            <a:avLst/>
          </a:prstGeom>
          <a:gradFill flip="none" rotWithShape="1">
            <a:gsLst>
              <a:gs pos="64000">
                <a:schemeClr val="tx1">
                  <a:lumMod val="95000"/>
                  <a:lumOff val="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w="25400">
            <a:solidFill>
              <a:schemeClr val="tx1"/>
            </a:solidFill>
          </a:ln>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4000" b="1" dirty="0">
                <a:solidFill>
                  <a:schemeClr val="bg1"/>
                </a:solidFill>
                <a:latin typeface="Calibri" panose="020F0502020204030204"/>
              </a:rPr>
              <a:t>Bases de données</a:t>
            </a:r>
            <a:r>
              <a:rPr kumimoji="0" lang="fr-FR" sz="4000" b="1" i="0" u="none" strike="noStrike" kern="1200" cap="none" spc="0" normalizeH="0" baseline="0" noProof="0" dirty="0">
                <a:ln>
                  <a:noFill/>
                </a:ln>
                <a:solidFill>
                  <a:schemeClr val="bg1"/>
                </a:solidFill>
                <a:effectLst/>
                <a:uLnTx/>
                <a:uFillTx/>
                <a:latin typeface="Calibri" panose="020F0502020204030204"/>
                <a:ea typeface="+mn-ea"/>
                <a:cs typeface="+mn-cs"/>
              </a:rPr>
              <a:t> et SGBD</a:t>
            </a:r>
          </a:p>
        </p:txBody>
      </p:sp>
      <p:sp>
        <p:nvSpPr>
          <p:cNvPr id="5" name="Espace réservé du numéro de diapositive 4">
            <a:extLst>
              <a:ext uri="{FF2B5EF4-FFF2-40B4-BE49-F238E27FC236}">
                <a16:creationId xmlns:a16="http://schemas.microsoft.com/office/drawing/2014/main" id="{CA422DC4-9235-25E9-E5DC-31E49BBB4C81}"/>
              </a:ext>
            </a:extLst>
          </p:cNvPr>
          <p:cNvSpPr>
            <a:spLocks noGrp="1"/>
          </p:cNvSpPr>
          <p:nvPr>
            <p:ph type="sldNum" sz="quarter" idx="12"/>
          </p:nvPr>
        </p:nvSpPr>
        <p:spPr/>
        <p:txBody>
          <a:bodyPr/>
          <a:lstStyle/>
          <a:p>
            <a:fld id="{14385F30-F5BB-45A0-A756-346F67DA10C3}" type="slidenum">
              <a:rPr lang="en-US" smtClean="0"/>
              <a:t>9</a:t>
            </a:fld>
            <a:endParaRPr lang="en-US"/>
          </a:p>
        </p:txBody>
      </p:sp>
      <p:sp>
        <p:nvSpPr>
          <p:cNvPr id="3" name="ZoneTexte 2">
            <a:extLst>
              <a:ext uri="{FF2B5EF4-FFF2-40B4-BE49-F238E27FC236}">
                <a16:creationId xmlns:a16="http://schemas.microsoft.com/office/drawing/2014/main" id="{657C9573-DA3D-867F-C76E-A55E135B6B86}"/>
              </a:ext>
            </a:extLst>
          </p:cNvPr>
          <p:cNvSpPr txBox="1"/>
          <p:nvPr/>
        </p:nvSpPr>
        <p:spPr>
          <a:xfrm>
            <a:off x="2820992" y="1779484"/>
            <a:ext cx="5900270" cy="461665"/>
          </a:xfrm>
          <a:prstGeom prst="rect">
            <a:avLst/>
          </a:prstGeom>
          <a:noFill/>
        </p:spPr>
        <p:txBody>
          <a:bodyPr wrap="none" rtlCol="0">
            <a:spAutoFit/>
          </a:bodyPr>
          <a:lstStyle/>
          <a:p>
            <a:r>
              <a:rPr lang="fr-FR" sz="2400" dirty="0"/>
              <a:t>Il existe plusieurs types de bases de données :</a:t>
            </a:r>
          </a:p>
        </p:txBody>
      </p:sp>
      <p:sp>
        <p:nvSpPr>
          <p:cNvPr id="6" name="ZoneTexte 5">
            <a:extLst>
              <a:ext uri="{FF2B5EF4-FFF2-40B4-BE49-F238E27FC236}">
                <a16:creationId xmlns:a16="http://schemas.microsoft.com/office/drawing/2014/main" id="{B814000F-7220-D10C-2E2B-31AD0203C979}"/>
              </a:ext>
            </a:extLst>
          </p:cNvPr>
          <p:cNvSpPr txBox="1"/>
          <p:nvPr/>
        </p:nvSpPr>
        <p:spPr>
          <a:xfrm>
            <a:off x="2710330" y="2724663"/>
            <a:ext cx="5005986" cy="461665"/>
          </a:xfrm>
          <a:prstGeom prst="rect">
            <a:avLst/>
          </a:prstGeom>
          <a:noFill/>
        </p:spPr>
        <p:txBody>
          <a:bodyPr wrap="none" rtlCol="0">
            <a:spAutoFit/>
          </a:bodyPr>
          <a:lstStyle/>
          <a:p>
            <a:pPr marL="342900" indent="-342900">
              <a:buFont typeface="Wingdings" pitchFamily="2" charset="2"/>
              <a:buChar char="Ø"/>
            </a:pPr>
            <a:r>
              <a:rPr lang="fr-FR" sz="2400" dirty="0"/>
              <a:t>Les bases de données relationnelles</a:t>
            </a:r>
          </a:p>
        </p:txBody>
      </p:sp>
      <p:sp>
        <p:nvSpPr>
          <p:cNvPr id="7" name="ZoneTexte 6">
            <a:extLst>
              <a:ext uri="{FF2B5EF4-FFF2-40B4-BE49-F238E27FC236}">
                <a16:creationId xmlns:a16="http://schemas.microsoft.com/office/drawing/2014/main" id="{73356940-6666-276C-49FF-84E16822899C}"/>
              </a:ext>
            </a:extLst>
          </p:cNvPr>
          <p:cNvSpPr txBox="1"/>
          <p:nvPr/>
        </p:nvSpPr>
        <p:spPr>
          <a:xfrm>
            <a:off x="2710330" y="3334419"/>
            <a:ext cx="5111143" cy="461665"/>
          </a:xfrm>
          <a:prstGeom prst="rect">
            <a:avLst/>
          </a:prstGeom>
          <a:noFill/>
        </p:spPr>
        <p:txBody>
          <a:bodyPr wrap="none" rtlCol="0">
            <a:spAutoFit/>
          </a:bodyPr>
          <a:lstStyle/>
          <a:p>
            <a:pPr marL="342900" indent="-342900">
              <a:buFont typeface="Wingdings" pitchFamily="2" charset="2"/>
              <a:buChar char="Ø"/>
            </a:pPr>
            <a:r>
              <a:rPr lang="fr-FR" sz="2400" dirty="0"/>
              <a:t>Les bases de données hiérarchiques</a:t>
            </a:r>
          </a:p>
        </p:txBody>
      </p:sp>
      <p:sp>
        <p:nvSpPr>
          <p:cNvPr id="8" name="ZoneTexte 7">
            <a:extLst>
              <a:ext uri="{FF2B5EF4-FFF2-40B4-BE49-F238E27FC236}">
                <a16:creationId xmlns:a16="http://schemas.microsoft.com/office/drawing/2014/main" id="{634F135B-8A7B-5ECB-4ED4-A55A68633183}"/>
              </a:ext>
            </a:extLst>
          </p:cNvPr>
          <p:cNvSpPr txBox="1"/>
          <p:nvPr/>
        </p:nvSpPr>
        <p:spPr>
          <a:xfrm>
            <a:off x="2710330" y="3944175"/>
            <a:ext cx="2740622" cy="461665"/>
          </a:xfrm>
          <a:prstGeom prst="rect">
            <a:avLst/>
          </a:prstGeom>
          <a:noFill/>
        </p:spPr>
        <p:txBody>
          <a:bodyPr wrap="none" rtlCol="0">
            <a:spAutoFit/>
          </a:bodyPr>
          <a:lstStyle/>
          <a:p>
            <a:pPr marL="342900" indent="-342900">
              <a:buFont typeface="Wingdings" pitchFamily="2" charset="2"/>
              <a:buChar char="Ø"/>
            </a:pPr>
            <a:r>
              <a:rPr lang="fr-FR" sz="2400" dirty="0"/>
              <a:t>Le modèle réseau</a:t>
            </a:r>
          </a:p>
        </p:txBody>
      </p:sp>
      <p:sp>
        <p:nvSpPr>
          <p:cNvPr id="9" name="ZoneTexte 8">
            <a:extLst>
              <a:ext uri="{FF2B5EF4-FFF2-40B4-BE49-F238E27FC236}">
                <a16:creationId xmlns:a16="http://schemas.microsoft.com/office/drawing/2014/main" id="{E979861C-4902-5073-8DE0-94A651941C55}"/>
              </a:ext>
            </a:extLst>
          </p:cNvPr>
          <p:cNvSpPr txBox="1"/>
          <p:nvPr/>
        </p:nvSpPr>
        <p:spPr>
          <a:xfrm>
            <a:off x="2772697" y="4567306"/>
            <a:ext cx="2552237" cy="461665"/>
          </a:xfrm>
          <a:prstGeom prst="rect">
            <a:avLst/>
          </a:prstGeom>
          <a:noFill/>
        </p:spPr>
        <p:txBody>
          <a:bodyPr wrap="none" rtlCol="0">
            <a:spAutoFit/>
          </a:bodyPr>
          <a:lstStyle/>
          <a:p>
            <a:pPr marL="342900" indent="-342900">
              <a:buFont typeface="Wingdings" pitchFamily="2" charset="2"/>
              <a:buChar char="Ø"/>
            </a:pPr>
            <a:r>
              <a:rPr lang="fr-FR" sz="2400" dirty="0"/>
              <a:t>Le modèle objet</a:t>
            </a:r>
          </a:p>
        </p:txBody>
      </p:sp>
    </p:spTree>
    <p:extLst>
      <p:ext uri="{BB962C8B-B14F-4D97-AF65-F5344CB8AC3E}">
        <p14:creationId xmlns:p14="http://schemas.microsoft.com/office/powerpoint/2010/main" val="2290774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9261</TotalTime>
  <Words>3887</Words>
  <Application>Microsoft Macintosh PowerPoint</Application>
  <PresentationFormat>Grand écran</PresentationFormat>
  <Paragraphs>813</Paragraphs>
  <Slides>87</Slides>
  <Notes>51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87</vt:i4>
      </vt:variant>
    </vt:vector>
  </HeadingPairs>
  <TitlesOfParts>
    <vt:vector size="98" baseType="lpstr">
      <vt:lpstr>MS PGothic</vt:lpstr>
      <vt:lpstr>Arial</vt:lpstr>
      <vt:lpstr>Calibri</vt:lpstr>
      <vt:lpstr>Calibri Light</vt:lpstr>
      <vt:lpstr>Courier New</vt:lpstr>
      <vt:lpstr>ff5</vt:lpstr>
      <vt:lpstr>Mongolian Baiti</vt:lpstr>
      <vt:lpstr>Segoe UI 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ELHAMDOUNI</dc:creator>
  <cp:lastModifiedBy>Microsoft Office User</cp:lastModifiedBy>
  <cp:revision>150</cp:revision>
  <cp:lastPrinted>2022-11-25T13:39:31Z</cp:lastPrinted>
  <dcterms:created xsi:type="dcterms:W3CDTF">2021-11-09T14:57:03Z</dcterms:created>
  <dcterms:modified xsi:type="dcterms:W3CDTF">2023-04-16T05:47:03Z</dcterms:modified>
</cp:coreProperties>
</file>